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  <a:srgbClr val="000066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5A048-3DEB-4DEC-B9A6-43F2D268485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21431-2A19-47CE-B644-10D704B439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46BC3-947A-4E63-BC10-31493EC43ED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51552E-1710-40E7-93BC-B7504FD945B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22E04-5AB8-4718-9E2E-A0F1784BA0E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099E1-7FAD-40AD-8CB5-1914D23225C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685FC-2F60-4A40-B7F2-07566BD062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609FC-4C9E-483D-A6ED-47FC6020844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800F5-8220-48A0-8278-FD4C2EF080A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97C5A-9352-43D5-8D2C-747B2C9ACBE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5E139-6694-4AFE-888B-3ACB0AAAA68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432885-75A5-442F-B022-65964CD9E42F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25538"/>
            <a:ext cx="7772400" cy="2159000"/>
          </a:xfrm>
        </p:spPr>
        <p:txBody>
          <a:bodyPr/>
          <a:lstStyle/>
          <a:p>
            <a:r>
              <a:rPr lang="en-US" b="1" dirty="0" err="1" smtClean="0"/>
              <a:t>Uk</a:t>
            </a:r>
            <a:r>
              <a:rPr lang="cs-CZ" b="1" dirty="0" err="1" smtClean="0"/>
              <a:t>ázky</a:t>
            </a:r>
            <a:r>
              <a:rPr lang="cs-CZ" b="1" dirty="0" smtClean="0"/>
              <a:t> aplikací matematiky 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720725"/>
          </a:xfrm>
        </p:spPr>
        <p:txBody>
          <a:bodyPr/>
          <a:lstStyle/>
          <a:p>
            <a:r>
              <a:rPr lang="en-US" b="1" dirty="0" smtClean="0"/>
              <a:t>20.2.</a:t>
            </a:r>
            <a:r>
              <a:rPr lang="cs-CZ" b="1" dirty="0" smtClean="0"/>
              <a:t>20</a:t>
            </a:r>
            <a:r>
              <a:rPr lang="en-US" b="1" dirty="0" smtClean="0"/>
              <a:t>19</a:t>
            </a:r>
            <a:r>
              <a:rPr lang="cs-CZ" b="1" dirty="0" smtClean="0"/>
              <a:t>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Porušení pravidel bezpečnosti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Všechny klíče zpráv byly ve stejném dni šifrovány pomocí stejného klíče (stejného nastavení přístroje).</a:t>
            </a:r>
          </a:p>
          <a:p>
            <a:pPr>
              <a:lnSpc>
                <a:spcPct val="90000"/>
              </a:lnSpc>
            </a:pPr>
            <a:r>
              <a:rPr lang="cs-CZ"/>
              <a:t>Každý konkrétní klíč zprávy byl šifrován dvakrát pomocí dvou různých klíčů (tj. různých nastavení přístroje).</a:t>
            </a:r>
          </a:p>
          <a:p>
            <a:pPr>
              <a:lnSpc>
                <a:spcPct val="90000"/>
              </a:lnSpc>
            </a:pPr>
            <a:r>
              <a:rPr lang="cs-CZ"/>
              <a:t>Porušení pravidel bezpečnosti bylo počátkem matematické analýzy šifry. Jak jich využít k prolomení šifry?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Konec roku 1932</a:t>
            </a:r>
            <a:endParaRPr 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116013" y="4797425"/>
            <a:ext cx="1944687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/>
              <a:t>Marian Rejewski</a:t>
            </a:r>
          </a:p>
          <a:p>
            <a:pPr marL="342900" indent="-342900">
              <a:spcBef>
                <a:spcPct val="20000"/>
              </a:spcBef>
            </a:pPr>
            <a:r>
              <a:rPr lang="en-US"/>
              <a:t>     1905-1980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695825" y="5105400"/>
            <a:ext cx="1028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Times New Roman" pitchFamily="18" charset="0"/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4211638" y="4149725"/>
            <a:ext cx="18716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Henryk</a:t>
            </a:r>
            <a:r>
              <a:rPr lang="en-US" sz="1600">
                <a:latin typeface="Times New Roman" pitchFamily="18" charset="0"/>
              </a:rPr>
              <a:t> </a:t>
            </a:r>
            <a:r>
              <a:rPr lang="en-US"/>
              <a:t>Zygalski</a:t>
            </a:r>
          </a:p>
          <a:p>
            <a:r>
              <a:rPr lang="en-US"/>
              <a:t>    1906-1978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6156325" y="4149725"/>
            <a:ext cx="1593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Jerzy R</a:t>
            </a:r>
            <a:r>
              <a:rPr lang="cs-CZ"/>
              <a:t>ózycki</a:t>
            </a:r>
          </a:p>
          <a:p>
            <a:r>
              <a:rPr lang="cs-CZ"/>
              <a:t>   1907-1942</a:t>
            </a:r>
            <a:endParaRPr lang="en-US"/>
          </a:p>
        </p:txBody>
      </p:sp>
      <p:pic>
        <p:nvPicPr>
          <p:cNvPr id="4608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484313"/>
            <a:ext cx="2335212" cy="3124200"/>
          </a:xfrm>
          <a:prstGeom prst="rect">
            <a:avLst/>
          </a:prstGeom>
          <a:noFill/>
        </p:spPr>
      </p:pic>
      <p:pic>
        <p:nvPicPr>
          <p:cNvPr id="4608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1700213"/>
            <a:ext cx="1716087" cy="2270125"/>
          </a:xfrm>
          <a:prstGeom prst="rect">
            <a:avLst/>
          </a:prstGeom>
          <a:noFill/>
        </p:spPr>
      </p:pic>
      <p:pic>
        <p:nvPicPr>
          <p:cNvPr id="46089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325" y="1700213"/>
            <a:ext cx="1724025" cy="2249487"/>
          </a:xfrm>
          <a:prstGeom prst="rect">
            <a:avLst/>
          </a:prstGeom>
          <a:noFill/>
        </p:spPr>
      </p:pic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592138" y="5511800"/>
            <a:ext cx="8477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/>
              <a:t>Tři nejlepší absolventu kurzu kryptoanalýzy, který uspořádalo Biuro </a:t>
            </a:r>
          </a:p>
          <a:p>
            <a:r>
              <a:rPr lang="cs-CZ" sz="2000"/>
              <a:t>Szyfrów v roce 1928 pro posluchače matematiky na univerzitě v Poznani. 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5" grpId="0"/>
      <p:bldP spid="46086" grpId="0"/>
      <p:bldP spid="460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22238"/>
            <a:ext cx="8229600" cy="1143000"/>
          </a:xfrm>
        </p:spPr>
        <p:txBody>
          <a:bodyPr/>
          <a:lstStyle/>
          <a:p>
            <a:r>
              <a:rPr lang="en-US"/>
              <a:t>Polsko 19</a:t>
            </a:r>
            <a:r>
              <a:rPr lang="cs-CZ"/>
              <a:t>26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8" y="1903413"/>
            <a:ext cx="8353425" cy="2447925"/>
          </a:xfrm>
        </p:spPr>
        <p:txBody>
          <a:bodyPr/>
          <a:lstStyle/>
          <a:p>
            <a:r>
              <a:rPr lang="cs-CZ" sz="1600">
                <a:latin typeface="Courier New" pitchFamily="49" charset="0"/>
              </a:rPr>
              <a:t>MFNOJ WYFHJ EXZZD BJNDS BECFE NGQOU CFWZE RBSFQ WCUCQ XCKTT</a:t>
            </a:r>
            <a:r>
              <a:rPr lang="en-US" sz="1600">
                <a:latin typeface="Courier New" pitchFamily="49" charset="0"/>
              </a:rPr>
              <a:t> </a:t>
            </a:r>
            <a:r>
              <a:rPr lang="cs-CZ" sz="1600">
                <a:latin typeface="Courier New" pitchFamily="49" charset="0"/>
              </a:rPr>
              <a:t>RDOAC VDYPM XYOFF HMSOZ THOSD HFPDI UKWRD MNDZX BYMIA FXXTA WWFYS G</a:t>
            </a:r>
            <a:endParaRPr lang="cs-CZ" sz="1600"/>
          </a:p>
          <a:p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NEVGW YCJUM IYFCW JXMDR TBIFU PQDMH RPCOX WYXTJ YQXZG CQMSP CJHGA OMHEV QFCGX SXATA HXFHV HZBED VALPY ZPMPW JNPDY RZXKJ DDQZO X  </a:t>
            </a:r>
          </a:p>
          <a:p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NEVGW YIPUC AVKHH FTAPT ZVYXV KRJIG APWAT LWBQH UJASR JMBSF KDVRN IUOXV FKLQG MPSWY EDYHP LSICW ALFPZ XOOFZ BNZUX DCEKG PXJON U</a:t>
            </a:r>
            <a:endParaRPr 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50825" y="4581525"/>
            <a:ext cx="8497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735013" y="4581525"/>
            <a:ext cx="750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39750" y="4508500"/>
            <a:ext cx="792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Všechna písmena se vyskytují přibližně stejněkrát</a:t>
            </a:r>
            <a:endParaRPr lang="en-US" sz="2400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68313" y="4508500"/>
            <a:ext cx="8496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468313" y="5030788"/>
            <a:ext cx="7848600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 Frekvence písmen v němčině není rovnoměrná</a:t>
            </a:r>
          </a:p>
          <a:p>
            <a:r>
              <a:rPr lang="cs-CZ" sz="2400">
                <a:latin typeface="Courier New" pitchFamily="49" charset="0"/>
              </a:rPr>
              <a:t>  </a:t>
            </a:r>
            <a:r>
              <a:rPr lang="cs-CZ">
                <a:latin typeface="Courier New" pitchFamily="49" charset="0"/>
              </a:rPr>
              <a:t>E     N     I     S     R   . . .  P     J     X,Y,Q</a:t>
            </a:r>
          </a:p>
          <a:p>
            <a:r>
              <a:rPr lang="cs-CZ">
                <a:latin typeface="Courier New" pitchFamily="49" charset="0"/>
              </a:rPr>
              <a:t>19,2% 10,2%  8,2%  7,1%  7,0%       0,5%  0,16%   0,01%   </a:t>
            </a:r>
            <a:endParaRPr lang="cs-CZ" sz="2400"/>
          </a:p>
          <a:p>
            <a:endParaRPr lang="en-US" sz="2400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303213" y="1341438"/>
            <a:ext cx="7940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   Odposlechnut</a:t>
            </a:r>
            <a:r>
              <a:rPr lang="cs-CZ" sz="2800"/>
              <a:t>é radiové zprávy Wehrmachtu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  <p:bldP spid="36870" grpId="0"/>
      <p:bldP spid="36872" grpId="0"/>
      <p:bldP spid="3687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435975" cy="1143000"/>
          </a:xfrm>
        </p:spPr>
        <p:txBody>
          <a:bodyPr/>
          <a:lstStyle/>
          <a:p>
            <a:r>
              <a:rPr lang="en-US"/>
              <a:t>Identifikace </a:t>
            </a:r>
            <a:r>
              <a:rPr lang="cs-CZ"/>
              <a:t>šifry</a:t>
            </a:r>
            <a:endParaRPr lang="en-US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539750" y="3141663"/>
            <a:ext cx="784860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NEVGW</a:t>
            </a:r>
            <a:r>
              <a:rPr lang="cs-CZ" sz="1600">
                <a:latin typeface="Courier New" pitchFamily="49" charset="0"/>
              </a:rPr>
              <a:t> </a:t>
            </a:r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YIPUC AVKHH FTAPT ZVYXV KRJIG APWAT LWBQH UJASR JMBSF </a:t>
            </a:r>
          </a:p>
          <a:p>
            <a:pPr>
              <a:spcBef>
                <a:spcPct val="20000"/>
              </a:spcBef>
            </a:pPr>
            <a:endParaRPr lang="cs-CZ" sz="1600">
              <a:solidFill>
                <a:srgbClr val="0000FF"/>
              </a:solidFill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KDVRN IUOXV FKLQG MPSWY EDYHP LSICW ALFPZ XOOFZ BNZUX DCEKG </a:t>
            </a:r>
          </a:p>
          <a:p>
            <a:pPr>
              <a:spcBef>
                <a:spcPct val="20000"/>
              </a:spcBef>
            </a:pPr>
            <a:endParaRPr lang="cs-CZ" sz="1600">
              <a:solidFill>
                <a:srgbClr val="0000FF"/>
              </a:solidFill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PXJON U</a:t>
            </a:r>
            <a:endParaRPr lang="en-US" sz="1600">
              <a:solidFill>
                <a:srgbClr val="0000FF"/>
              </a:solidFill>
              <a:latin typeface="Courier New" pitchFamily="49" charset="0"/>
            </a:endParaRPr>
          </a:p>
          <a:p>
            <a:endParaRPr lang="en-US" sz="1600">
              <a:solidFill>
                <a:srgbClr val="0000FF"/>
              </a:solidFill>
              <a:latin typeface="Courier New" pitchFamily="49" charset="0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879475" y="1720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23850" y="1484313"/>
            <a:ext cx="8064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539750" y="1412875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395288" y="1557338"/>
            <a:ext cx="7640637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sz="1600">
                <a:latin typeface="Courier New" pitchFamily="49" charset="0"/>
              </a:rPr>
              <a:t> </a:t>
            </a: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NEVGW YCJUM IYFCW JXMDR TBIFU PQDMH RPCOX WYXTJ YQXZG CQMSP </a:t>
            </a: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 CJHGA OMHEV QFCGX SXATA HXFHV HZBED VALPY ZPMPW JNPDY RZXKJ </a:t>
            </a: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 DDQZO X</a:t>
            </a:r>
            <a:r>
              <a:rPr lang="cs-CZ" sz="1600">
                <a:latin typeface="Courier New" pitchFamily="49" charset="0"/>
              </a:rPr>
              <a:t>  </a:t>
            </a:r>
          </a:p>
          <a:p>
            <a:r>
              <a:rPr lang="cs-CZ" sz="1600">
                <a:latin typeface="Courier New" pitchFamily="49" charset="0"/>
              </a:rPr>
              <a:t>                    </a:t>
            </a:r>
            <a:endParaRPr lang="en-US" sz="1600">
              <a:latin typeface="Courier New" pitchFamily="49" charset="0"/>
            </a:endParaRP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514350" y="1341438"/>
            <a:ext cx="751840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1600">
                <a:latin typeface="Courier New" pitchFamily="49" charset="0"/>
              </a:rPr>
              <a:t>MFNOJ WYFHJ EXZZD BJNDS BECFE NGQOU CFWZE RBSFQ WCUCQ XCKTT</a:t>
            </a:r>
            <a:r>
              <a:rPr lang="en-US" sz="1600">
                <a:latin typeface="Courier New" pitchFamily="49" charset="0"/>
              </a:rPr>
              <a:t> </a:t>
            </a:r>
            <a:endParaRPr lang="cs-CZ" sz="1600"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endParaRPr lang="cs-CZ" sz="1600"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latin typeface="Courier New" pitchFamily="49" charset="0"/>
              </a:rPr>
              <a:t>RDOAC VDYPM XYOFF HMSOZ THOSD HFPDI UKWRD MNDZX BYMIA FXXTA </a:t>
            </a:r>
          </a:p>
          <a:p>
            <a:pPr>
              <a:spcBef>
                <a:spcPct val="20000"/>
              </a:spcBef>
            </a:pPr>
            <a:endParaRPr lang="cs-CZ" sz="1600"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latin typeface="Courier New" pitchFamily="49" charset="0"/>
              </a:rPr>
              <a:t>WWFYS G</a:t>
            </a:r>
          </a:p>
          <a:p>
            <a:endParaRPr lang="en-US" sz="1600">
              <a:latin typeface="Courier New" pitchFamily="49" charset="0"/>
            </a:endParaRPr>
          </a:p>
        </p:txBody>
      </p:sp>
      <p:sp>
        <p:nvSpPr>
          <p:cNvPr id="37898" name="Oval 10"/>
          <p:cNvSpPr>
            <a:spLocks noChangeArrowheads="1"/>
          </p:cNvSpPr>
          <p:nvPr/>
        </p:nvSpPr>
        <p:spPr bwMode="auto">
          <a:xfrm>
            <a:off x="3165475" y="1341438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899" name="Oval 11"/>
          <p:cNvSpPr>
            <a:spLocks noChangeArrowheads="1"/>
          </p:cNvSpPr>
          <p:nvPr/>
        </p:nvSpPr>
        <p:spPr bwMode="auto">
          <a:xfrm>
            <a:off x="3897313" y="1323975"/>
            <a:ext cx="144462" cy="5540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0" name="Oval 12"/>
          <p:cNvSpPr>
            <a:spLocks noChangeArrowheads="1"/>
          </p:cNvSpPr>
          <p:nvPr/>
        </p:nvSpPr>
        <p:spPr bwMode="auto">
          <a:xfrm>
            <a:off x="4262438" y="1927225"/>
            <a:ext cx="144462" cy="5540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1" name="Oval 13"/>
          <p:cNvSpPr>
            <a:spLocks noChangeArrowheads="1"/>
          </p:cNvSpPr>
          <p:nvPr/>
        </p:nvSpPr>
        <p:spPr bwMode="auto">
          <a:xfrm>
            <a:off x="7426325" y="1938338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539750" y="3357563"/>
            <a:ext cx="7653338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NEVGW YCJUM IYFCW JXMDR TBIFU PQDMH RPCOX WYXTJ YQXZG CQMSP </a:t>
            </a:r>
          </a:p>
          <a:p>
            <a:pPr>
              <a:spcBef>
                <a:spcPct val="20000"/>
              </a:spcBef>
            </a:pPr>
            <a:endParaRPr lang="cs-CZ" sz="1600">
              <a:solidFill>
                <a:srgbClr val="FF3300"/>
              </a:solidFill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CJHGA OMHEV QFCGX SXATA HXFHV HZBED VALPY ZPMPW JNPDY RZXKJ </a:t>
            </a:r>
          </a:p>
          <a:p>
            <a:pPr>
              <a:spcBef>
                <a:spcPct val="20000"/>
              </a:spcBef>
            </a:pPr>
            <a:endParaRPr lang="cs-CZ" sz="1600">
              <a:solidFill>
                <a:srgbClr val="FF3300"/>
              </a:solidFill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DDQZO X</a:t>
            </a:r>
            <a:r>
              <a:rPr lang="cs-CZ">
                <a:solidFill>
                  <a:srgbClr val="FF3300"/>
                </a:solidFill>
              </a:rPr>
              <a:t>  </a:t>
            </a:r>
          </a:p>
          <a:p>
            <a:endParaRPr lang="en-US">
              <a:solidFill>
                <a:srgbClr val="FF3300"/>
              </a:solidFill>
            </a:endParaRPr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611188" y="3171825"/>
            <a:ext cx="914400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5" name="Oval 17"/>
          <p:cNvSpPr>
            <a:spLocks noChangeArrowheads="1"/>
          </p:cNvSpPr>
          <p:nvPr/>
        </p:nvSpPr>
        <p:spPr bwMode="auto">
          <a:xfrm>
            <a:off x="1700213" y="3144838"/>
            <a:ext cx="144462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6" name="Oval 18"/>
          <p:cNvSpPr>
            <a:spLocks noChangeArrowheads="1"/>
          </p:cNvSpPr>
          <p:nvPr/>
        </p:nvSpPr>
        <p:spPr bwMode="auto">
          <a:xfrm>
            <a:off x="1825625" y="3717925"/>
            <a:ext cx="144463" cy="5540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7" name="Oval 19"/>
          <p:cNvSpPr>
            <a:spLocks noChangeArrowheads="1"/>
          </p:cNvSpPr>
          <p:nvPr/>
        </p:nvSpPr>
        <p:spPr bwMode="auto">
          <a:xfrm>
            <a:off x="3894138" y="3717925"/>
            <a:ext cx="165100" cy="5540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8" name="Oval 20"/>
          <p:cNvSpPr>
            <a:spLocks noChangeArrowheads="1"/>
          </p:cNvSpPr>
          <p:nvPr/>
        </p:nvSpPr>
        <p:spPr bwMode="auto">
          <a:xfrm>
            <a:off x="5364163" y="3716338"/>
            <a:ext cx="144462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9" name="Oval 21"/>
          <p:cNvSpPr>
            <a:spLocks noChangeArrowheads="1"/>
          </p:cNvSpPr>
          <p:nvPr/>
        </p:nvSpPr>
        <p:spPr bwMode="auto">
          <a:xfrm>
            <a:off x="6588125" y="3716338"/>
            <a:ext cx="1952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10" name="Oval 22"/>
          <p:cNvSpPr>
            <a:spLocks noChangeArrowheads="1"/>
          </p:cNvSpPr>
          <p:nvPr/>
        </p:nvSpPr>
        <p:spPr bwMode="auto">
          <a:xfrm>
            <a:off x="7553325" y="3738563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11" name="Oval 23"/>
          <p:cNvSpPr>
            <a:spLocks noChangeArrowheads="1"/>
          </p:cNvSpPr>
          <p:nvPr/>
        </p:nvSpPr>
        <p:spPr bwMode="auto">
          <a:xfrm>
            <a:off x="5114925" y="3128963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12" name="Oval 24"/>
          <p:cNvSpPr>
            <a:spLocks noChangeArrowheads="1"/>
          </p:cNvSpPr>
          <p:nvPr/>
        </p:nvSpPr>
        <p:spPr bwMode="auto">
          <a:xfrm>
            <a:off x="7566025" y="3167063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468313" y="5445125"/>
            <a:ext cx="7724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395288" y="5013325"/>
            <a:ext cx="7561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  Index koincidence němčiny je přibližně 8</a:t>
            </a:r>
            <a:r>
              <a:rPr lang="en-US"/>
              <a:t>%</a:t>
            </a:r>
            <a:r>
              <a:rPr lang="cs-CZ"/>
              <a:t>. </a:t>
            </a:r>
            <a:endParaRPr lang="en-US"/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539750" y="5373688"/>
            <a:ext cx="7993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Pokud je prvních šest písmen u dvou zpráv ve stejný den shodných, pak šifra zachovává index koincidence. </a:t>
            </a:r>
            <a:r>
              <a:rPr lang="cs-CZ" b="1"/>
              <a:t>Jde asi o polyalfabetickou šifru</a:t>
            </a:r>
            <a:r>
              <a:rPr lang="cs-CZ"/>
              <a:t>.</a:t>
            </a:r>
            <a:endParaRPr lang="en-US"/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539750" y="6165850"/>
            <a:ext cx="812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Množství zpráv nasvědčovalo, že k šifrování je patrně využíván nějaký přístroj.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/>
      <p:bldP spid="37896" grpId="0"/>
      <p:bldP spid="37897" grpId="0"/>
      <p:bldP spid="37898" grpId="0" animBg="1"/>
      <p:bldP spid="37899" grpId="0" animBg="1"/>
      <p:bldP spid="37900" grpId="0" animBg="1"/>
      <p:bldP spid="37901" grpId="0" animBg="1"/>
      <p:bldP spid="37903" grpId="0"/>
      <p:bldP spid="37904" grpId="0" animBg="1"/>
      <p:bldP spid="37905" grpId="0" animBg="1"/>
      <p:bldP spid="37906" grpId="0" animBg="1"/>
      <p:bldP spid="37907" grpId="0" animBg="1"/>
      <p:bldP spid="37908" grpId="0" animBg="1"/>
      <p:bldP spid="37909" grpId="0" animBg="1"/>
      <p:bldP spid="37910" grpId="0" animBg="1"/>
      <p:bldP spid="37911" grpId="0" animBg="1"/>
      <p:bldP spid="37912" grpId="0" animBg="1"/>
      <p:bldP spid="37914" grpId="0"/>
      <p:bldP spid="37915" grpId="0"/>
      <p:bldP spid="379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Enigma</a:t>
            </a:r>
            <a:endParaRPr lang="en-US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196975"/>
            <a:ext cx="3384550" cy="5111750"/>
          </a:xfrm>
          <a:prstGeom prst="rect">
            <a:avLst/>
          </a:prstGeom>
          <a:noFill/>
        </p:spPr>
      </p:pic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4140200" y="1406525"/>
            <a:ext cx="460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klávesnice</a:t>
            </a:r>
            <a:endParaRPr lang="en-US" sz="2400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4135438" y="1819275"/>
            <a:ext cx="4608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žárovky</a:t>
            </a:r>
            <a:endParaRPr lang="en-US" sz="2400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4140200" y="2251075"/>
            <a:ext cx="448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propojovací</a:t>
            </a:r>
            <a:r>
              <a:rPr lang="cs-CZ"/>
              <a:t> </a:t>
            </a:r>
            <a:r>
              <a:rPr lang="cs-CZ" sz="2400"/>
              <a:t>deska</a:t>
            </a:r>
            <a:endParaRPr lang="en-US" sz="2400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4119563" y="2684463"/>
            <a:ext cx="419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okénka  </a:t>
            </a:r>
            <a:endParaRPr lang="en-US" sz="2400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4121150" y="3116263"/>
            <a:ext cx="477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ozubená kolečka</a:t>
            </a:r>
            <a:endParaRPr lang="en-US" sz="2400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119563" y="3573463"/>
            <a:ext cx="434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měřič napětí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6" grpId="0"/>
      <p:bldP spid="38917" grpId="0"/>
      <p:bldP spid="38918" grpId="0"/>
      <p:bldP spid="38919" grpId="0"/>
      <p:bldP spid="38920" grpId="0"/>
      <p:bldP spid="389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Rotor</a:t>
            </a:r>
            <a:endParaRPr lang="en-US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125538"/>
            <a:ext cx="3529012" cy="5040312"/>
          </a:xfrm>
          <a:prstGeom prst="rect">
            <a:avLst/>
          </a:prstGeom>
          <a:noFill/>
        </p:spPr>
      </p:pic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192588" y="1262063"/>
            <a:ext cx="3763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1. ozubené kolečko</a:t>
            </a:r>
            <a:endParaRPr lang="en-US" sz="2400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4211638" y="1773238"/>
            <a:ext cx="3240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2. abecední kroužek</a:t>
            </a:r>
            <a:endParaRPr lang="en-US" sz="2400"/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4211638" y="2270125"/>
            <a:ext cx="362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3. společná osa rotorů</a:t>
            </a:r>
            <a:endParaRPr lang="en-US" sz="2400"/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4211638" y="2774950"/>
            <a:ext cx="4392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4. spona abecedního kroužku</a:t>
            </a:r>
            <a:endParaRPr lang="en-US" sz="2400"/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4211638" y="3284538"/>
            <a:ext cx="419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5. tělo rotoru s 26 dráty </a:t>
            </a:r>
            <a:endParaRPr lang="en-US" sz="2400"/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4211638" y="3789363"/>
            <a:ext cx="362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6. kontaktní kolíky</a:t>
            </a:r>
            <a:endParaRPr lang="en-US" sz="2400"/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4211638" y="4313238"/>
            <a:ext cx="362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7. kontaktní plošky</a:t>
            </a:r>
            <a:endParaRPr lang="en-US" sz="2400"/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4211638" y="4791075"/>
            <a:ext cx="424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8. zářez pro přenos pohybu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40" grpId="0"/>
      <p:bldP spid="39941" grpId="0"/>
      <p:bldP spid="39942" grpId="0"/>
      <p:bldP spid="39943" grpId="0"/>
      <p:bldP spid="39944" grpId="0"/>
      <p:bldP spid="39945" grpId="0"/>
      <p:bldP spid="39946" grpId="0"/>
      <p:bldP spid="399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Elektrické schéma</a:t>
            </a:r>
            <a:endParaRPr lang="en-US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268413"/>
            <a:ext cx="3529012" cy="4897437"/>
          </a:xfrm>
          <a:prstGeom prst="rect">
            <a:avLst/>
          </a:prstGeom>
          <a:noFill/>
        </p:spPr>
      </p:pic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067175" y="2179638"/>
            <a:ext cx="338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1. reflektor</a:t>
            </a:r>
            <a:endParaRPr lang="en-US" sz="240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067175" y="2755900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2. trojice rotorů</a:t>
            </a:r>
            <a:endParaRPr lang="en-US" sz="2400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4067175" y="3259138"/>
            <a:ext cx="376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3. žárovky</a:t>
            </a:r>
            <a:endParaRPr lang="en-US" sz="2400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4067175" y="3763963"/>
            <a:ext cx="3621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4. baterie</a:t>
            </a:r>
            <a:endParaRPr lang="en-US" sz="2400"/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4067175" y="4267200"/>
            <a:ext cx="361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5. klávesnice</a:t>
            </a:r>
            <a:endParaRPr lang="en-US" sz="2400"/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4067175" y="4843463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6. propojovací deska</a:t>
            </a:r>
            <a:endParaRPr lang="en-US" sz="2400"/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4067175" y="1603375"/>
            <a:ext cx="376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E - vstupní rotor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4" grpId="0"/>
      <p:bldP spid="40965" grpId="0"/>
      <p:bldP spid="40966" grpId="0"/>
      <p:bldP spid="40967" grpId="0"/>
      <p:bldP spid="40968" grpId="0"/>
      <p:bldP spid="40969" grpId="0"/>
      <p:bldP spid="409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Manuál pro operátory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268663"/>
          </a:xfrm>
        </p:spPr>
        <p:txBody>
          <a:bodyPr/>
          <a:lstStyle/>
          <a:p>
            <a:r>
              <a:rPr lang="cs-CZ" sz="2000"/>
              <a:t>Francouzská špionáž</a:t>
            </a:r>
            <a:r>
              <a:rPr lang="cs-CZ"/>
              <a:t> </a:t>
            </a:r>
            <a:r>
              <a:rPr lang="cs-CZ" sz="2000"/>
              <a:t>získala manuál pro operátory vojenského přístroje Enigma komcem roku 1931  (generál Gustave Bertrand).</a:t>
            </a:r>
          </a:p>
          <a:p>
            <a:r>
              <a:rPr lang="cs-CZ" sz="2000"/>
              <a:t>Německým agentem byl Hans-Thilo Schmidt (1888-1944).</a:t>
            </a:r>
          </a:p>
          <a:p>
            <a:r>
              <a:rPr lang="cs-CZ" sz="2000"/>
              <a:t>Později předal francouzské špionáži také </a:t>
            </a:r>
            <a:r>
              <a:rPr lang="cs-CZ" sz="2000">
                <a:solidFill>
                  <a:srgbClr val="990000"/>
                </a:solidFill>
              </a:rPr>
              <a:t>denní klíče</a:t>
            </a:r>
            <a:r>
              <a:rPr lang="cs-CZ" sz="2000"/>
              <a:t> </a:t>
            </a:r>
            <a:r>
              <a:rPr lang="cs-CZ" sz="2000">
                <a:solidFill>
                  <a:srgbClr val="990000"/>
                </a:solidFill>
              </a:rPr>
              <a:t>pro měsíce září a říjen 1932</a:t>
            </a:r>
            <a:r>
              <a:rPr lang="cs-CZ" sz="2000"/>
              <a:t>.</a:t>
            </a:r>
          </a:p>
          <a:p>
            <a:r>
              <a:rPr lang="cs-CZ" sz="2000"/>
              <a:t>Počátkem prosince 1932 dostalo polské Biuro Szyfrów kopie těchto dokumentů na základě dohody o vojenské spolupráci mezi Polskem, Francií a Velkou Británií.</a:t>
            </a:r>
          </a:p>
          <a:p>
            <a:r>
              <a:rPr lang="cs-CZ" sz="2000"/>
              <a:t>V prosinci roku 1932 tak Biuro Szyfrów mělo k dispozici:          </a:t>
            </a:r>
            <a:endParaRPr lang="en-US" sz="2000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735013" y="4935538"/>
            <a:ext cx="7940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- </a:t>
            </a:r>
            <a:r>
              <a:rPr lang="cs-CZ" sz="2000"/>
              <a:t>komerční přístroj Enigma (bez propojovací desky a s jinými</a:t>
            </a:r>
          </a:p>
          <a:p>
            <a:r>
              <a:rPr lang="cs-CZ" sz="2000"/>
              <a:t>            rotory,</a:t>
            </a:r>
            <a:endParaRPr lang="en-US" sz="2000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755650" y="5564188"/>
            <a:ext cx="2278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- </a:t>
            </a:r>
            <a:r>
              <a:rPr lang="cs-CZ" sz="2000"/>
              <a:t>operační manuál</a:t>
            </a:r>
            <a:r>
              <a:rPr lang="cs-CZ"/>
              <a:t>,</a:t>
            </a:r>
            <a:endParaRPr lang="en-US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766763" y="5995988"/>
            <a:ext cx="4840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- </a:t>
            </a:r>
            <a:r>
              <a:rPr lang="cs-CZ" sz="2000"/>
              <a:t>denní klíče pro měsíce září a říjen 1932</a:t>
            </a:r>
            <a:r>
              <a:rPr lang="cs-CZ"/>
              <a:t>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  <p:bldP spid="41988" grpId="0"/>
      <p:bldP spid="41989" grpId="0"/>
      <p:bldP spid="419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Denní klíče</a:t>
            </a: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08075"/>
          </a:xfrm>
        </p:spPr>
        <p:txBody>
          <a:bodyPr/>
          <a:lstStyle/>
          <a:p>
            <a:r>
              <a:rPr lang="cs-CZ" sz="2000"/>
              <a:t>Denní klíč říkal, jak má být nastavený přístroj Enigma v daném dni na začátku šifrování libovolné zprávy v daném dni.</a:t>
            </a:r>
          </a:p>
          <a:p>
            <a:r>
              <a:rPr lang="cs-CZ" sz="2000"/>
              <a:t>Denní klíč sestával z:</a:t>
            </a:r>
            <a:endParaRPr lang="en-US" sz="2000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11188" y="2852738"/>
            <a:ext cx="8229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/>
              <a:t>  </a:t>
            </a:r>
            <a:r>
              <a:rPr lang="cs-CZ" sz="2000"/>
              <a:t>pořadí rotorů, např. </a:t>
            </a:r>
            <a:r>
              <a:rPr lang="cs-CZ" sz="2000">
                <a:solidFill>
                  <a:schemeClr val="hlink"/>
                </a:solidFill>
              </a:rPr>
              <a:t>II, III, I</a:t>
            </a:r>
            <a:r>
              <a:rPr lang="cs-CZ" sz="2000"/>
              <a:t> , bylo v té době stejné po celý  čtvrt roku, </a:t>
            </a:r>
          </a:p>
          <a:p>
            <a:pPr>
              <a:buFontTx/>
              <a:buChar char="•"/>
            </a:pPr>
            <a:r>
              <a:rPr lang="cs-CZ" sz="2000"/>
              <a:t> polohy abecedních kroužků na rotorech, např. </a:t>
            </a:r>
            <a:r>
              <a:rPr lang="cs-CZ" sz="2000">
                <a:solidFill>
                  <a:schemeClr val="hlink"/>
                </a:solidFill>
              </a:rPr>
              <a:t>KUB </a:t>
            </a:r>
            <a:r>
              <a:rPr lang="cs-CZ" sz="2000"/>
              <a:t>,</a:t>
            </a:r>
          </a:p>
          <a:p>
            <a:pPr>
              <a:buFontTx/>
              <a:buChar char="•"/>
            </a:pPr>
            <a:r>
              <a:rPr lang="cs-CZ" sz="2000"/>
              <a:t> propojení v propojovací desce, např. </a:t>
            </a:r>
            <a:r>
              <a:rPr lang="cs-CZ" sz="2000">
                <a:solidFill>
                  <a:schemeClr val="hlink"/>
                </a:solidFill>
              </a:rPr>
              <a:t>AU, CR, DK, JZ, LN, PS</a:t>
            </a:r>
            <a:r>
              <a:rPr lang="cs-CZ" sz="2000"/>
              <a:t> , </a:t>
            </a:r>
          </a:p>
          <a:p>
            <a:pPr>
              <a:buFontTx/>
              <a:buChar char="•"/>
            </a:pPr>
            <a:r>
              <a:rPr lang="cs-CZ" sz="2000"/>
              <a:t> základní nastavení, tj. jaká písmena jsou vidět v malých okénkách,</a:t>
            </a:r>
          </a:p>
          <a:p>
            <a:r>
              <a:rPr lang="cs-CZ" sz="2000"/>
              <a:t>     např. </a:t>
            </a:r>
            <a:r>
              <a:rPr lang="cs-CZ" sz="2000">
                <a:solidFill>
                  <a:schemeClr val="hlink"/>
                </a:solidFill>
              </a:rPr>
              <a:t>UFW </a:t>
            </a:r>
            <a:r>
              <a:rPr lang="cs-CZ" sz="2000"/>
              <a:t>.</a:t>
            </a:r>
            <a:endParaRPr lang="en-US" sz="2000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92138" y="481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  <p:bldP spid="430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Klíč zprávy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3240087"/>
          </a:xfrm>
        </p:spPr>
        <p:txBody>
          <a:bodyPr/>
          <a:lstStyle/>
          <a:p>
            <a:r>
              <a:rPr lang="cs-CZ" sz="2000" dirty="0"/>
              <a:t>Po nastavení přístroje podle denního klíče měla obsluha zvolit náhodnou trojici písmen, kupříkladu  </a:t>
            </a:r>
            <a:r>
              <a:rPr lang="cs-CZ" sz="2000" dirty="0">
                <a:solidFill>
                  <a:schemeClr val="hlink"/>
                </a:solidFill>
                <a:latin typeface="Courier New" pitchFamily="49" charset="0"/>
              </a:rPr>
              <a:t>HTS</a:t>
            </a:r>
            <a:r>
              <a:rPr lang="cs-CZ" sz="2000" dirty="0">
                <a:solidFill>
                  <a:schemeClr val="hlink"/>
                </a:solidFill>
              </a:rPr>
              <a:t> </a:t>
            </a:r>
            <a:r>
              <a:rPr lang="cs-CZ" sz="2000" dirty="0"/>
              <a:t>, to je </a:t>
            </a:r>
            <a:r>
              <a:rPr lang="cs-CZ" sz="2000" i="1" dirty="0"/>
              <a:t>klíč zprávy,</a:t>
            </a:r>
          </a:p>
          <a:p>
            <a:r>
              <a:rPr lang="cs-CZ" sz="2000" dirty="0"/>
              <a:t>poté ji napsat dvakrát za sebou, tj.  </a:t>
            </a:r>
            <a:r>
              <a:rPr lang="cs-CZ" sz="2000" dirty="0">
                <a:solidFill>
                  <a:schemeClr val="hlink"/>
                </a:solidFill>
                <a:latin typeface="Courier New" pitchFamily="49" charset="0"/>
              </a:rPr>
              <a:t>HTS </a:t>
            </a:r>
            <a:r>
              <a:rPr lang="cs-CZ" sz="2000" dirty="0" err="1">
                <a:solidFill>
                  <a:schemeClr val="hlink"/>
                </a:solidFill>
                <a:latin typeface="Courier New" pitchFamily="49" charset="0"/>
              </a:rPr>
              <a:t>HTS</a:t>
            </a:r>
            <a:r>
              <a:rPr lang="cs-CZ" sz="2000" dirty="0">
                <a:solidFill>
                  <a:schemeClr val="hlink"/>
                </a:solidFill>
              </a:rPr>
              <a:t> </a:t>
            </a:r>
            <a:r>
              <a:rPr lang="cs-CZ" sz="2000" dirty="0"/>
              <a:t>, </a:t>
            </a:r>
          </a:p>
          <a:p>
            <a:r>
              <a:rPr lang="cs-CZ" sz="2000" dirty="0"/>
              <a:t>pak tuto šestici zašifrovat pomocí přístroje nastaveného podle denního klíče, výsledkem bylo  </a:t>
            </a:r>
            <a:r>
              <a:rPr lang="cs-CZ" sz="2000" dirty="0">
                <a:solidFill>
                  <a:srgbClr val="990000"/>
                </a:solidFill>
                <a:latin typeface="Courier New" pitchFamily="49" charset="0"/>
              </a:rPr>
              <a:t>NEV GWY</a:t>
            </a:r>
            <a:r>
              <a:rPr lang="cs-CZ" sz="2000" dirty="0"/>
              <a:t> ,</a:t>
            </a:r>
          </a:p>
          <a:p>
            <a:r>
              <a:rPr lang="cs-CZ" sz="2000" dirty="0"/>
              <a:t>poté ručně </a:t>
            </a:r>
            <a:r>
              <a:rPr lang="cs-CZ" sz="2000" dirty="0" err="1"/>
              <a:t>přenastavit</a:t>
            </a:r>
            <a:r>
              <a:rPr lang="cs-CZ" sz="2000" dirty="0"/>
              <a:t> rotory tak, aby v okénkách byl vidět klíč zprávy,</a:t>
            </a:r>
          </a:p>
          <a:p>
            <a:r>
              <a:rPr lang="cs-CZ" sz="2000" dirty="0"/>
              <a:t>a začít šifrovat samotnou zprávu. Tak například zpráva </a:t>
            </a:r>
            <a:r>
              <a:rPr lang="cs-CZ" sz="2000" dirty="0">
                <a:solidFill>
                  <a:schemeClr val="hlink"/>
                </a:solidFill>
                <a:latin typeface="Courier New" pitchFamily="49" charset="0"/>
              </a:rPr>
              <a:t>AHOJ</a:t>
            </a:r>
            <a:r>
              <a:rPr lang="cs-CZ" sz="2000" dirty="0">
                <a:latin typeface="Courier New" pitchFamily="49" charset="0"/>
              </a:rPr>
              <a:t> </a:t>
            </a:r>
            <a:r>
              <a:rPr lang="en-US" sz="2000" dirty="0" err="1" smtClean="0"/>
              <a:t>byla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cs-CZ" sz="2000" smtClean="0"/>
              <a:t>šifrována jako </a:t>
            </a:r>
            <a:r>
              <a:rPr lang="cs-CZ" sz="2000" smtClean="0">
                <a:solidFill>
                  <a:srgbClr val="990000"/>
                </a:solidFill>
                <a:latin typeface="Courier New" pitchFamily="49" charset="0"/>
              </a:rPr>
              <a:t>JCRI </a:t>
            </a:r>
            <a:r>
              <a:rPr lang="cs-CZ" sz="2000" dirty="0">
                <a:latin typeface="Courier New" pitchFamily="49" charset="0"/>
              </a:rPr>
              <a:t>.</a:t>
            </a:r>
          </a:p>
          <a:p>
            <a:pPr>
              <a:buFontTx/>
              <a:buNone/>
            </a:pPr>
            <a:endParaRPr lang="en-US" sz="2000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17538" y="5084763"/>
            <a:ext cx="8134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/>
              <a:t>Celou šifrovou zprávu  </a:t>
            </a:r>
            <a:r>
              <a:rPr lang="cs-CZ" sz="2000">
                <a:solidFill>
                  <a:srgbClr val="990000"/>
                </a:solidFill>
                <a:latin typeface="Courier New" pitchFamily="49" charset="0"/>
              </a:rPr>
              <a:t>NEV GWY JCRI </a:t>
            </a:r>
            <a:r>
              <a:rPr lang="cs-CZ" sz="2000"/>
              <a:t>pak obsluha předala radistovi </a:t>
            </a:r>
          </a:p>
          <a:p>
            <a:r>
              <a:rPr lang="cs-CZ" sz="2000"/>
              <a:t>k odvysílání. </a:t>
            </a:r>
            <a:endParaRPr lang="en-US" sz="2000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611188" y="6021388"/>
            <a:ext cx="6627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/>
              <a:t>Dešifrování na přijímací straně probíhalo naprosto stejně.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  <p:bldP spid="44036" grpId="0"/>
      <p:bldP spid="44037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13825</TotalTime>
  <Words>740</Words>
  <Application>Microsoft Office PowerPoint</Application>
  <PresentationFormat>Předvádění na obrazovce (4:3)</PresentationFormat>
  <Paragraphs>100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Výchozí návrh</vt:lpstr>
      <vt:lpstr>Ukázky aplikací matematiky </vt:lpstr>
      <vt:lpstr>Polsko 1926</vt:lpstr>
      <vt:lpstr>Identifikace šifry</vt:lpstr>
      <vt:lpstr>Enigma</vt:lpstr>
      <vt:lpstr>Rotor</vt:lpstr>
      <vt:lpstr>Elektrické schéma</vt:lpstr>
      <vt:lpstr>Manuál pro operátory</vt:lpstr>
      <vt:lpstr>Denní klíče</vt:lpstr>
      <vt:lpstr>Klíč zprávy</vt:lpstr>
      <vt:lpstr>Porušení pravidel bezpečnosti</vt:lpstr>
      <vt:lpstr>Konec roku 1932</vt:lpstr>
    </vt:vector>
  </TitlesOfParts>
  <Company>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klasických a moderních metod šifrování</dc:title>
  <dc:creator>Jiri Tuma</dc:creator>
  <cp:lastModifiedBy>Jiri Tuma</cp:lastModifiedBy>
  <cp:revision>328</cp:revision>
  <dcterms:created xsi:type="dcterms:W3CDTF">2008-02-26T07:12:08Z</dcterms:created>
  <dcterms:modified xsi:type="dcterms:W3CDTF">2019-02-19T15:08:17Z</dcterms:modified>
</cp:coreProperties>
</file>