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84" r:id="rId4"/>
    <p:sldId id="299" r:id="rId5"/>
    <p:sldId id="300" r:id="rId6"/>
    <p:sldId id="301" r:id="rId7"/>
    <p:sldId id="286" r:id="rId8"/>
    <p:sldId id="302" r:id="rId9"/>
    <p:sldId id="303" r:id="rId10"/>
    <p:sldId id="304" r:id="rId11"/>
    <p:sldId id="285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88" r:id="rId27"/>
    <p:sldId id="320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26D0-DECA-4FA5-A6C4-9D8CCEC92668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3CAF-C3E0-4995-9D1D-B6D749095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2159000"/>
          </a:xfrm>
        </p:spPr>
        <p:txBody>
          <a:bodyPr/>
          <a:lstStyle/>
          <a:p>
            <a:r>
              <a:rPr lang="cs-CZ" b="1" dirty="0"/>
              <a:t>Ukázky aplikací matematiky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720725"/>
          </a:xfrm>
        </p:spPr>
        <p:txBody>
          <a:bodyPr/>
          <a:lstStyle/>
          <a:p>
            <a:r>
              <a:rPr lang="en-US" dirty="0"/>
              <a:t>6.1.</a:t>
            </a:r>
            <a:r>
              <a:rPr lang="cs-CZ" dirty="0"/>
              <a:t>20</a:t>
            </a:r>
            <a:r>
              <a:rPr lang="en-US" dirty="0"/>
              <a:t>2</a:t>
            </a:r>
            <a:r>
              <a:rPr lang="cs-CZ" dirty="0"/>
              <a:t>2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Rychlejší metoda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8256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testování hypotézu, že bomba objevila správné nastavení, </a:t>
            </a:r>
          </a:p>
          <a:p>
            <a:r>
              <a:rPr lang="cs-CZ" sz="2400" dirty="0"/>
              <a:t>nepotvrdilo, obsluha bombu opět ručně spustila a jelo se dál.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780928"/>
            <a:ext cx="7429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Správné nastavení rotorů podle neznámého denního klíče </a:t>
            </a:r>
          </a:p>
          <a:p>
            <a:r>
              <a:rPr lang="cs-CZ" sz="2400" dirty="0"/>
              <a:t>bomba minout nemohla, nicméně mohla vyvolat spoustu </a:t>
            </a:r>
          </a:p>
          <a:p>
            <a:r>
              <a:rPr lang="cs-CZ" sz="2400" dirty="0"/>
              <a:t>falešných poplachů.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293096"/>
            <a:ext cx="831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Podle </a:t>
            </a:r>
            <a:r>
              <a:rPr lang="cs-CZ" sz="2400" dirty="0" err="1"/>
              <a:t>Rejewského</a:t>
            </a:r>
            <a:r>
              <a:rPr lang="cs-CZ" sz="2400" dirty="0"/>
              <a:t> odhalit správné nastavení rotorů vyžadovalo </a:t>
            </a:r>
          </a:p>
          <a:p>
            <a:r>
              <a:rPr lang="cs-CZ" sz="2400" dirty="0"/>
              <a:t>zhruba dvě hodiny poté, co se mezi odposlechnutými zprávami </a:t>
            </a:r>
          </a:p>
          <a:p>
            <a:r>
              <a:rPr lang="cs-CZ" sz="2400" dirty="0"/>
              <a:t>objevila vhodná trojice. 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805264"/>
            <a:ext cx="816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Později </a:t>
            </a:r>
            <a:r>
              <a:rPr lang="cs-CZ" sz="2400" dirty="0" err="1"/>
              <a:t>Rejewského</a:t>
            </a:r>
            <a:r>
              <a:rPr lang="cs-CZ" sz="2400" dirty="0"/>
              <a:t> kolega </a:t>
            </a:r>
            <a:r>
              <a:rPr lang="cs-CZ" sz="2400" dirty="0" err="1"/>
              <a:t>Henryk</a:t>
            </a:r>
            <a:r>
              <a:rPr lang="cs-CZ" sz="2400" dirty="0"/>
              <a:t> </a:t>
            </a:r>
            <a:r>
              <a:rPr lang="cs-CZ" sz="2400" dirty="0" err="1"/>
              <a:t>Zygalski</a:t>
            </a:r>
            <a:r>
              <a:rPr lang="cs-CZ" sz="2400" dirty="0"/>
              <a:t> objevil lepší metodu.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/>
              <a:t>Zygalského</a:t>
            </a:r>
            <a:r>
              <a:rPr lang="cs-CZ" dirty="0"/>
              <a:t> plachty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1700808"/>
            <a:ext cx="41858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původního katalogu  bylo</a:t>
            </a:r>
          </a:p>
          <a:p>
            <a:r>
              <a:rPr lang="cs-CZ" sz="2400" dirty="0"/>
              <a:t>vidět, že zhruba 40</a:t>
            </a:r>
            <a:r>
              <a:rPr lang="en-US" sz="2400" dirty="0"/>
              <a:t>% </a:t>
            </a:r>
            <a:r>
              <a:rPr lang="cs-CZ" sz="2400" dirty="0"/>
              <a:t>možných</a:t>
            </a:r>
          </a:p>
          <a:p>
            <a:r>
              <a:rPr lang="cs-CZ" sz="2400" dirty="0"/>
              <a:t>nastavení rotorů vede k pevným</a:t>
            </a:r>
          </a:p>
          <a:p>
            <a:r>
              <a:rPr lang="cs-CZ" sz="2400" dirty="0"/>
              <a:t>bodům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3501008"/>
            <a:ext cx="3899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Plachty obsahovaly informace</a:t>
            </a:r>
          </a:p>
          <a:p>
            <a:r>
              <a:rPr lang="cs-CZ" sz="2400" dirty="0"/>
              <a:t>o pevných bodech pro různá</a:t>
            </a:r>
          </a:p>
          <a:p>
            <a:r>
              <a:rPr lang="cs-CZ" sz="2400" dirty="0"/>
              <a:t>nastavení rotorů.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79596" y="5013176"/>
            <a:ext cx="4172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Skládaly se na sebe podle </a:t>
            </a:r>
            <a:r>
              <a:rPr lang="cs-CZ" sz="2400" dirty="0" err="1"/>
              <a:t>odpo</a:t>
            </a:r>
            <a:r>
              <a:rPr lang="cs-CZ" sz="2400" dirty="0"/>
              <a:t>-</a:t>
            </a:r>
          </a:p>
          <a:p>
            <a:r>
              <a:rPr lang="cs-CZ" sz="2400" dirty="0"/>
              <a:t>slechnutých zpráv a čekalo se,</a:t>
            </a:r>
          </a:p>
          <a:p>
            <a:r>
              <a:rPr lang="cs-CZ" sz="2400" dirty="0"/>
              <a:t>až bude procházet světlo pouze</a:t>
            </a:r>
          </a:p>
          <a:p>
            <a:r>
              <a:rPr lang="cs-CZ" sz="2400" dirty="0"/>
              <a:t>otvorem na jednom místě.</a:t>
            </a:r>
          </a:p>
        </p:txBody>
      </p:sp>
      <p:pic>
        <p:nvPicPr>
          <p:cNvPr id="13" name="Zástupný symbol pro obsah 5" descr="640px-Płachta_Zygalskiego_-_decrypting_Enig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884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plachet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8417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Plachty bylo možné vyrobit na základě dříve vytvořeného katalogu</a:t>
            </a:r>
          </a:p>
          <a:p>
            <a:r>
              <a:rPr lang="cs-CZ" sz="2400" dirty="0"/>
              <a:t>cyklických typů charakteristik dne.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420888"/>
            <a:ext cx="805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Bylo vyrobeno šest sad plachet, každou sadu tvořilo 26 plachet.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068960"/>
            <a:ext cx="621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Každá sada  byla pro jedno možné pořadí rotorů.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717032"/>
            <a:ext cx="7327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Každá plachta v dané sadě odpovídá jedné možné poloze </a:t>
            </a:r>
          </a:p>
          <a:p>
            <a:r>
              <a:rPr lang="cs-CZ" sz="2400" dirty="0"/>
              <a:t>levého rotoru.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653136"/>
            <a:ext cx="8176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katalogu našli, má-li první charakteristika v pozici rotorů 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aaa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2400" dirty="0"/>
              <a:t>cyklus délky 1.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5661248"/>
            <a:ext cx="8222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ano, vyřízli v plachtě odpovídající poloze levého rotoru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</a:t>
            </a:r>
          </a:p>
          <a:p>
            <a:r>
              <a:rPr lang="cs-CZ" sz="2400" dirty="0"/>
              <a:t>otvor na místě 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. </a:t>
            </a:r>
            <a:r>
              <a:rPr lang="cs-CZ" sz="2400" dirty="0">
                <a:cs typeface="Courier New" pitchFamily="49" charset="0"/>
              </a:rPr>
              <a:t>Jinak ne.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Dokončení výroby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45875"/>
            <a:ext cx="825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Poté se podívali jestli při natočení rotorů v pozicích </a:t>
            </a:r>
            <a:r>
              <a:rPr lang="cs-CZ" sz="2400" dirty="0" err="1"/>
              <a:t>aab</a:t>
            </a:r>
            <a:r>
              <a:rPr lang="cs-CZ" sz="2400" dirty="0"/>
              <a:t> je v první</a:t>
            </a:r>
          </a:p>
          <a:p>
            <a:r>
              <a:rPr lang="cs-CZ" sz="2400" dirty="0"/>
              <a:t>charakteristice „</a:t>
            </a:r>
            <a:r>
              <a:rPr lang="cs-CZ" sz="2400" dirty="0" err="1"/>
              <a:t>sameczka</a:t>
            </a:r>
            <a:r>
              <a:rPr lang="cs-CZ" sz="2400" dirty="0"/>
              <a:t>“.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2525995"/>
            <a:ext cx="742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Podle toho se pak udělal nebo neudělal v plachtě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otvor </a:t>
            </a:r>
          </a:p>
          <a:p>
            <a:r>
              <a:rPr lang="cs-CZ" sz="2400" dirty="0"/>
              <a:t>na místě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ab</a:t>
            </a:r>
            <a:r>
              <a:rPr lang="cs-CZ" sz="2400" dirty="0"/>
              <a:t> . 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543399"/>
            <a:ext cx="7800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Tak vznikla na plachtě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matice typu 26 x 26 v levém horním</a:t>
            </a:r>
          </a:p>
          <a:p>
            <a:r>
              <a:rPr lang="en-US" sz="2400" dirty="0"/>
              <a:t>k</a:t>
            </a:r>
            <a:r>
              <a:rPr lang="cs-CZ" sz="2400" dirty="0" err="1"/>
              <a:t>vadrantu</a:t>
            </a:r>
            <a:r>
              <a:rPr lang="cs-CZ" sz="2400" dirty="0"/>
              <a:t> jejímiž prvky byly otvory nebo </a:t>
            </a:r>
            <a:r>
              <a:rPr lang="cs-CZ" sz="2400" dirty="0" err="1"/>
              <a:t>nicy</a:t>
            </a:r>
            <a:r>
              <a:rPr lang="cs-CZ" sz="2400" dirty="0"/>
              <a:t> 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623519"/>
            <a:ext cx="826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Nakonec se tato matice zopakovala na jedné plachtě ještě třikrát.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3761" y="5343599"/>
            <a:ext cx="342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Plachty se vyráběly ručně.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plachet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8458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odposlechnutých zpráv se opět vybraly ty, kde se v zašifrovaném </a:t>
            </a:r>
          </a:p>
          <a:p>
            <a:r>
              <a:rPr lang="cs-CZ" sz="2400" dirty="0"/>
              <a:t>klíči objevilo stejné  písmeno na prvním a čtvrtém místě.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Představme si, že byly odposlechnuté zprávy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BSU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qy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fk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, CEH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id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, EYD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cg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by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7" y="3573016"/>
            <a:ext cx="874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 první zprávu zvolíme  plachtu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</a:t>
            </a:r>
            <a:r>
              <a:rPr lang="cs-CZ" sz="2400" dirty="0" err="1"/>
              <a:t>a</a:t>
            </a:r>
            <a:r>
              <a:rPr lang="cs-CZ" sz="2400" dirty="0"/>
              <a:t> položíme ji na prosklený stůl,</a:t>
            </a:r>
          </a:p>
          <a:p>
            <a:r>
              <a:rPr lang="cs-CZ" sz="2400" dirty="0"/>
              <a:t>který prosvětlujeme zespodu.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614227"/>
            <a:ext cx="755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druhé zprávy vidíme, že levý roto</a:t>
            </a:r>
            <a:r>
              <a:rPr lang="en-US" sz="2400" dirty="0"/>
              <a:t>r</a:t>
            </a:r>
            <a:r>
              <a:rPr lang="cs-CZ" sz="2400" dirty="0"/>
              <a:t> byl oproti první zprávě </a:t>
            </a:r>
          </a:p>
          <a:p>
            <a:r>
              <a:rPr lang="cs-CZ" sz="2400" dirty="0"/>
              <a:t>posunutý o jedno místo,  protože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C-B=1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622339"/>
            <a:ext cx="8535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Vybereme tedy ze stejné sady plachtu b a posuneme ji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E-S=12 </a:t>
            </a:r>
          </a:p>
          <a:p>
            <a:r>
              <a:rPr lang="cs-CZ" sz="2400" dirty="0"/>
              <a:t>míst doleva 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H-U=13</a:t>
            </a:r>
            <a:r>
              <a:rPr lang="cs-CZ" sz="2400" dirty="0"/>
              <a:t>  míst nahoru oproti první plachtě.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Která políčka jsou nad sebou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783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Nad políčkem o souřadnicích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x,y</a:t>
            </a:r>
            <a:r>
              <a:rPr lang="cs-CZ" sz="2400" dirty="0"/>
              <a:t>  na dolní plachtě je políčko</a:t>
            </a:r>
          </a:p>
          <a:p>
            <a:r>
              <a:rPr lang="cs-CZ" sz="2400" dirty="0"/>
              <a:t>o souřadnicích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x+12,y+13 </a:t>
            </a:r>
            <a:r>
              <a:rPr lang="cs-CZ" sz="2400" dirty="0">
                <a:cs typeface="Courier New" pitchFamily="49" charset="0"/>
              </a:rPr>
              <a:t>na druhé plachtě.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780928"/>
            <a:ext cx="8184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Světlo prochází nějakým políčkem o souřadnicích  x,y  na spodní </a:t>
            </a:r>
          </a:p>
          <a:p>
            <a:r>
              <a:rPr lang="cs-CZ" sz="2400" dirty="0"/>
              <a:t>plachtě  právě když pozice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AXY</a:t>
            </a:r>
            <a:r>
              <a:rPr lang="cs-CZ" sz="2400" dirty="0"/>
              <a:t> a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B(X+12)(Y+13) </a:t>
            </a:r>
            <a:r>
              <a:rPr lang="cs-CZ" sz="2400" dirty="0">
                <a:cs typeface="Courier New" pitchFamily="49" charset="0"/>
              </a:rPr>
              <a:t>mají obě </a:t>
            </a:r>
          </a:p>
          <a:p>
            <a:r>
              <a:rPr lang="cs-CZ" sz="2400" dirty="0">
                <a:cs typeface="Courier New" pitchFamily="49" charset="0"/>
              </a:rPr>
              <a:t>„</a:t>
            </a:r>
            <a:r>
              <a:rPr lang="cs-CZ" sz="2400" dirty="0" err="1">
                <a:cs typeface="Courier New" pitchFamily="49" charset="0"/>
              </a:rPr>
              <a:t>sameczky</a:t>
            </a:r>
            <a:r>
              <a:rPr lang="cs-CZ" sz="2400" dirty="0">
                <a:cs typeface="Courier New" pitchFamily="49" charset="0"/>
              </a:rPr>
              <a:t>“ na prvním a čtvrtém místě.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221088"/>
            <a:ext cx="8612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Díky odposlechnuté zprávě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EYG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hcg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hby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/>
              <a:t>můžeme přiložit třetí</a:t>
            </a:r>
          </a:p>
          <a:p>
            <a:r>
              <a:rPr lang="cs-CZ" sz="2400" dirty="0"/>
              <a:t>plachtu, tentokrát plachtu d, posunutou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Y-S=6</a:t>
            </a:r>
            <a:r>
              <a:rPr lang="cs-CZ" sz="2400" dirty="0"/>
              <a:t> míst doleva a 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D-U=17</a:t>
            </a:r>
            <a:r>
              <a:rPr lang="cs-CZ" sz="2400" dirty="0"/>
              <a:t>  míst nahoru.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631631"/>
            <a:ext cx="833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Tím se dále redukuje počet možných počátečních nastavení  AXY 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je třeba dávat pozor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84784"/>
            <a:ext cx="744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Můžeme samozřejmě využít i zprávy, kde jsou „</a:t>
            </a:r>
            <a:r>
              <a:rPr lang="cs-CZ" sz="2400" dirty="0" err="1"/>
              <a:t>sameczky</a:t>
            </a:r>
            <a:r>
              <a:rPr lang="cs-CZ" sz="2400" dirty="0"/>
              <a:t>“ </a:t>
            </a:r>
          </a:p>
          <a:p>
            <a:r>
              <a:rPr lang="cs-CZ" sz="2400" dirty="0"/>
              <a:t>na druhém a pátém místě.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532927"/>
            <a:ext cx="782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 druhou stranu musíme vyloučit všechny zprávy, kdy </a:t>
            </a:r>
          </a:p>
          <a:p>
            <a:r>
              <a:rPr lang="cs-CZ" sz="2400" dirty="0"/>
              <a:t>došlo ke změně polohy prostředního rotoru během šifrování </a:t>
            </a:r>
          </a:p>
          <a:p>
            <a:r>
              <a:rPr lang="cs-CZ" sz="2400" dirty="0"/>
              <a:t>klíče zprávy.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3226" y="5766355"/>
            <a:ext cx="7523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Takové zprávy ale poznáme díky nezašifrovanému  předání </a:t>
            </a:r>
          </a:p>
          <a:p>
            <a:r>
              <a:rPr lang="cs-CZ" sz="2400" dirty="0"/>
              <a:t>základního nastavení v první trojici písmen.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564904"/>
            <a:ext cx="834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Například zpráva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FDV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p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u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/>
              <a:t>říká, že máme položit plachtu 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cs-CZ" sz="2400" dirty="0"/>
              <a:t>posunutou o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D-S=15</a:t>
            </a:r>
            <a:r>
              <a:rPr lang="cs-CZ" sz="2400" dirty="0"/>
              <a:t> míst vlevo 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V-U+1=2</a:t>
            </a:r>
            <a:r>
              <a:rPr lang="cs-CZ" sz="2400" dirty="0"/>
              <a:t> místa nahoru.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573016"/>
            <a:ext cx="7808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Ćíslo</a:t>
            </a:r>
            <a:r>
              <a:rPr lang="cs-CZ" sz="2400" dirty="0"/>
              <a:t> 1 musíme připočíst, protože první „</a:t>
            </a:r>
            <a:r>
              <a:rPr lang="cs-CZ" sz="2400" dirty="0" err="1"/>
              <a:t>sameczka</a:t>
            </a:r>
            <a:r>
              <a:rPr lang="cs-CZ" sz="2400" dirty="0"/>
              <a:t>“ se šifruje </a:t>
            </a:r>
          </a:p>
          <a:p>
            <a:r>
              <a:rPr lang="cs-CZ" sz="2400" dirty="0"/>
              <a:t>po druhém stisknutí klávesy, nikoliv po prvním.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Kandidáti na nastavení rotorů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796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Obvykle po přiložení 7-8 plachet zůstalo málo políček, kterými </a:t>
            </a:r>
          </a:p>
          <a:p>
            <a:r>
              <a:rPr lang="cs-CZ" sz="2400" dirty="0"/>
              <a:t>procházelo světlo.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2591" y="2636912"/>
            <a:ext cx="750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 políčka představovala kandidáty na počáteční postavení </a:t>
            </a:r>
          </a:p>
          <a:p>
            <a:r>
              <a:rPr lang="cs-CZ" sz="2400" dirty="0"/>
              <a:t>rotorů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AXY,</a:t>
            </a:r>
            <a:r>
              <a:rPr lang="cs-CZ" sz="2400" dirty="0"/>
              <a:t> která bylo možné vyzkoušet.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645024"/>
            <a:ext cx="8510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pokud neprocházelo světlo nikde, byl počáteční odhad na polohu</a:t>
            </a:r>
          </a:p>
          <a:p>
            <a:r>
              <a:rPr lang="cs-CZ" sz="2400" dirty="0"/>
              <a:t>levého rotoru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mylný a plachty se začaly znovu podkládat</a:t>
            </a:r>
          </a:p>
          <a:p>
            <a:r>
              <a:rPr lang="cs-CZ" sz="2400" dirty="0"/>
              <a:t>od plachty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cs-CZ" sz="2400" dirty="0"/>
              <a:t> vespod.  Atd.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085184"/>
            <a:ext cx="839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Podle </a:t>
            </a:r>
            <a:r>
              <a:rPr lang="cs-CZ" sz="2400" dirty="0" err="1"/>
              <a:t>Rejewského</a:t>
            </a:r>
            <a:r>
              <a:rPr lang="cs-CZ" sz="2400" dirty="0"/>
              <a:t> vzpomínek byly plachty rychlejší a spolehlivější </a:t>
            </a:r>
          </a:p>
          <a:p>
            <a:r>
              <a:rPr lang="cs-CZ" sz="2400" dirty="0"/>
              <a:t>než bomba, měly méně falešných poplachů.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6093296"/>
            <a:ext cx="738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Šest různých pořadí rotorů bylo možné testovat paralelně.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bomby a plachet v Polsku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825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Když byly v prosinci roku 1938 přidány dva nové rotory, </a:t>
            </a:r>
            <a:r>
              <a:rPr lang="cs-CZ" sz="2400" dirty="0" err="1"/>
              <a:t>Rejewski</a:t>
            </a:r>
            <a:r>
              <a:rPr lang="cs-CZ" sz="2400" dirty="0"/>
              <a:t> </a:t>
            </a:r>
          </a:p>
          <a:p>
            <a:r>
              <a:rPr lang="cs-CZ" sz="2400" dirty="0"/>
              <a:t>byl schopen díky jediné síti, která stále používala starý protokol</a:t>
            </a:r>
          </a:p>
          <a:p>
            <a:r>
              <a:rPr lang="cs-CZ" sz="2400" dirty="0"/>
              <a:t>s charakteristikami dne, spočítat propojení v nových rotorech.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12976"/>
            <a:ext cx="699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Nicméně odhalování denních klíčů vyžadovalo vyrobit  </a:t>
            </a:r>
          </a:p>
          <a:p>
            <a:r>
              <a:rPr lang="cs-CZ" sz="2400" dirty="0"/>
              <a:t>desetinásobek bomb  nebo  dalších 54 sad plachet 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221088"/>
            <a:ext cx="335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To už bylo nad polské síly.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013176"/>
            <a:ext cx="846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Angličané potřebné sady plachet vyrobili a pokračovali polskými </a:t>
            </a:r>
          </a:p>
          <a:p>
            <a:r>
              <a:rPr lang="cs-CZ" sz="2400" dirty="0"/>
              <a:t>metodami v  odhalování denních klíčů až do další změny protokolu.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plachet v Anglii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7205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květnu roku 1940 německá armáda konečně přestala s </a:t>
            </a:r>
          </a:p>
          <a:p>
            <a:r>
              <a:rPr lang="cs-CZ" sz="2400" dirty="0"/>
              <a:t>dvojím šifrováním klíče pro jednotlivou zprávu.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571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Indikátory teď vypadaly takto: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CUP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hvy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429000"/>
            <a:ext cx="836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První trojice otevřeně říkala, jak jsou nastavené rotory  na začátku</a:t>
            </a:r>
          </a:p>
          <a:p>
            <a:r>
              <a:rPr lang="cs-CZ" sz="2400" dirty="0"/>
              <a:t>šifrování klíče pro danou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437112"/>
            <a:ext cx="7869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Druhá trojice pak byl jednou zašifrovaný klíč pro zprávu, ten si</a:t>
            </a:r>
          </a:p>
          <a:p>
            <a:r>
              <a:rPr lang="cs-CZ" sz="2400" dirty="0"/>
              <a:t>volil šifrant.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45224"/>
            <a:ext cx="7704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  <a:r>
              <a:rPr lang="cs-CZ" sz="2400"/>
              <a:t>ritský</a:t>
            </a:r>
            <a:r>
              <a:rPr lang="cs-CZ" sz="2400" dirty="0"/>
              <a:t> matematik Alan </a:t>
            </a:r>
            <a:r>
              <a:rPr lang="cs-CZ" sz="2400" dirty="0" err="1"/>
              <a:t>Turing</a:t>
            </a:r>
            <a:r>
              <a:rPr lang="cs-CZ" sz="2400" dirty="0"/>
              <a:t>  takovou změnu </a:t>
            </a:r>
          </a:p>
          <a:p>
            <a:r>
              <a:rPr lang="cs-CZ" sz="2400" dirty="0"/>
              <a:t>předpokládal a už v roce 1940 navrhnul teoretickou metodu </a:t>
            </a:r>
          </a:p>
          <a:p>
            <a:r>
              <a:rPr lang="cs-CZ" sz="2400" dirty="0"/>
              <a:t>odhalování klíčů pro tento protokol.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/>
              <a:t>Neustálé změny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718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Během třicátých let byl přístroj Enigma stále upravován.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132856"/>
            <a:ext cx="815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Například byl vyměněn původní reflektor za nový dne 2.11.1937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1600" y="2780928"/>
            <a:ext cx="7460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Zpráva o termínu výměny reflektoru ovšem byla rozeslána </a:t>
            </a:r>
          </a:p>
          <a:p>
            <a:r>
              <a:rPr lang="cs-CZ" sz="2400" dirty="0"/>
              <a:t>zašifrovaně s původním rotorem.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3789040"/>
            <a:ext cx="827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Takže hned první den po výměně </a:t>
            </a:r>
            <a:r>
              <a:rPr lang="cs-CZ" sz="2400" dirty="0" err="1"/>
              <a:t>Rejewski</a:t>
            </a:r>
            <a:r>
              <a:rPr lang="cs-CZ" sz="2400" dirty="0"/>
              <a:t> dokázal spočítat </a:t>
            </a:r>
          </a:p>
          <a:p>
            <a:r>
              <a:rPr lang="cs-CZ" sz="2400" dirty="0"/>
              <a:t>propojení v novém reflektoru. </a:t>
            </a:r>
            <a:r>
              <a:rPr lang="cs-CZ" sz="2400"/>
              <a:t>Dosavadní atalog</a:t>
            </a:r>
            <a:r>
              <a:rPr lang="cs-CZ" sz="2400" dirty="0"/>
              <a:t> ale byl k ničemu.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4725144"/>
            <a:ext cx="8482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Dne  15.10 1938 byl změněn protokol a 15.12.1938 byly přidány </a:t>
            </a:r>
          </a:p>
          <a:p>
            <a:r>
              <a:rPr lang="cs-CZ" sz="2400" dirty="0"/>
              <a:t>dva nové rotory.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703639"/>
            <a:ext cx="869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jedné síti byly přidány nové rotory, ale zachován původní protokol.</a:t>
            </a:r>
            <a:endParaRPr lang="en-US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6279703"/>
            <a:ext cx="875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Díky této síti se podařilo rychle spočítat propojení v nových rotorech.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Cribs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4854059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0  1  2  3  4  5  6  7  8  9  10 11 12 13</a:t>
            </a: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k  d  a  e  d  a  q  o  z  s  i  q  m 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m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   k  e  i  n  e  z  u  s  a  e  t  z  e</a:t>
            </a:r>
          </a:p>
          <a:p>
            <a:endParaRPr lang="cs-CZ" b="1" dirty="0">
              <a:latin typeface="Courier New" pitchFamily="49" charset="0"/>
              <a:cs typeface="Courier New" pitchFamily="49" charset="0"/>
            </a:endParaRP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14 15 16 17 18 19 20 21 22 23 24 25  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k  b  i  l  g  m  p  w  h  a  l  v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z  u  m  v  o  r  b  e  r  i  q  t 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340768"/>
            <a:ext cx="804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Žádná z dosud vytvořených metod nemohla  být dále používána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844824"/>
            <a:ext cx="668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Všechny závisely na dvojím šifrování klíče pro zprávu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2492896"/>
            <a:ext cx="7810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Turing</a:t>
            </a:r>
            <a:r>
              <a:rPr lang="cs-CZ" sz="2400" dirty="0"/>
              <a:t> hledal v šifrovaných zprávách místa, která mohla </a:t>
            </a:r>
          </a:p>
          <a:p>
            <a:r>
              <a:rPr lang="cs-CZ" sz="2400" dirty="0"/>
              <a:t>odpovídat nějakému běžně používanému výrazu nebo obratu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3429000"/>
            <a:ext cx="457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 takové výrazy se vžil název </a:t>
            </a:r>
            <a:r>
              <a:rPr lang="cs-CZ" sz="2400" i="1" dirty="0" err="1"/>
              <a:t>crib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4005064"/>
            <a:ext cx="8351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Crib</a:t>
            </a:r>
            <a:r>
              <a:rPr lang="cs-CZ" sz="2400" dirty="0"/>
              <a:t> se přikládal pod zašifrovanou zprávu tak, aby žádné písmeno </a:t>
            </a:r>
          </a:p>
          <a:p>
            <a:r>
              <a:rPr lang="cs-CZ" sz="2400" dirty="0"/>
              <a:t>nebylo pod stejným písmenem.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22114"/>
          </a:xfrm>
        </p:spPr>
        <p:txBody>
          <a:bodyPr/>
          <a:lstStyle/>
          <a:p>
            <a:r>
              <a:rPr lang="cs-CZ" dirty="0"/>
              <a:t>Poloha </a:t>
            </a:r>
            <a:r>
              <a:rPr lang="cs-CZ" dirty="0" err="1"/>
              <a:t>cribu</a:t>
            </a:r>
            <a:r>
              <a:rPr lang="cs-CZ" dirty="0"/>
              <a:t> a jeho graf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82809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124744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0  1  2  3  4  5  6  7  8  9  10 11 12 13</a:t>
            </a: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k  d  a  e  d  a  q  o  z  s  i  q  m  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m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  <a:p>
            <a:r>
              <a:rPr lang="cs-CZ" dirty="0">
                <a:latin typeface="Courier New" pitchFamily="49" charset="0"/>
                <a:cs typeface="Courier New" pitchFamily="49" charset="0"/>
              </a:rPr>
              <a:t>   k  e  i  n  e  z  u  s  a  e  t  z  e</a:t>
            </a:r>
          </a:p>
          <a:p>
            <a:endParaRPr lang="cs-CZ" b="1" dirty="0">
              <a:latin typeface="Courier New" pitchFamily="49" charset="0"/>
              <a:cs typeface="Courier New" pitchFamily="49" charset="0"/>
            </a:endParaRP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14 15 16 17 18 19 20 21 22 23 24 25  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k  b  i  l  g  m  p  w  h  a  i  v</a:t>
            </a:r>
          </a:p>
          <a:p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z  u  m  v  o  r  b  e  r  i  q  t 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  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Cykly v grafu </a:t>
            </a:r>
            <a:r>
              <a:rPr lang="cs-CZ" dirty="0" err="1"/>
              <a:t>cribu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4407495"/>
            <a:ext cx="550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 grafu </a:t>
            </a:r>
            <a:r>
              <a:rPr lang="cs-CZ" sz="2400" dirty="0" err="1"/>
              <a:t>cribu</a:t>
            </a:r>
            <a:r>
              <a:rPr lang="cs-CZ" sz="2400" dirty="0"/>
              <a:t> si </a:t>
            </a:r>
            <a:r>
              <a:rPr lang="cs-CZ" sz="2400" dirty="0" err="1"/>
              <a:t>Turing</a:t>
            </a:r>
            <a:r>
              <a:rPr lang="cs-CZ" sz="2400" dirty="0"/>
              <a:t> vybral nějaký cyklus.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519958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Například   A     E     I     A    s hranami  2,3,23</a:t>
            </a:r>
            <a:endParaRPr lang="en-US" sz="2400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483768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915816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347864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11560" y="1556792"/>
            <a:ext cx="722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Základní myšlenka byla stejná jako u </a:t>
            </a:r>
            <a:r>
              <a:rPr lang="cs-CZ" sz="2400" dirty="0" err="1"/>
              <a:t>Rejewského</a:t>
            </a:r>
            <a:r>
              <a:rPr lang="cs-CZ" sz="2400" dirty="0"/>
              <a:t> bomby.</a:t>
            </a:r>
            <a:endParaRPr lang="en-US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1999" y="2276872"/>
            <a:ext cx="808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Postupně probírat všechna možná nastavení rotorů a hledat ta, </a:t>
            </a:r>
          </a:p>
          <a:p>
            <a:r>
              <a:rPr lang="cs-CZ" sz="2400" dirty="0"/>
              <a:t>která nejsou v rozporu s odhadnutým </a:t>
            </a:r>
            <a:r>
              <a:rPr lang="cs-CZ" sz="2400" dirty="0" err="1"/>
              <a:t>cribem</a:t>
            </a:r>
            <a:r>
              <a:rPr lang="cs-CZ" sz="2400" dirty="0"/>
              <a:t>. </a:t>
            </a:r>
            <a:endParaRPr lang="en-US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11560" y="3246075"/>
            <a:ext cx="8128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Jeho novou myšlenkou bylo testovat vhodnost nastavení rotorů </a:t>
            </a:r>
          </a:p>
          <a:p>
            <a:r>
              <a:rPr lang="cs-CZ" sz="2400" dirty="0"/>
              <a:t>tak, že využíval vlastností propojovací desky.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testovat nastavení pomocí desky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337" y="3356992"/>
            <a:ext cx="69440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3568" y="1556792"/>
            <a:ext cx="7926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Vlevo je nakresleno, jak šifrují </a:t>
            </a:r>
            <a:r>
              <a:rPr lang="cs-CZ" sz="2400" dirty="0" err="1"/>
              <a:t>Enigmy</a:t>
            </a:r>
            <a:r>
              <a:rPr lang="cs-CZ" sz="2400" dirty="0"/>
              <a:t> s propojovací deskou na</a:t>
            </a:r>
          </a:p>
          <a:p>
            <a:r>
              <a:rPr lang="cs-CZ" sz="2400" dirty="0"/>
              <a:t>základě </a:t>
            </a:r>
            <a:r>
              <a:rPr lang="cs-CZ" sz="2400" dirty="0" err="1"/>
              <a:t>cribu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2564904"/>
            <a:ext cx="741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Vpravo pak, jak by šifrovaly </a:t>
            </a:r>
            <a:r>
              <a:rPr lang="cs-CZ" sz="2400" dirty="0" err="1"/>
              <a:t>Enigmy</a:t>
            </a:r>
            <a:r>
              <a:rPr lang="cs-CZ" sz="2400" dirty="0"/>
              <a:t> bez propojovací desky.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testu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398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Propojení v desce není známé.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899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Můžeme ale vzít tři </a:t>
            </a:r>
            <a:r>
              <a:rPr lang="cs-CZ" sz="2400" dirty="0" err="1"/>
              <a:t>Enigmy</a:t>
            </a:r>
            <a:r>
              <a:rPr lang="cs-CZ" sz="2400" dirty="0"/>
              <a:t>  bez propojovací desky a s danými </a:t>
            </a:r>
          </a:p>
          <a:p>
            <a:r>
              <a:rPr lang="cs-CZ" sz="2400" dirty="0"/>
              <a:t>nastaveními rotorů a propojit je jako na obrázku.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068960"/>
            <a:ext cx="7961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Permutace, které dělá Enigma bez </a:t>
            </a:r>
            <a:r>
              <a:rPr lang="cs-CZ" sz="2400" dirty="0" err="1"/>
              <a:t>propojovaci</a:t>
            </a:r>
            <a:r>
              <a:rPr lang="cs-CZ" sz="2400" dirty="0"/>
              <a:t> desky v daném </a:t>
            </a:r>
          </a:p>
          <a:p>
            <a:r>
              <a:rPr lang="cs-CZ" sz="2400" dirty="0"/>
              <a:t>nastavení rotorů označíme také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, 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, 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23</a:t>
            </a:r>
            <a:endParaRPr lang="en-US" sz="2400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077072"/>
            <a:ext cx="7531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Zkusíme otestovat hypotézu, že propojovací deska spojuje  </a:t>
            </a:r>
          </a:p>
          <a:p>
            <a:r>
              <a:rPr lang="cs-CZ" sz="2400" dirty="0"/>
              <a:t>písmeno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400" dirty="0"/>
              <a:t>  s písmenem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X, </a:t>
            </a:r>
            <a:r>
              <a:rPr lang="cs-CZ" sz="2400" dirty="0">
                <a:cs typeface="Courier New" pitchFamily="49" charset="0"/>
              </a:rPr>
              <a:t>tj</a:t>
            </a:r>
            <a:r>
              <a:rPr lang="cs-CZ" sz="2400" dirty="0"/>
              <a:t>. platí-li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S(a) = x 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085184"/>
            <a:ext cx="849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 obvodu </a:t>
            </a:r>
            <a:r>
              <a:rPr lang="cs-CZ" sz="2400" dirty="0" err="1"/>
              <a:t>Enigem</a:t>
            </a:r>
            <a:r>
              <a:rPr lang="cs-CZ" sz="2400" dirty="0"/>
              <a:t> propojených jako vpravo pustíme do </a:t>
            </a:r>
            <a:r>
              <a:rPr lang="cs-CZ" sz="2400" dirty="0" err="1"/>
              <a:t>Enigmy</a:t>
            </a:r>
            <a:r>
              <a:rPr lang="cs-CZ" sz="2400" dirty="0"/>
              <a:t>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cs-CZ" sz="2400" dirty="0">
                <a:cs typeface="Courier New" pitchFamily="49" charset="0"/>
              </a:rPr>
              <a:t>proud po drátu z klávesy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/>
              <a:t> .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949280"/>
            <a:ext cx="7865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 proběhnutí proudu celým cyklem </a:t>
            </a:r>
            <a:r>
              <a:rPr lang="cs-CZ" sz="2400" dirty="0" err="1"/>
              <a:t>Enigem</a:t>
            </a:r>
            <a:r>
              <a:rPr lang="cs-CZ" sz="2400" dirty="0"/>
              <a:t> zjistíme hodnotu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(X).  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 více cyklů, tím lépe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782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bylo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cs-CZ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(x)= y  </a:t>
            </a:r>
            <a:r>
              <a:rPr lang="cs-CZ" sz="2400" dirty="0">
                <a:cs typeface="Courier New" pitchFamily="49" charset="0"/>
              </a:rPr>
              <a:t>různé od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cs-CZ" sz="2400" dirty="0">
                <a:cs typeface="Courier New" pitchFamily="49" charset="0"/>
              </a:rPr>
              <a:t>,   rozsvítila se po </a:t>
            </a:r>
          </a:p>
          <a:p>
            <a:r>
              <a:rPr lang="cs-CZ" sz="2400" dirty="0">
                <a:cs typeface="Courier New" pitchFamily="49" charset="0"/>
              </a:rPr>
              <a:t>průchodu cyklem jiná žárovička než  X, což znamenalo, že</a:t>
            </a:r>
          </a:p>
          <a:p>
            <a:r>
              <a:rPr lang="cs-CZ" sz="2400" dirty="0">
                <a:cs typeface="Courier New" pitchFamily="49" charset="0"/>
              </a:rPr>
              <a:t>Hypotéza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S(a)=x  </a:t>
            </a:r>
            <a:r>
              <a:rPr lang="cs-CZ" sz="2400" dirty="0">
                <a:cs typeface="Courier New" pitchFamily="49" charset="0"/>
              </a:rPr>
              <a:t>není správná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84984"/>
            <a:ext cx="7111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Vynutila si totiž také rovnost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S(a)=y</a:t>
            </a:r>
            <a:r>
              <a:rPr lang="cs-CZ" sz="2400" dirty="0"/>
              <a:t> a to není možné, </a:t>
            </a:r>
          </a:p>
          <a:p>
            <a:r>
              <a:rPr lang="cs-CZ" sz="2400" dirty="0"/>
              <a:t>v propojovací desce  nemůže být písmeno A spojené  se</a:t>
            </a:r>
          </a:p>
          <a:p>
            <a:r>
              <a:rPr lang="cs-CZ" sz="2400" dirty="0"/>
              <a:t>dvěma různými písmeny.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725144"/>
            <a:ext cx="7799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Čím více bylo v grafu cyklů obsahujících jedno písmeno, tím </a:t>
            </a:r>
          </a:p>
          <a:p>
            <a:r>
              <a:rPr lang="cs-CZ" sz="2400" dirty="0"/>
              <a:t>více hypotéz se dalo testovat najednou.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Turingova</a:t>
            </a:r>
            <a:r>
              <a:rPr lang="cs-CZ" dirty="0"/>
              <a:t> bomba</a:t>
            </a:r>
          </a:p>
        </p:txBody>
      </p:sp>
      <p:pic>
        <p:nvPicPr>
          <p:cNvPr id="5" name="Zástupný symbol pro obsah 4" descr="640px-Bletchley_Park_Bomb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12836"/>
            <a:ext cx="2654424" cy="3680460"/>
          </a:xfrm>
        </p:spPr>
      </p:pic>
      <p:pic>
        <p:nvPicPr>
          <p:cNvPr id="6" name="Zástupný symbol pro obsah 5" descr="245px-Bletchley_Park_Bombe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2592288" cy="3672408"/>
          </a:xfrm>
        </p:spPr>
      </p:pic>
      <p:sp>
        <p:nvSpPr>
          <p:cNvPr id="7" name="TextovéPole 6"/>
          <p:cNvSpPr txBox="1"/>
          <p:nvPr/>
        </p:nvSpPr>
        <p:spPr>
          <a:xfrm>
            <a:off x="755576" y="1455167"/>
            <a:ext cx="42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Zhmotněná </a:t>
            </a:r>
            <a:r>
              <a:rPr lang="cs-CZ" sz="2400" dirty="0" err="1"/>
              <a:t>Turingova</a:t>
            </a:r>
            <a:r>
              <a:rPr lang="cs-CZ" sz="2400" dirty="0"/>
              <a:t> myšlenka.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Turingova</a:t>
            </a:r>
            <a:r>
              <a:rPr lang="cs-CZ" dirty="0"/>
              <a:t>-</a:t>
            </a:r>
            <a:r>
              <a:rPr lang="cs-CZ" dirty="0" err="1"/>
              <a:t>Welchmannova</a:t>
            </a:r>
            <a:r>
              <a:rPr lang="cs-CZ" dirty="0"/>
              <a:t> bomba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64" y="1739984"/>
            <a:ext cx="326174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139952" y="1412776"/>
            <a:ext cx="500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Takto sestrojená </a:t>
            </a:r>
            <a:r>
              <a:rPr lang="cs-CZ" sz="2400" dirty="0" err="1"/>
              <a:t>Turingova</a:t>
            </a:r>
            <a:r>
              <a:rPr lang="cs-CZ" sz="2400" dirty="0"/>
              <a:t> </a:t>
            </a:r>
            <a:r>
              <a:rPr lang="en-US" sz="2400" dirty="0" err="1"/>
              <a:t>bomba</a:t>
            </a:r>
            <a:r>
              <a:rPr lang="en-US" sz="2400" dirty="0"/>
              <a:t> </a:t>
            </a:r>
          </a:p>
          <a:p>
            <a:r>
              <a:rPr lang="cs-CZ" sz="2400" dirty="0"/>
              <a:t>Hlásila</a:t>
            </a:r>
            <a:r>
              <a:rPr lang="en-US" sz="2400" dirty="0"/>
              <a:t> </a:t>
            </a:r>
            <a:r>
              <a:rPr lang="cs-CZ" sz="2400" dirty="0"/>
              <a:t>příliš mnoho falešných </a:t>
            </a:r>
            <a:endParaRPr lang="en-US" sz="2400" dirty="0"/>
          </a:p>
          <a:p>
            <a:r>
              <a:rPr lang="cs-CZ" sz="2400" dirty="0"/>
              <a:t>poplachů,</a:t>
            </a:r>
            <a:r>
              <a:rPr lang="en-US" sz="2400" dirty="0"/>
              <a:t> </a:t>
            </a:r>
            <a:r>
              <a:rPr lang="cs-CZ" sz="2400" dirty="0"/>
              <a:t>které všechny bylo nutné </a:t>
            </a:r>
            <a:endParaRPr lang="en-US" sz="2400" dirty="0"/>
          </a:p>
          <a:p>
            <a:r>
              <a:rPr lang="cs-CZ" sz="2400" dirty="0"/>
              <a:t>ručně testovat, což neúměrně </a:t>
            </a:r>
            <a:endParaRPr lang="en-US" sz="2400" dirty="0"/>
          </a:p>
          <a:p>
            <a:r>
              <a:rPr lang="cs-CZ" sz="2400" dirty="0"/>
              <a:t>prodlužovalo </a:t>
            </a:r>
            <a:r>
              <a:rPr lang="en-US" sz="2400" dirty="0"/>
              <a:t> </a:t>
            </a:r>
            <a:r>
              <a:rPr lang="cs-CZ" sz="2400" dirty="0"/>
              <a:t>dobu potřebnou pro </a:t>
            </a:r>
            <a:endParaRPr lang="en-US" sz="2400" dirty="0"/>
          </a:p>
          <a:p>
            <a:r>
              <a:rPr lang="cs-CZ" sz="2400" dirty="0"/>
              <a:t>odhalení klíče.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3933056"/>
            <a:ext cx="47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Konečné vylepšení navrhnul </a:t>
            </a:r>
            <a:r>
              <a:rPr lang="cs-CZ" sz="2400" dirty="0" err="1"/>
              <a:t>Gordon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Welchmann</a:t>
            </a:r>
            <a:r>
              <a:rPr lang="cs-CZ" sz="2400" dirty="0"/>
              <a:t> v podobě propojovací</a:t>
            </a:r>
          </a:p>
          <a:p>
            <a:r>
              <a:rPr lang="cs-CZ" sz="2400" dirty="0"/>
              <a:t>desky.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80910" y="5085184"/>
            <a:ext cx="4963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 umožnila okamžitě odvodit všechny</a:t>
            </a:r>
          </a:p>
          <a:p>
            <a:r>
              <a:rPr lang="cs-CZ" sz="2400" dirty="0"/>
              <a:t>možné důsledky dosavadních výpočtů</a:t>
            </a:r>
            <a:r>
              <a:rPr lang="en-US" sz="2400" dirty="0"/>
              <a:t> a t</a:t>
            </a:r>
            <a:r>
              <a:rPr lang="cs-CZ" sz="2400" dirty="0" err="1"/>
              <a:t>ak</a:t>
            </a:r>
            <a:r>
              <a:rPr lang="cs-CZ" sz="2400" dirty="0"/>
              <a:t> podstatně snížit počet falešných poplachů..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permutace </a:t>
            </a:r>
            <a:r>
              <a:rPr lang="cs-CZ" i="1" dirty="0"/>
              <a:t>H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556792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Permutaci </a:t>
            </a:r>
            <a:r>
              <a:rPr lang="cs-CZ" sz="2400" i="1" dirty="0"/>
              <a:t>H </a:t>
            </a:r>
            <a:r>
              <a:rPr lang="cs-CZ" sz="2400" dirty="0"/>
              <a:t>popisující vedení drátů mezi propojovací deskou a vstupním rotorem </a:t>
            </a:r>
            <a:r>
              <a:rPr lang="cs-CZ" sz="2400" dirty="0" err="1"/>
              <a:t>Rejewski</a:t>
            </a:r>
            <a:r>
              <a:rPr lang="cs-CZ" sz="2400" dirty="0"/>
              <a:t> uhádnul (jako identickou permutaci).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78092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Bylo ji ale možné také vypočítat,  jen by to trvalo o několik měsíců déle. </a:t>
            </a:r>
            <a:endParaRPr lang="en-US" sz="24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4005064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Stačilo by k tomu najít v jednom z měsíců září/říjen 1932, pro které byly k dispozici denní klíče, dva různé dny, ve kterých byla v základním nastavení stejná poloha pravého rotoru a současně se během šifrování prvních šesti písmen klíče pro danou zprávu nezměnila poloha prostředního rotoru.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6135687"/>
            <a:ext cx="608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Jak pravděpodobné je takovou dvojici dní najít?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Narozeninový paradox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412776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Na první pohled se zdá, že velmi malá – v delším z měsíců je pouze 31 dní a možných poloh pravého rotoru je 26.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420888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To ale není správná úvaha pro náš problém. V říjnu je celkem </a:t>
            </a:r>
          </a:p>
          <a:p>
            <a:r>
              <a:rPr lang="cs-CZ" sz="2400" dirty="0"/>
              <a:t>                                        31 x 15 = 465 </a:t>
            </a:r>
          </a:p>
          <a:p>
            <a:r>
              <a:rPr lang="cs-CZ" sz="2400" b="1" dirty="0"/>
              <a:t>dvojic</a:t>
            </a:r>
            <a:r>
              <a:rPr lang="cs-CZ" sz="2400" dirty="0"/>
              <a:t> různých dní.</a:t>
            </a:r>
            <a:endParaRPr lang="en-US" sz="240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861048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Pro každou dvojici různých dní je celkem 26 možných </a:t>
            </a:r>
            <a:r>
              <a:rPr lang="cs-CZ" sz="2400" b="1" dirty="0"/>
              <a:t>rozdílů</a:t>
            </a:r>
            <a:r>
              <a:rPr lang="cs-CZ" sz="2400" dirty="0"/>
              <a:t> poloh pravého rotoru.  Rozdíl  </a:t>
            </a:r>
            <a:r>
              <a:rPr lang="en-US" sz="2400" dirty="0"/>
              <a:t>0</a:t>
            </a:r>
            <a:r>
              <a:rPr lang="cs-CZ" sz="2400" dirty="0"/>
              <a:t>  znamená stejnou pozici pravého rotoru.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9411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Takže je aspoň 465/26 </a:t>
            </a:r>
            <a:r>
              <a:rPr lang="en-US" sz="2400" dirty="0"/>
              <a:t>&gt; 17 </a:t>
            </a:r>
            <a:r>
              <a:rPr lang="cs-CZ" sz="2400" dirty="0"/>
              <a:t> dvojic různých dní </a:t>
            </a:r>
            <a:r>
              <a:rPr lang="en-US" sz="2400" dirty="0"/>
              <a:t>se</a:t>
            </a:r>
            <a:r>
              <a:rPr lang="cs-CZ" sz="2400" dirty="0"/>
              <a:t> stejnou polohou pravého rotoru.</a:t>
            </a:r>
            <a:r>
              <a:rPr lang="en-US" sz="2400" dirty="0"/>
              <a:t>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949280"/>
            <a:ext cx="8100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nich aspoň 80%, tj. aspoň 13 dvojic dní, je takových, že poloha </a:t>
            </a:r>
          </a:p>
          <a:p>
            <a:r>
              <a:rPr lang="cs-CZ" sz="2400" dirty="0"/>
              <a:t>pravého rotoru nevynutí změnu polohy prostředního rotoru.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Změna protokolu</a:t>
            </a:r>
            <a:endParaRPr lang="en-U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Zásadní byla změna protokolu předávání informace o klíči pro konkrétní zprávu dne 15. října 1938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2348880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Tato informace byla nově předávána pomocí 9 písmen, např.</a:t>
            </a:r>
          </a:p>
          <a:p>
            <a:endParaRPr lang="cs-CZ" sz="2400" dirty="0"/>
          </a:p>
          <a:p>
            <a:r>
              <a:rPr lang="cs-CZ" sz="2400" dirty="0"/>
              <a:t>                                             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SAV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pux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ptm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78904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První trojice písmen byla nezašifrovaná informace o poloze rotorů, tj. o základním nastavení pro šifrování klíče pro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0643" y="5013176"/>
            <a:ext cx="8557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Šifrant si pak zvolil náhodně trojici písmen a tu zašifroval </a:t>
            </a:r>
          </a:p>
          <a:p>
            <a:r>
              <a:rPr lang="cs-CZ" sz="2400" dirty="0"/>
              <a:t>dvakrát pomocí nastavení daného denním klíčem a polohou rotorů </a:t>
            </a:r>
          </a:p>
          <a:p>
            <a:r>
              <a:rPr lang="cs-CZ" sz="2400" dirty="0"/>
              <a:t>danou první trojicí písmen.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6693" y="6309320"/>
            <a:ext cx="627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Katalogy charakteristik byly nadále nepoužitelné.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Jak takovou dvojici dní využít?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V prvním dni permutace pro prvních šest písmen klíče zpráv byly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140968"/>
            <a:ext cx="8513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 druhém dni permutace pro prvních šest písmen klíče zpráv byly 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1844824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             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8313" y="2420888"/>
            <a:ext cx="6407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. . . . . .              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0800000" flipV="1">
            <a:off x="467545" y="3645024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7544" y="4221088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. . . . .               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941168"/>
            <a:ext cx="244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Spočteme součiny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4452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 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6002124"/>
            <a:ext cx="695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 = 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S, . . . . . 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/>
              <a:t>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 první rovnice vyjádříme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7295"/>
            <a:ext cx="394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dosadíme do druhé rovnice:</a:t>
            </a:r>
            <a:endParaRPr lang="en-US" sz="2400" i="1" dirty="0">
              <a:latin typeface="Courier New" pitchFamily="49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1844824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              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9944" y="3212976"/>
            <a:ext cx="5612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383143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Dostaneme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345940"/>
            <a:ext cx="8489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 </a:t>
            </a:r>
          </a:p>
          <a:p>
            <a:r>
              <a:rPr lang="cs-CZ" sz="2800" i="1" dirty="0">
                <a:latin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</a:rPr>
              <a:t>=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415607"/>
            <a:ext cx="818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Odtud spočteme všechny možnosti (obvykle několik desítek) pro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6002124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6" grpId="0"/>
      <p:bldP spid="7" grpId="0"/>
      <p:bldP spid="14" grpId="0"/>
      <p:bldP spid="15" grpId="0"/>
      <p:bldP spid="16" grpId="0"/>
      <p:bldP spid="1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2. 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268760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 rovnice pro  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400" i="1" baseline="-25000" dirty="0">
                <a:latin typeface="Times New Roman" pitchFamily="18" charset="0"/>
              </a:rPr>
              <a:t> </a:t>
            </a:r>
            <a:r>
              <a:rPr lang="cs-CZ" sz="2400" dirty="0"/>
              <a:t> vypočteme analogicky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9944" y="1897668"/>
            <a:ext cx="552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latin typeface="Times New Roman" pitchFamily="18" charset="0"/>
              </a:rPr>
              <a:t> =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383143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Dostaneme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345940"/>
            <a:ext cx="8640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SC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C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SB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B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i="1" dirty="0">
                <a:latin typeface="Times New Roman" pitchFamily="18" charset="0"/>
              </a:rPr>
              <a:t> </a:t>
            </a:r>
          </a:p>
          <a:p>
            <a:r>
              <a:rPr lang="cs-CZ" sz="2800" i="1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=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SA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A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 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75928" y="5415607"/>
            <a:ext cx="569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Odtud opět spočteme všechny možnosti pro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483768" y="6021288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068960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SC</a:t>
            </a:r>
            <a:r>
              <a:rPr lang="cs-CZ" sz="2800" i="1" baseline="-25000" dirty="0">
                <a:latin typeface="Times New Roman" pitchFamily="18" charset="0"/>
              </a:rPr>
              <a:t>1</a:t>
            </a:r>
            <a:r>
              <a:rPr lang="cs-CZ" sz="2800" i="1" dirty="0">
                <a:latin typeface="Times New Roman" pitchFamily="18" charset="0"/>
              </a:rPr>
              <a:t>C</a:t>
            </a:r>
            <a:r>
              <a:rPr lang="cs-CZ" sz="2800" i="1" baseline="-25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S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 =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PP</a:t>
            </a:r>
            <a:r>
              <a:rPr lang="en-US" sz="2800" i="1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cs-CZ" sz="28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</a:t>
            </a:r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2564904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dosadíme do</a:t>
            </a:r>
            <a:endParaRPr lang="en-US" sz="2400" i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5" grpId="0"/>
      <p:bldP spid="16" grpId="0"/>
      <p:bldP spid="17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3. 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40768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Zcela analogicky z rovnic pro  </a:t>
            </a:r>
            <a:r>
              <a:rPr lang="cs-CZ" sz="2400" i="1" dirty="0">
                <a:latin typeface="Times New Roman" pitchFamily="18" charset="0"/>
              </a:rPr>
              <a:t>C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C</a:t>
            </a:r>
            <a:r>
              <a:rPr lang="cs-CZ" sz="2400" i="1" baseline="-25000" dirty="0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,</a:t>
            </a:r>
            <a:r>
              <a:rPr lang="cs-CZ" sz="2400" i="1" baseline="-25000" dirty="0">
                <a:latin typeface="Times New Roman" pitchFamily="18" charset="0"/>
              </a:rPr>
              <a:t>  </a:t>
            </a:r>
            <a:r>
              <a:rPr lang="cs-CZ" sz="2400" i="1" dirty="0">
                <a:latin typeface="Times New Roman" pitchFamily="18" charset="0"/>
              </a:rPr>
              <a:t>D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D</a:t>
            </a:r>
            <a:r>
              <a:rPr lang="cs-CZ" sz="2400" i="1" baseline="-25000" dirty="0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,  E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E</a:t>
            </a:r>
            <a:r>
              <a:rPr lang="cs-CZ" sz="2400" i="1" baseline="-25000" dirty="0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  </a:t>
            </a:r>
            <a:r>
              <a:rPr lang="cs-CZ" sz="2400" dirty="0">
                <a:latin typeface="+mj-lt"/>
              </a:rPr>
              <a:t>a</a:t>
            </a:r>
            <a:r>
              <a:rPr lang="cs-CZ" sz="2400" i="1" baseline="-25000" dirty="0">
                <a:latin typeface="Times New Roman" pitchFamily="18" charset="0"/>
              </a:rPr>
              <a:t>   </a:t>
            </a:r>
            <a:r>
              <a:rPr lang="cs-CZ" sz="2400" i="1" dirty="0">
                <a:latin typeface="Times New Roman" pitchFamily="18" charset="0"/>
              </a:rPr>
              <a:t>F</a:t>
            </a:r>
            <a:r>
              <a:rPr lang="cs-CZ" sz="2400" i="1" baseline="-25000" dirty="0">
                <a:latin typeface="Times New Roman" pitchFamily="18" charset="0"/>
              </a:rPr>
              <a:t>1</a:t>
            </a:r>
            <a:r>
              <a:rPr lang="cs-CZ" sz="2400" i="1" dirty="0">
                <a:latin typeface="Times New Roman" pitchFamily="18" charset="0"/>
              </a:rPr>
              <a:t>F</a:t>
            </a:r>
            <a:r>
              <a:rPr lang="cs-CZ" sz="2400" i="1" baseline="-25000" dirty="0">
                <a:latin typeface="Times New Roman" pitchFamily="18" charset="0"/>
              </a:rPr>
              <a:t>2  </a:t>
            </a:r>
            <a:r>
              <a:rPr lang="cs-CZ" sz="2400" dirty="0"/>
              <a:t>vypočteme  vždy několik desítek možností pro permutace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1520" y="2348880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-3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3" name="Obdélník 12"/>
          <p:cNvSpPr/>
          <p:nvPr/>
        </p:nvSpPr>
        <p:spPr>
          <a:xfrm>
            <a:off x="324738" y="2905780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-4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4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18" name="Obdélník 17"/>
          <p:cNvSpPr/>
          <p:nvPr/>
        </p:nvSpPr>
        <p:spPr>
          <a:xfrm>
            <a:off x="251520" y="3481844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-5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baseline="30000" dirty="0">
                <a:latin typeface="Times New Roman" pitchFamily="18" charset="0"/>
              </a:rPr>
              <a:t>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95536" y="42930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Nyní zvolíme jednu z možností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67544" y="483954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jednu z možností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-2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2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,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67544" y="5373216"/>
            <a:ext cx="806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-3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3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, 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-4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4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7544" y="5949280"/>
            <a:ext cx="42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cs typeface="Times New Roman" pitchFamily="18" charset="0"/>
              </a:rPr>
              <a:t>a 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400" dirty="0"/>
              <a:t>  pro </a:t>
            </a:r>
            <a:r>
              <a:rPr lang="en-US" sz="2400" i="1" dirty="0">
                <a:latin typeface="Times New Roman" pitchFamily="18" charset="0"/>
              </a:rPr>
              <a:t>( 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-5</a:t>
            </a:r>
            <a:r>
              <a:rPr lang="en-US" sz="2400" i="1" dirty="0">
                <a:latin typeface="Times New Roman" pitchFamily="18" charset="0"/>
              </a:rPr>
              <a:t>)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baseline="30000" dirty="0">
                <a:latin typeface="Times New Roman" pitchFamily="18" charset="0"/>
              </a:rPr>
              <a:t>-1 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-1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en-US" sz="2400" i="1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P</a:t>
            </a:r>
            <a:r>
              <a:rPr lang="cs-CZ" sz="2400" baseline="30000" dirty="0">
                <a:latin typeface="Times New Roman" pitchFamily="18" charset="0"/>
              </a:rPr>
              <a:t>5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400" i="1" dirty="0">
                <a:latin typeface="Times New Roman" pitchFamily="18" charset="0"/>
              </a:rPr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9" grpId="0"/>
      <p:bldP spid="13" grpId="0"/>
      <p:bldP spid="18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4. pokračování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196752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Dostaneme tak soustavu rovnic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3258" y="1772816"/>
            <a:ext cx="4490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-3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3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-4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4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en-US" sz="2800" i="1" dirty="0">
                <a:latin typeface="Times New Roman" pitchFamily="18" charset="0"/>
              </a:rPr>
              <a:t>(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-5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5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 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14908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kterou  vyřešíme stejně jako soustavu na slajdu 19 - Okamžik pravdy.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797152"/>
            <a:ext cx="619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 první rovnice vyjádříme společnou střední část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5354052"/>
            <a:ext cx="758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cs-CZ" sz="2800" i="1" dirty="0">
                <a:latin typeface="Times New Roman" pitchFamily="18" charset="0"/>
              </a:rPr>
              <a:t>P =</a:t>
            </a:r>
            <a:r>
              <a:rPr lang="en-US" sz="2800" i="1" dirty="0">
                <a:latin typeface="Times New Roman" pitchFamily="18" charset="0"/>
              </a:rPr>
              <a:t> 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       </a:t>
            </a:r>
            <a:r>
              <a:rPr lang="cs-CZ" sz="2400" dirty="0">
                <a:latin typeface="+mj-lt"/>
              </a:rPr>
              <a:t>a dosadíme ji do druhé: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5536" y="6021288"/>
            <a:ext cx="814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/>
              <a:t> = </a:t>
            </a:r>
            <a:r>
              <a:rPr lang="cs-CZ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-2</a:t>
            </a:r>
            <a:r>
              <a:rPr lang="en-US" sz="2800" i="1" dirty="0">
                <a:latin typeface="Times New Roman" pitchFamily="18" charset="0"/>
              </a:rPr>
              <a:t>)(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en-US" sz="2800" i="1" dirty="0">
                <a:latin typeface="Times New Roman" pitchFamily="18" charset="0"/>
              </a:rPr>
              <a:t>)(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2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436096" y="2348880"/>
            <a:ext cx="3162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se známými (zvolenými)</a:t>
            </a:r>
          </a:p>
          <a:p>
            <a:r>
              <a:rPr lang="cs-CZ" sz="2400" dirty="0"/>
              <a:t>levými stranami,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1" grpId="0"/>
      <p:bldP spid="12" grpId="0"/>
      <p:bldP spid="14" grpId="0"/>
      <p:bldP spid="15" grpId="0"/>
      <p:bldP spid="1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cs-CZ" dirty="0"/>
              <a:t>Dokončení výpočtu permutace </a:t>
            </a:r>
            <a:r>
              <a:rPr lang="cs-CZ" i="1" dirty="0"/>
              <a:t>H</a:t>
            </a:r>
            <a:r>
              <a:rPr lang="cs-CZ" dirty="0"/>
              <a:t> </a:t>
            </a:r>
            <a:endParaRPr lang="en-US" i="1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196752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Z poslední rovnice 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400" dirty="0"/>
              <a:t>  </a:t>
            </a:r>
            <a:endParaRPr lang="en-US" i="1" dirty="0">
              <a:latin typeface="Courier New" pitchFamily="49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916832"/>
            <a:ext cx="845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najdeme všechny možnosti pro permutaci  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/>
              <a:t> 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9" y="407707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Najdeme-li společné řešení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/>
              <a:t>  všech čtyř rovnic, které je cyklus </a:t>
            </a:r>
          </a:p>
          <a:p>
            <a:r>
              <a:rPr lang="cs-CZ" sz="2400" dirty="0"/>
              <a:t>délky 26,dostaneme z něho celkem 26 možností pro permutaci 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dirty="0"/>
              <a:t> 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301208"/>
            <a:ext cx="7861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Pak zvolíme jinou sadu možností pro permutace </a:t>
            </a:r>
            <a:r>
              <a:rPr lang="cs-CZ" sz="2400" i="1" dirty="0">
                <a:latin typeface="Times New Roman" pitchFamily="18" charset="0"/>
              </a:rPr>
              <a:t>U, V, W, X, Y </a:t>
            </a:r>
          </a:p>
          <a:p>
            <a:r>
              <a:rPr lang="cs-CZ" sz="2400" dirty="0">
                <a:latin typeface="+mj-lt"/>
              </a:rPr>
              <a:t>a celý postup opakujeme.</a:t>
            </a:r>
            <a:endParaRPr lang="cs-CZ" sz="2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2708920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/>
              <a:t>Podobně odvodíme rovnice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V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</a:rPr>
              <a:t>                                          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W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,</a:t>
            </a:r>
          </a:p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                                           Y</a:t>
            </a:r>
            <a:r>
              <a:rPr lang="cs-CZ" sz="2800" dirty="0"/>
              <a:t> </a:t>
            </a:r>
            <a:r>
              <a:rPr lang="cs-CZ" sz="2800" i="1" dirty="0">
                <a:latin typeface="Times New Roman" pitchFamily="18" charset="0"/>
              </a:rPr>
              <a:t>= 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X</a:t>
            </a:r>
            <a:r>
              <a:rPr lang="en-US" sz="2800" i="1" dirty="0">
                <a:latin typeface="Times New Roman" pitchFamily="18" charset="0"/>
              </a:rPr>
              <a:t>(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800" baseline="30000" dirty="0">
                <a:latin typeface="Times New Roman" pitchFamily="18" charset="0"/>
              </a:rPr>
              <a:t>-1</a:t>
            </a:r>
            <a:r>
              <a:rPr lang="cs-CZ" sz="2800" i="1" dirty="0">
                <a:latin typeface="Times New Roman" pitchFamily="18" charset="0"/>
              </a:rPr>
              <a:t>P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2800" i="1" dirty="0">
                <a:latin typeface="Times New Roman" pitchFamily="18" charset="0"/>
              </a:rPr>
              <a:t>)</a:t>
            </a:r>
            <a:r>
              <a:rPr lang="cs-CZ" sz="2800" i="1" dirty="0">
                <a:latin typeface="Times New Roman" pitchFamily="18" charset="0"/>
              </a:rPr>
              <a:t>.</a:t>
            </a:r>
            <a:endParaRPr lang="en-US" sz="2800" i="1" dirty="0">
              <a:latin typeface="Courier New" pitchFamily="49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61653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M. </a:t>
            </a:r>
            <a:r>
              <a:rPr lang="cs-CZ" sz="2400" dirty="0" err="1"/>
              <a:t>Rejewski</a:t>
            </a:r>
            <a:r>
              <a:rPr lang="cs-CZ" sz="2400" dirty="0"/>
              <a:t> odhadl, že by mu výpočet  </a:t>
            </a:r>
            <a:r>
              <a:rPr lang="cs-CZ" sz="2800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cs-CZ" sz="24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cs-CZ" sz="2400" dirty="0"/>
              <a:t> trval nejméně 3 měsíce.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2" grpId="0"/>
      <p:bldP spid="14" grpId="0"/>
      <p:bldP spid="15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Slabina nového protokolu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Také nový protokol mnohé prozrazoval.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363396"/>
            <a:ext cx="7549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Představme si, že byly během dne odposlechnuty tři zprávy</a:t>
            </a:r>
          </a:p>
          <a:p>
            <a:r>
              <a:rPr lang="cs-CZ" sz="2400" dirty="0"/>
              <a:t>                                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ik</a:t>
            </a:r>
            <a:endParaRPr lang="cs-CZ" sz="2400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    HPN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kt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endParaRPr lang="cs-CZ" sz="2400" b="1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    DQY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149080"/>
            <a:ext cx="8302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Podstatné je pouze to, že se jedno a totéž písmeno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/>
              <a:t>  vyskytuje</a:t>
            </a:r>
          </a:p>
          <a:p>
            <a:r>
              <a:rPr lang="cs-CZ" sz="2400" dirty="0"/>
              <a:t>jednou na prvním a čtvrtém místě šifrovaného klíče zprávy, </a:t>
            </a:r>
          </a:p>
          <a:p>
            <a:r>
              <a:rPr lang="cs-CZ" sz="2400" dirty="0"/>
              <a:t>V jiné zprávě na druhém a pátém místě a v další zprávě na třetím </a:t>
            </a:r>
          </a:p>
          <a:p>
            <a:r>
              <a:rPr lang="cs-CZ" sz="2400" dirty="0"/>
              <a:t>a šestém místě.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2977" y="5877272"/>
            <a:ext cx="731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 další důležitý předpoklad je, že písmeno 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cs-CZ" sz="2400" dirty="0"/>
              <a:t> není s ničím </a:t>
            </a:r>
          </a:p>
          <a:p>
            <a:r>
              <a:rPr lang="cs-CZ" sz="2400" dirty="0"/>
              <a:t>propojené v propojovací desce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využít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První trojice písmen uvádí, jaká tři písmena na abecedních </a:t>
            </a:r>
          </a:p>
          <a:p>
            <a:r>
              <a:rPr lang="cs-CZ" sz="2400" dirty="0"/>
              <a:t>kroužcích jsou vidět v okénkách. 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420888"/>
            <a:ext cx="761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Nevíme ale, jak je rotor natočený, protože neznáme polohu </a:t>
            </a:r>
          </a:p>
          <a:p>
            <a:r>
              <a:rPr lang="cs-CZ" sz="2400" dirty="0"/>
              <a:t>abecedního kroužku.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429000"/>
            <a:ext cx="801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Víme dále, že první a čtvrté písmeno zprávy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2400" dirty="0">
                <a:cs typeface="Courier New" pitchFamily="49" charset="0"/>
              </a:rPr>
              <a:t>šifrují jedno a to samé písmeno klíče pro zprávu.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8965" y="4509120"/>
            <a:ext cx="846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To znamená, že při dešifrování  klíče  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wik</a:t>
            </a:r>
            <a:r>
              <a:rPr lang="cs-CZ" sz="2400" dirty="0"/>
              <a:t>  při </a:t>
            </a:r>
            <a:r>
              <a:rPr lang="cs-CZ" sz="2400" dirty="0" err="1"/>
              <a:t>spávné</a:t>
            </a:r>
            <a:r>
              <a:rPr lang="cs-CZ" sz="2400" dirty="0"/>
              <a:t> poloze </a:t>
            </a:r>
          </a:p>
          <a:p>
            <a:r>
              <a:rPr lang="cs-CZ" sz="2400" dirty="0"/>
              <a:t>rotorů  vyjde první a čtvrté písmeno stejné.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589240"/>
            <a:ext cx="756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Teoreticky by bylo možné vyzkoušet všechny polohy rotorů.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více zpráv se „samičkami“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Teď uvážíme všechny tři zprávy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RTJ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ik</a:t>
            </a:r>
            <a:endParaRPr lang="cs-CZ" sz="2400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HPN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kt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endParaRPr lang="cs-CZ" sz="2400" b="1" dirty="0"/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         DQY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068960"/>
            <a:ext cx="8407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Zvolíme-li  jednu polohu pro testování zprávy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RTJ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ah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ik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cs-CZ" sz="2400" dirty="0">
                <a:cs typeface="Courier New" pitchFamily="49" charset="0"/>
              </a:rPr>
              <a:t>víme, že zpráva 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HPN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>
                <a:latin typeface="Courier New" pitchFamily="49" charset="0"/>
                <a:cs typeface="Courier New" pitchFamily="49" charset="0"/>
              </a:rPr>
              <a:t>kt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>
                <a:cs typeface="Courier New" pitchFamily="49" charset="0"/>
              </a:rPr>
              <a:t>byla šifrována s polohou, kdy je</a:t>
            </a:r>
          </a:p>
          <a:p>
            <a:r>
              <a:rPr lang="cs-CZ" sz="2400" dirty="0">
                <a:cs typeface="Courier New" pitchFamily="49" charset="0"/>
              </a:rPr>
              <a:t>levý rotor posunutý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H-R = 16, </a:t>
            </a:r>
            <a:r>
              <a:rPr lang="cs-CZ" sz="2400" dirty="0">
                <a:cs typeface="Courier New" pitchFamily="49" charset="0"/>
              </a:rPr>
              <a:t>prostřední rotor o</a:t>
            </a:r>
          </a:p>
          <a:p>
            <a:r>
              <a:rPr lang="cs-CZ" sz="2400" dirty="0">
                <a:latin typeface="Courier New" pitchFamily="49" charset="0"/>
                <a:cs typeface="Courier New" pitchFamily="49" charset="0"/>
              </a:rPr>
              <a:t>P-T= 21 </a:t>
            </a:r>
            <a:r>
              <a:rPr lang="cs-CZ" sz="2400" dirty="0">
                <a:cs typeface="Courier New" pitchFamily="49" charset="0"/>
              </a:rPr>
              <a:t>pozic  a pravý rotor o  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N-J=4</a:t>
            </a:r>
            <a:r>
              <a:rPr lang="cs-CZ" sz="2400" dirty="0">
                <a:cs typeface="Courier New" pitchFamily="49" charset="0"/>
              </a:rPr>
              <a:t>  pozice.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4797152"/>
            <a:ext cx="833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Ještě musíme vzít v úvahu, že v případě první zprávy se  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/>
              <a:t>  na</a:t>
            </a:r>
          </a:p>
          <a:p>
            <a:r>
              <a:rPr lang="cs-CZ" sz="2400" dirty="0"/>
              <a:t>čtvrtém místě dešifruje s pravým rotorem posunutým o tři oproti</a:t>
            </a:r>
          </a:p>
          <a:p>
            <a:r>
              <a:rPr lang="cs-CZ" sz="2400" dirty="0"/>
              <a:t>poloze, při které se dešifruje písmeno 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/>
              <a:t> na prvním místě. 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165304"/>
            <a:ext cx="306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Podobně u třetí zprávy.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/>
              <a:t>Rejewského</a:t>
            </a:r>
            <a:r>
              <a:rPr lang="cs-CZ" dirty="0"/>
              <a:t> bomba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plachty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27984" y="3284984"/>
            <a:ext cx="404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Automatizoval hledání denních</a:t>
            </a:r>
          </a:p>
          <a:p>
            <a:r>
              <a:rPr lang="cs-CZ" sz="2400" dirty="0"/>
              <a:t>klíčů tak, že to trvalo jednomu </a:t>
            </a:r>
          </a:p>
          <a:p>
            <a:r>
              <a:rPr lang="cs-CZ" sz="2400" dirty="0"/>
              <a:t>člověku pouze dvě hodiny.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38778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427984" y="1700808"/>
            <a:ext cx="4064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 testování možných nastavení </a:t>
            </a:r>
          </a:p>
          <a:p>
            <a:r>
              <a:rPr lang="en-US" sz="2400" dirty="0"/>
              <a:t>r</a:t>
            </a:r>
            <a:r>
              <a:rPr lang="cs-CZ" sz="2400" dirty="0" err="1"/>
              <a:t>otorů</a:t>
            </a:r>
            <a:r>
              <a:rPr lang="cs-CZ" sz="2400" dirty="0"/>
              <a:t> byl na podzim 1938 </a:t>
            </a:r>
          </a:p>
          <a:p>
            <a:r>
              <a:rPr lang="en-US" sz="2400" dirty="0" err="1"/>
              <a:t>sestroje</a:t>
            </a:r>
            <a:r>
              <a:rPr lang="cs-CZ" sz="2400" dirty="0"/>
              <a:t>n přístroj.</a:t>
            </a:r>
            <a:endParaRPr lang="en-US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4869160"/>
            <a:ext cx="4533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Přístroj postupně testoval všechna </a:t>
            </a:r>
          </a:p>
          <a:p>
            <a:r>
              <a:rPr lang="cs-CZ" sz="2400" dirty="0"/>
              <a:t>možná nastavení rotorů.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1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</a:t>
            </a:r>
            <a:r>
              <a:rPr lang="cs-CZ" dirty="0" err="1"/>
              <a:t>Rejewského</a:t>
            </a:r>
            <a:r>
              <a:rPr lang="cs-CZ" dirty="0"/>
              <a:t> bomba nastavila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5426" y="1556792"/>
            <a:ext cx="502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Bomba sestávala ze 6 přístrojů Enigma.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5370" y="2276872"/>
            <a:ext cx="8253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První Enigma se nastavila do nějaké polohy, u druhé se posunul </a:t>
            </a:r>
          </a:p>
          <a:p>
            <a:r>
              <a:rPr lang="cs-CZ" sz="2400" dirty="0"/>
              <a:t>pravý rotor o tři pozice, prostřední a levý zůstaly ve stejné poloze.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356992"/>
            <a:ext cx="8545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 jednoho přístroje druhé dvojice se levý rotor posunul o 16 pozic </a:t>
            </a:r>
          </a:p>
          <a:p>
            <a:r>
              <a:rPr lang="cs-CZ" sz="2400" dirty="0"/>
              <a:t>oproti prvnímu přístroji, prostřední o 21 pozic a pravý o 4+2 pozice,</a:t>
            </a:r>
          </a:p>
          <a:p>
            <a:r>
              <a:rPr lang="cs-CZ" sz="2400" dirty="0"/>
              <a:t>u druhého přístroje se zachovala poloha levého a prostředního</a:t>
            </a:r>
          </a:p>
          <a:p>
            <a:r>
              <a:rPr lang="cs-CZ" sz="2400" dirty="0"/>
              <a:t>Rotoru a poloha pravého se posunula o 4+5 pozic.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301208"/>
            <a:ext cx="813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Analogicky se nastavila třetí dvojice přístrojů s ohledem na třetí </a:t>
            </a:r>
          </a:p>
          <a:p>
            <a:r>
              <a:rPr lang="cs-CZ" sz="2400" dirty="0"/>
              <a:t>zprávu.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</a:t>
            </a:r>
            <a:r>
              <a:rPr lang="cs-CZ" dirty="0" err="1"/>
              <a:t>Rejewského</a:t>
            </a:r>
            <a:r>
              <a:rPr lang="cs-CZ" dirty="0"/>
              <a:t> bomba fungovala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66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Při takto nastavené bombě se všemi šesti přístroji najednou </a:t>
            </a:r>
          </a:p>
          <a:p>
            <a:r>
              <a:rPr lang="cs-CZ" sz="2400" dirty="0"/>
              <a:t>dešifrovalo písmeno  </a:t>
            </a:r>
            <a:r>
              <a:rPr lang="cs-CZ" sz="2400" b="1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8262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se stalo, že první dvojice přístrojů dešifrovala  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cs-CZ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/>
              <a:t>jako </a:t>
            </a:r>
          </a:p>
          <a:p>
            <a:r>
              <a:rPr lang="cs-CZ" sz="2400" dirty="0"/>
              <a:t>stejné písmeno, druhá dvojice také dešifrovala  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cs-CZ" sz="2400" dirty="0"/>
              <a:t>  jako </a:t>
            </a:r>
          </a:p>
          <a:p>
            <a:r>
              <a:rPr lang="cs-CZ" sz="2400" dirty="0"/>
              <a:t>stejné písmeno , i když třeba jiné než první dvojice, a totéž u třetí</a:t>
            </a:r>
          </a:p>
          <a:p>
            <a:r>
              <a:rPr lang="cs-CZ" sz="2400" dirty="0"/>
              <a:t>dvojice přístrojů, bomba se zastavila a spustila zvonek.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293096"/>
            <a:ext cx="750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Obsluha zjistila nastavení první </a:t>
            </a:r>
            <a:r>
              <a:rPr lang="cs-CZ" sz="2400" dirty="0" err="1"/>
              <a:t>Enigmy</a:t>
            </a:r>
            <a:r>
              <a:rPr lang="cs-CZ" sz="2400" dirty="0"/>
              <a:t> a začala se stejným </a:t>
            </a:r>
          </a:p>
          <a:p>
            <a:r>
              <a:rPr lang="cs-CZ" sz="2400" dirty="0"/>
              <a:t>nastavením testovat další  klíče zpráv.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373216"/>
            <a:ext cx="8268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Pokud v některé dvojici přístroje nevyšlo stejné písmeno, bomba </a:t>
            </a:r>
          </a:p>
          <a:p>
            <a:r>
              <a:rPr lang="cs-CZ" sz="2400" dirty="0"/>
              <a:t>se automaticky posunula do nové polohy při zachování rozdílů </a:t>
            </a:r>
          </a:p>
          <a:p>
            <a:r>
              <a:rPr lang="cs-CZ" sz="2400" dirty="0"/>
              <a:t>nastavení rotorů v různých přístrojích a test se opakoval.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2890</Words>
  <Application>Microsoft Office PowerPoint</Application>
  <PresentationFormat>Předvádění na obrazovce (4:3)</PresentationFormat>
  <Paragraphs>343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Motiv sady Office</vt:lpstr>
      <vt:lpstr>Ukázky aplikací matematiky</vt:lpstr>
      <vt:lpstr>Neustálé změny</vt:lpstr>
      <vt:lpstr>Změna protokolu</vt:lpstr>
      <vt:lpstr>Slabina nového protokolu</vt:lpstr>
      <vt:lpstr>Jak ji využít</vt:lpstr>
      <vt:lpstr>Význam více zpráv se „samičkami“</vt:lpstr>
      <vt:lpstr>Rejewského bomba</vt:lpstr>
      <vt:lpstr>Jak se Rejewského bomba nastavila</vt:lpstr>
      <vt:lpstr>Jak Rejewského bomba fungovala</vt:lpstr>
      <vt:lpstr>Rychlejší metoda</vt:lpstr>
      <vt:lpstr>Zygalského plachty</vt:lpstr>
      <vt:lpstr>Výroba plachet</vt:lpstr>
      <vt:lpstr>Dokončení výroby</vt:lpstr>
      <vt:lpstr>Použití plachet</vt:lpstr>
      <vt:lpstr>Která políčka jsou nad sebou</vt:lpstr>
      <vt:lpstr>Na co je třeba dávat pozor</vt:lpstr>
      <vt:lpstr>Kandidáti na nastavení rotorů</vt:lpstr>
      <vt:lpstr>Konec bomby a plachet v Polsku</vt:lpstr>
      <vt:lpstr>Konec plachet v Anglii</vt:lpstr>
      <vt:lpstr>Cribs</vt:lpstr>
      <vt:lpstr>Poloha cribu a jeho graf</vt:lpstr>
      <vt:lpstr>Cykly v grafu cribu</vt:lpstr>
      <vt:lpstr>Jak testovat nastavení pomocí desky</vt:lpstr>
      <vt:lpstr>Vysvětlení testu</vt:lpstr>
      <vt:lpstr>Čím více cyklů, tím lépe</vt:lpstr>
      <vt:lpstr>Turingova bomba</vt:lpstr>
      <vt:lpstr>Turingova-Welchmannova bomba</vt:lpstr>
      <vt:lpstr>Výpočet permutace H</vt:lpstr>
      <vt:lpstr>Narozeninový paradox</vt:lpstr>
      <vt:lpstr>Jak takovou dvojici dní využít?</vt:lpstr>
      <vt:lpstr>Pokračování výpočtu permutace H </vt:lpstr>
      <vt:lpstr>2. pokračování výpočtu permutace H </vt:lpstr>
      <vt:lpstr>3. pokračování výpočtu permutace H </vt:lpstr>
      <vt:lpstr>4. pokračování výpočtu permutace H </vt:lpstr>
      <vt:lpstr>Dokončení výpočtu permutace H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Ukázky aplikací matematiky</dc:title>
  <dc:creator>MSMT</dc:creator>
  <cp:lastModifiedBy>Jiří Tůma</cp:lastModifiedBy>
  <cp:revision>461</cp:revision>
  <dcterms:created xsi:type="dcterms:W3CDTF">2017-03-02T14:22:02Z</dcterms:created>
  <dcterms:modified xsi:type="dcterms:W3CDTF">2022-01-06T09:30:23Z</dcterms:modified>
</cp:coreProperties>
</file>