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6" r:id="rId3"/>
    <p:sldId id="321" r:id="rId4"/>
    <p:sldId id="323" r:id="rId5"/>
    <p:sldId id="265" r:id="rId6"/>
    <p:sldId id="266" r:id="rId7"/>
    <p:sldId id="267" r:id="rId8"/>
    <p:sldId id="268" r:id="rId9"/>
    <p:sldId id="324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2" r:id="rId20"/>
    <p:sldId id="259" r:id="rId21"/>
    <p:sldId id="260" r:id="rId22"/>
    <p:sldId id="261" r:id="rId23"/>
    <p:sldId id="262" r:id="rId24"/>
    <p:sldId id="263" r:id="rId25"/>
    <p:sldId id="264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  <a:srgbClr val="00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4282-2E73-4870-B5E9-2CBCD9C698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E6EE9-6707-47F4-9CD7-6DF62FD5B5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BD36B-8AC5-43B9-AAFD-48FFE52181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75F1-A164-4F42-B472-47D52F61A7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D5F54-1D2E-4C53-A52E-EAD4993E44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6685-7DC6-453F-B627-58AEB3D9E9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16031-1695-4272-9A9C-8974FA7776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4AD5E-B9BE-47AB-8920-9D21D099DC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9D4E-2BBD-4C3B-9B10-BBF67D8D0F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9E815-BD3E-4A2A-8120-F240C83088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5E8E5-9503-42D7-859A-331993F9AF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949882-E125-4D9C-8E70-930D2416110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56592" y="764704"/>
            <a:ext cx="7772400" cy="2159000"/>
          </a:xfrm>
        </p:spPr>
        <p:txBody>
          <a:bodyPr/>
          <a:lstStyle/>
          <a:p>
            <a:r>
              <a:rPr lang="cs-CZ" b="1" dirty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dirty="0"/>
              <a:t>2.3.</a:t>
            </a:r>
            <a:r>
              <a:rPr lang="cs-CZ" dirty="0"/>
              <a:t>20</a:t>
            </a:r>
            <a:r>
              <a:rPr lang="en-US" dirty="0"/>
              <a:t>23</a:t>
            </a:r>
            <a:r>
              <a:rPr lang="cs-CZ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67175" y="1628775"/>
            <a:ext cx="1368425" cy="4968875"/>
            <a:chOff x="4150" y="981"/>
            <a:chExt cx="862" cy="3130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4150" y="1029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 flipH="1">
              <a:off x="4294" y="981"/>
              <a:ext cx="528" cy="31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H="1">
              <a:off x="4294" y="1125"/>
              <a:ext cx="537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H="1">
              <a:off x="4294" y="1221"/>
              <a:ext cx="537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 flipH="1" flipV="1">
              <a:off x="4294" y="1125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auto">
            <a:xfrm flipH="1" flipV="1">
              <a:off x="4294" y="1344"/>
              <a:ext cx="537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auto">
            <a:xfrm flipH="1">
              <a:off x="4294" y="1557"/>
              <a:ext cx="537" cy="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 flipH="1">
              <a:off x="4287" y="1707"/>
              <a:ext cx="54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auto">
            <a:xfrm flipH="1">
              <a:off x="4287" y="1934"/>
              <a:ext cx="54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 flipH="1">
              <a:off x="4294" y="2037"/>
              <a:ext cx="537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 flipH="1">
              <a:off x="4294" y="2133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H="1" flipV="1">
              <a:off x="4294" y="1707"/>
              <a:ext cx="537" cy="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 flipH="1">
              <a:off x="4294" y="2373"/>
              <a:ext cx="537" cy="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 flipH="1">
              <a:off x="4294" y="3189"/>
              <a:ext cx="537" cy="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 flipH="1" flipV="1">
              <a:off x="4294" y="1797"/>
              <a:ext cx="537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H="1">
              <a:off x="4294" y="2613"/>
              <a:ext cx="537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 flipH="1">
              <a:off x="4294" y="2949"/>
              <a:ext cx="537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auto">
            <a:xfrm flipH="1" flipV="1">
              <a:off x="4294" y="2387"/>
              <a:ext cx="537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4294" y="2853"/>
              <a:ext cx="537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4294" y="2841"/>
              <a:ext cx="537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auto">
            <a:xfrm flipH="1" flipV="1">
              <a:off x="4287" y="3204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auto">
            <a:xfrm flipH="1">
              <a:off x="4287" y="3068"/>
              <a:ext cx="54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auto">
            <a:xfrm flipH="1" flipV="1">
              <a:off x="4294" y="3430"/>
              <a:ext cx="53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auto">
            <a:xfrm flipH="1">
              <a:off x="4294" y="3621"/>
              <a:ext cx="537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1" name="Text Box 27"/>
            <p:cNvSpPr txBox="1">
              <a:spLocks noChangeArrowheads="1"/>
            </p:cNvSpPr>
            <p:nvPr/>
          </p:nvSpPr>
          <p:spPr bwMode="auto">
            <a:xfrm>
              <a:off x="4821" y="1027"/>
              <a:ext cx="191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a</a:t>
              </a:r>
            </a:p>
            <a:p>
              <a:r>
                <a:rPr lang="en-US" sz="1200">
                  <a:latin typeface="Times New Roman" pitchFamily="18" charset="0"/>
                </a:rPr>
                <a:t>b</a:t>
              </a:r>
            </a:p>
            <a:p>
              <a:r>
                <a:rPr lang="en-US" sz="1200">
                  <a:latin typeface="Times New Roman" pitchFamily="18" charset="0"/>
                </a:rPr>
                <a:t>c</a:t>
              </a:r>
            </a:p>
            <a:p>
              <a:r>
                <a:rPr lang="en-US" sz="1200">
                  <a:latin typeface="Times New Roman" pitchFamily="18" charset="0"/>
                </a:rPr>
                <a:t>d</a:t>
              </a:r>
            </a:p>
            <a:p>
              <a:r>
                <a:rPr lang="en-US" sz="1200">
                  <a:latin typeface="Times New Roman" pitchFamily="18" charset="0"/>
                </a:rPr>
                <a:t>e</a:t>
              </a:r>
            </a:p>
            <a:p>
              <a:r>
                <a:rPr lang="en-US" sz="1200">
                  <a:latin typeface="Times New Roman" pitchFamily="18" charset="0"/>
                </a:rPr>
                <a:t>f</a:t>
              </a:r>
            </a:p>
            <a:p>
              <a:r>
                <a:rPr lang="en-US" sz="1200">
                  <a:latin typeface="Times New Roman" pitchFamily="18" charset="0"/>
                </a:rPr>
                <a:t>g</a:t>
              </a:r>
            </a:p>
            <a:p>
              <a:r>
                <a:rPr lang="en-US" sz="1200">
                  <a:latin typeface="Times New Roman" pitchFamily="18" charset="0"/>
                </a:rPr>
                <a:t>h</a:t>
              </a:r>
            </a:p>
            <a:p>
              <a:r>
                <a:rPr lang="en-US" sz="1200">
                  <a:latin typeface="Times New Roman" pitchFamily="18" charset="0"/>
                </a:rPr>
                <a:t>i</a:t>
              </a:r>
            </a:p>
            <a:p>
              <a:r>
                <a:rPr lang="en-US" sz="1200">
                  <a:latin typeface="Times New Roman" pitchFamily="18" charset="0"/>
                </a:rPr>
                <a:t>j</a:t>
              </a:r>
            </a:p>
            <a:p>
              <a:r>
                <a:rPr lang="en-US" sz="1200">
                  <a:latin typeface="Times New Roman" pitchFamily="18" charset="0"/>
                </a:rPr>
                <a:t>k</a:t>
              </a:r>
            </a:p>
            <a:p>
              <a:r>
                <a:rPr lang="en-US" sz="1200">
                  <a:latin typeface="Times New Roman" pitchFamily="18" charset="0"/>
                </a:rPr>
                <a:t>l</a:t>
              </a:r>
            </a:p>
            <a:p>
              <a:r>
                <a:rPr lang="en-US" sz="1200">
                  <a:latin typeface="Times New Roman" pitchFamily="18" charset="0"/>
                </a:rPr>
                <a:t>m</a:t>
              </a:r>
            </a:p>
            <a:p>
              <a:r>
                <a:rPr lang="en-US" sz="1200">
                  <a:latin typeface="Times New Roman" pitchFamily="18" charset="0"/>
                </a:rPr>
                <a:t>n</a:t>
              </a:r>
            </a:p>
            <a:p>
              <a:r>
                <a:rPr lang="en-US" sz="1200">
                  <a:latin typeface="Times New Roman" pitchFamily="18" charset="0"/>
                </a:rPr>
                <a:t>o</a:t>
              </a:r>
            </a:p>
            <a:p>
              <a:r>
                <a:rPr lang="en-US" sz="1200">
                  <a:latin typeface="Times New Roman" pitchFamily="18" charset="0"/>
                </a:rPr>
                <a:t>p</a:t>
              </a:r>
            </a:p>
            <a:p>
              <a:r>
                <a:rPr lang="en-US" sz="1200">
                  <a:latin typeface="Times New Roman" pitchFamily="18" charset="0"/>
                </a:rPr>
                <a:t>q</a:t>
              </a:r>
            </a:p>
            <a:p>
              <a:r>
                <a:rPr lang="en-US" sz="1200">
                  <a:latin typeface="Times New Roman" pitchFamily="18" charset="0"/>
                </a:rPr>
                <a:t>r</a:t>
              </a:r>
            </a:p>
            <a:p>
              <a:r>
                <a:rPr lang="en-US" sz="1200">
                  <a:latin typeface="Times New Roman" pitchFamily="18" charset="0"/>
                </a:rPr>
                <a:t>s</a:t>
              </a:r>
            </a:p>
            <a:p>
              <a:r>
                <a:rPr lang="en-US" sz="1200">
                  <a:latin typeface="Times New Roman" pitchFamily="18" charset="0"/>
                </a:rPr>
                <a:t>t</a:t>
              </a:r>
            </a:p>
            <a:p>
              <a:r>
                <a:rPr lang="en-US" sz="1200">
                  <a:latin typeface="Times New Roman" pitchFamily="18" charset="0"/>
                </a:rPr>
                <a:t>u</a:t>
              </a:r>
            </a:p>
            <a:p>
              <a:r>
                <a:rPr lang="en-US" sz="1200">
                  <a:latin typeface="Times New Roman" pitchFamily="18" charset="0"/>
                </a:rPr>
                <a:t>v</a:t>
              </a:r>
            </a:p>
            <a:p>
              <a:r>
                <a:rPr lang="en-US" sz="1200">
                  <a:latin typeface="Times New Roman" pitchFamily="18" charset="0"/>
                </a:rPr>
                <a:t>w</a:t>
              </a:r>
            </a:p>
            <a:p>
              <a:r>
                <a:rPr lang="en-US" sz="1200">
                  <a:latin typeface="Times New Roman" pitchFamily="18" charset="0"/>
                </a:rPr>
                <a:t>x</a:t>
              </a:r>
            </a:p>
            <a:p>
              <a:r>
                <a:rPr lang="en-US" sz="1200">
                  <a:latin typeface="Times New Roman" pitchFamily="18" charset="0"/>
                </a:rPr>
                <a:t>y</a:t>
              </a:r>
            </a:p>
            <a:p>
              <a:r>
                <a:rPr lang="en-US" sz="1200">
                  <a:latin typeface="Times New Roman" pitchFamily="18" charset="0"/>
                </a:rPr>
                <a:t>z</a:t>
              </a:r>
              <a:endParaRPr lang="cs-CZ" sz="1200">
                <a:latin typeface="Times New Roman" pitchFamily="18" charset="0"/>
              </a:endParaRPr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auto">
            <a:xfrm flipH="1" flipV="1">
              <a:off x="4287" y="1571"/>
              <a:ext cx="54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3" name="Line 29"/>
            <p:cNvSpPr>
              <a:spLocks noChangeShapeType="1"/>
            </p:cNvSpPr>
            <p:nvPr/>
          </p:nvSpPr>
          <p:spPr bwMode="auto">
            <a:xfrm flipH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 flipH="1" flipV="1">
              <a:off x="4287" y="3748"/>
              <a:ext cx="54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7135" name="Line 31"/>
            <p:cNvSpPr>
              <a:spLocks noChangeShapeType="1"/>
            </p:cNvSpPr>
            <p:nvPr/>
          </p:nvSpPr>
          <p:spPr bwMode="auto">
            <a:xfrm flipH="1" flipV="1">
              <a:off x="4287" y="3657"/>
              <a:ext cx="54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36" name="Rectangle 32"/>
          <p:cNvSpPr>
            <a:spLocks noGrp="1" noChangeArrowheads="1"/>
          </p:cNvSpPr>
          <p:nvPr>
            <p:ph type="title"/>
          </p:nvPr>
        </p:nvSpPr>
        <p:spPr>
          <a:xfrm>
            <a:off x="493713" y="312738"/>
            <a:ext cx="8158162" cy="1081087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 rot="-5400000">
            <a:off x="4610893" y="2224882"/>
            <a:ext cx="3032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 rot="-5400000">
            <a:off x="4332288" y="1665287"/>
            <a:ext cx="838200" cy="4968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rot="5400000" flipV="1">
            <a:off x="2170906" y="4039394"/>
            <a:ext cx="852488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rot="5400000" flipV="1">
            <a:off x="2427288" y="3935412"/>
            <a:ext cx="852488" cy="41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rot="5400000">
            <a:off x="2266950" y="3959225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rot="5400000">
            <a:off x="2509838" y="4048125"/>
            <a:ext cx="852488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rot="5400000" flipV="1">
            <a:off x="3125788" y="3770312"/>
            <a:ext cx="852488" cy="741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rot="5400000" flipV="1">
            <a:off x="3167857" y="3967956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rot="5400000" flipV="1">
            <a:off x="3635376" y="3860800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V="1">
            <a:off x="3614738" y="4043362"/>
            <a:ext cx="852488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V="1">
            <a:off x="3981450" y="3844925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 rot="5400000">
            <a:off x="3445669" y="3688556"/>
            <a:ext cx="852488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rot="5400000" flipV="1">
            <a:off x="4241800" y="3949700"/>
            <a:ext cx="852488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 rot="5400000" flipV="1">
            <a:off x="5609431" y="3877469"/>
            <a:ext cx="85248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rot="5400000">
            <a:off x="3669506" y="3607594"/>
            <a:ext cx="852488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 rot="5400000" flipV="1">
            <a:off x="4540250" y="4032250"/>
            <a:ext cx="8524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 rot="5400000" flipV="1">
            <a:off x="5059363" y="4046537"/>
            <a:ext cx="852488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 rot="5400000">
            <a:off x="4328319" y="3885406"/>
            <a:ext cx="8524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rot="5400000" flipV="1">
            <a:off x="4910931" y="4042569"/>
            <a:ext cx="852488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 rot="5400000">
            <a:off x="5145881" y="3788569"/>
            <a:ext cx="852488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rot="5400000">
            <a:off x="55435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 rot="5400000" flipV="1">
            <a:off x="5327651" y="396875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rot="5400000">
            <a:off x="5803900" y="4065588"/>
            <a:ext cx="852488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rot="5400000" flipV="1">
            <a:off x="6348413" y="3824287"/>
            <a:ext cx="852488" cy="633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 rot="-5400000">
            <a:off x="4607719" y="1159669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 rot="5400000">
            <a:off x="2986881" y="3933032"/>
            <a:ext cx="8651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 rot="5400000" flipV="1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 rot="5400000">
            <a:off x="6335713" y="404018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 rot="5400000">
            <a:off x="6371432" y="3860006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2374900" y="4667250"/>
            <a:ext cx="252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b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2536825" y="4667250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d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2736850" y="4667250"/>
            <a:ext cx="4535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200">
                <a:latin typeface="Times New Roman" pitchFamily="18" charset="0"/>
              </a:rPr>
              <a:t>a   c   i   h    e   l    j   m  f   n   g   o   l   q    r   t   v   p   s   u   </a:t>
            </a:r>
            <a:r>
              <a:rPr lang="en-US" sz="1200">
                <a:latin typeface="Times New Roman" pitchFamily="18" charset="0"/>
              </a:rPr>
              <a:t>z   y   x   w 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7169" name="Text Box 65"/>
          <p:cNvSpPr txBox="1">
            <a:spLocks noChangeArrowheads="1"/>
          </p:cNvSpPr>
          <p:nvPr/>
        </p:nvSpPr>
        <p:spPr bwMode="auto">
          <a:xfrm>
            <a:off x="1611313" y="3357563"/>
            <a:ext cx="578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=</a:t>
            </a:r>
            <a:r>
              <a:rPr lang="en-US" sz="3200">
                <a:latin typeface="Times New Roman" pitchFamily="18" charset="0"/>
              </a:rPr>
              <a:t> (                                               )</a:t>
            </a:r>
            <a:endParaRPr lang="cs-CZ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5" dur="2000" fill="hold"/>
                                        <p:tgtEl>
                                          <p:spTgt spid="47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7" dur="2000" fill="hold"/>
                                        <p:tgtEl>
                                          <p:spTgt spid="47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79" dur="2000" fill="hold"/>
                                        <p:tgtEl>
                                          <p:spTgt spid="47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1" dur="2000" fill="hold"/>
                                        <p:tgtEl>
                                          <p:spTgt spid="47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3" dur="2000" fill="hold"/>
                                        <p:tgtEl>
                                          <p:spTgt spid="47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5" dur="2000" fill="hold"/>
                                        <p:tgtEl>
                                          <p:spTgt spid="47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7" dur="2000" fill="hold"/>
                                        <p:tgtEl>
                                          <p:spTgt spid="47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9" dur="2000" fill="hold"/>
                                        <p:tgtEl>
                                          <p:spTgt spid="47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1" dur="2000" fill="hold"/>
                                        <p:tgtEl>
                                          <p:spTgt spid="47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3" dur="2000" fill="hold"/>
                                        <p:tgtEl>
                                          <p:spTgt spid="47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5" dur="2000" fill="hold"/>
                                        <p:tgtEl>
                                          <p:spTgt spid="47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7" dur="2000" fill="hold"/>
                                        <p:tgtEl>
                                          <p:spTgt spid="47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99" dur="2000" fill="hold"/>
                                        <p:tgtEl>
                                          <p:spTgt spid="471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1" dur="2000" fill="hold"/>
                                        <p:tgtEl>
                                          <p:spTgt spid="471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3" dur="2000" fill="hold"/>
                                        <p:tgtEl>
                                          <p:spTgt spid="471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5" dur="2000" fill="hold"/>
                                        <p:tgtEl>
                                          <p:spTgt spid="471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7" dur="2000" fill="hold"/>
                                        <p:tgtEl>
                                          <p:spTgt spid="471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9" dur="2000" fill="hold"/>
                                        <p:tgtEl>
                                          <p:spTgt spid="471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1" dur="2000" fill="hold"/>
                                        <p:tgtEl>
                                          <p:spTgt spid="471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3" dur="2000" fill="hold"/>
                                        <p:tgtEl>
                                          <p:spTgt spid="4716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5" dur="2000" fill="hold"/>
                                        <p:tgtEl>
                                          <p:spTgt spid="4716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7" dur="2000" fill="hold"/>
                                        <p:tgtEl>
                                          <p:spTgt spid="4716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9" dur="2000" fill="hold"/>
                                        <p:tgtEl>
                                          <p:spTgt spid="4716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1" dur="2000" fill="hold"/>
                                        <p:tgtEl>
                                          <p:spTgt spid="4716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3" dur="2000" fill="hold"/>
                                        <p:tgtEl>
                                          <p:spTgt spid="4716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5" dur="2000" fill="hold"/>
                                        <p:tgtEl>
                                          <p:spTgt spid="4716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7" dur="2000" fill="hold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29" dur="2000" fill="hold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1" dur="2000" fill="hold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3" dur="2000" fill="hold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5" dur="2000" fill="hold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7" dur="2000" fill="hold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39" dur="2000" fill="hold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1" dur="2000" fill="hold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3" dur="2000" fill="hold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5" dur="2000" fill="hold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7" dur="2000" fill="hold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9" dur="2000" fill="hold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1" dur="2000" fill="hold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3" dur="2000" fill="hold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5" dur="2000" fill="hold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7" dur="2000" fill="hold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9" dur="2000" fill="hold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1" dur="2000" fill="hold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3" dur="2000" fill="hold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5" dur="2000" fill="hold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7" dur="2000" fill="hold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69" dur="2000" fill="hold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1" dur="2000" fill="hold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3" dur="2000" fill="hold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5" dur="2000" fill="hold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7" dur="2000" fill="hold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4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5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500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2000"/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2000"/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2000"/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000"/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2000"/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2000"/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2000"/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2000"/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2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2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2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2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2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2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20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4" dur="2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7" dur="20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20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2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0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2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2" dur="2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5" dur="2000"/>
                                        <p:tgtEl>
                                          <p:spTgt spid="47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2000"/>
                                        <p:tgtEl>
                                          <p:spTgt spid="47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20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20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20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0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2000"/>
                                        <p:tgtEl>
                                          <p:spTgt spid="47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20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1" dur="20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3" dur="20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14699 " pathEditMode="relative" ptsTypes="AA">
                                      <p:cBhvr>
                                        <p:cTn id="465" dur="20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2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6" grpId="0"/>
      <p:bldP spid="47137" grpId="0" build="allAtOnce"/>
      <p:bldP spid="47137" grpId="1" build="allAtOnce"/>
      <p:bldP spid="47138" grpId="0" animBg="1"/>
      <p:bldP spid="47138" grpId="1" animBg="1"/>
      <p:bldP spid="47139" grpId="0" animBg="1"/>
      <p:bldP spid="47139" grpId="1" animBg="1"/>
      <p:bldP spid="47140" grpId="0" animBg="1"/>
      <p:bldP spid="47140" grpId="1" animBg="1"/>
      <p:bldP spid="47141" grpId="0" animBg="1"/>
      <p:bldP spid="47141" grpId="1" animBg="1"/>
      <p:bldP spid="47142" grpId="0" animBg="1"/>
      <p:bldP spid="47142" grpId="1" animBg="1"/>
      <p:bldP spid="47143" grpId="0" animBg="1"/>
      <p:bldP spid="47143" grpId="1" animBg="1"/>
      <p:bldP spid="47144" grpId="0" animBg="1"/>
      <p:bldP spid="47144" grpId="1" animBg="1"/>
      <p:bldP spid="47145" grpId="0" animBg="1"/>
      <p:bldP spid="47145" grpId="1" animBg="1"/>
      <p:bldP spid="47146" grpId="0" animBg="1"/>
      <p:bldP spid="47146" grpId="1" animBg="1"/>
      <p:bldP spid="47147" grpId="0" animBg="1"/>
      <p:bldP spid="47147" grpId="1" animBg="1"/>
      <p:bldP spid="47148" grpId="0" animBg="1"/>
      <p:bldP spid="47148" grpId="1" animBg="1"/>
      <p:bldP spid="47149" grpId="0" animBg="1"/>
      <p:bldP spid="47149" grpId="1" animBg="1"/>
      <p:bldP spid="47150" grpId="0" animBg="1"/>
      <p:bldP spid="47150" grpId="1" animBg="1"/>
      <p:bldP spid="47151" grpId="0" animBg="1"/>
      <p:bldP spid="47151" grpId="1" animBg="1"/>
      <p:bldP spid="47152" grpId="0" animBg="1"/>
      <p:bldP spid="47152" grpId="1" animBg="1"/>
      <p:bldP spid="47153" grpId="0" animBg="1"/>
      <p:bldP spid="47153" grpId="1" animBg="1"/>
      <p:bldP spid="47154" grpId="0" animBg="1"/>
      <p:bldP spid="47154" grpId="1" animBg="1"/>
      <p:bldP spid="47155" grpId="0" animBg="1"/>
      <p:bldP spid="47155" grpId="1" animBg="1"/>
      <p:bldP spid="47156" grpId="0" animBg="1"/>
      <p:bldP spid="47156" grpId="1" animBg="1"/>
      <p:bldP spid="47157" grpId="0" animBg="1"/>
      <p:bldP spid="47157" grpId="1" animBg="1"/>
      <p:bldP spid="47158" grpId="0" animBg="1"/>
      <p:bldP spid="47158" grpId="1" animBg="1"/>
      <p:bldP spid="47159" grpId="0" animBg="1"/>
      <p:bldP spid="47159" grpId="1" animBg="1"/>
      <p:bldP spid="47160" grpId="0" animBg="1"/>
      <p:bldP spid="47160" grpId="1" animBg="1"/>
      <p:bldP spid="47161" grpId="0" build="allAtOnce"/>
      <p:bldP spid="47162" grpId="0" animBg="1"/>
      <p:bldP spid="47162" grpId="1" animBg="1"/>
      <p:bldP spid="47163" grpId="0" animBg="1"/>
      <p:bldP spid="47163" grpId="1" animBg="1"/>
      <p:bldP spid="47164" grpId="0" animBg="1"/>
      <p:bldP spid="47164" grpId="1" animBg="1"/>
      <p:bldP spid="47165" grpId="0" animBg="1"/>
      <p:bldP spid="47165" grpId="1" animBg="1"/>
      <p:bldP spid="47166" grpId="0"/>
      <p:bldP spid="47166" grpId="1"/>
      <p:bldP spid="47167" grpId="0"/>
      <p:bldP spid="47167" grpId="1"/>
      <p:bldP spid="47168" grpId="0"/>
      <p:bldP spid="47168" grpId="1"/>
      <p:bldP spid="471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/>
              <a:t>Matematický model rotoru</a:t>
            </a:r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843213" y="2565400"/>
            <a:ext cx="561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51125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267700" y="249237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122488" y="2565400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052513"/>
            <a:ext cx="1352550" cy="5457825"/>
          </a:xfrm>
          <a:prstGeom prst="rect">
            <a:avLst/>
          </a:prstGeom>
          <a:noFill/>
        </p:spPr>
      </p:pic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755650" y="65976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742950" y="10064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86088" y="3632200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l j m f n g o l q r t v p s u z y x v</a:t>
            </a:r>
          </a:p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95588" y="350043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8412163" y="352425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955800" y="3573463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 baseline="30000">
                <a:latin typeface="Times New Roman" pitchFamily="18" charset="0"/>
              </a:rPr>
              <a:t>-1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503488" y="35734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>
                <a:latin typeface="Times New Roman" pitchFamily="18" charset="0"/>
              </a:rPr>
              <a:t>=</a:t>
            </a:r>
            <a:endParaRPr lang="en-U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  <p:bldP spid="48134" grpId="0"/>
      <p:bldP spid="48136" grpId="0" animBg="1"/>
      <p:bldP spid="48137" grpId="0" animBg="1"/>
      <p:bldP spid="48138" grpId="0"/>
      <p:bldP spid="48139" grpId="0"/>
      <p:bldP spid="48140" grpId="0"/>
      <p:bldP spid="48141" grpId="0"/>
      <p:bldP spid="481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Rotory lze násobit</a:t>
            </a:r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H="1">
            <a:off x="1560513" y="1712913"/>
            <a:ext cx="852487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1560513" y="1865313"/>
            <a:ext cx="852487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 flipV="1">
            <a:off x="1546225" y="1727200"/>
            <a:ext cx="852488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 flipV="1">
            <a:off x="1560513" y="2060575"/>
            <a:ext cx="852487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1560513" y="2398713"/>
            <a:ext cx="852487" cy="74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1549400" y="2636838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1544638" y="2997200"/>
            <a:ext cx="868362" cy="554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560513" y="3160713"/>
            <a:ext cx="852487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1536700" y="3313113"/>
            <a:ext cx="862013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 flipV="1">
            <a:off x="1560513" y="2636838"/>
            <a:ext cx="852487" cy="904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1536700" y="3694113"/>
            <a:ext cx="876300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560513" y="4989513"/>
            <a:ext cx="852487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1560513" y="2779713"/>
            <a:ext cx="852487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1536700" y="4075113"/>
            <a:ext cx="87630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1560513" y="4608513"/>
            <a:ext cx="852487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 flipV="1">
            <a:off x="1560513" y="3716338"/>
            <a:ext cx="852487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1560513" y="4456113"/>
            <a:ext cx="852487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 flipV="1">
            <a:off x="1560513" y="4437063"/>
            <a:ext cx="852487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 flipV="1">
            <a:off x="1549400" y="50133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1549400" y="47974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 flipV="1">
            <a:off x="1560513" y="5372100"/>
            <a:ext cx="852487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1560513" y="5675313"/>
            <a:ext cx="852487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2397125" y="1562100"/>
            <a:ext cx="2016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 flipV="1">
            <a:off x="1549400" y="242093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flipH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H="1" flipV="1">
            <a:off x="1549400" y="58769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H="1" flipV="1">
            <a:off x="1549400" y="5732463"/>
            <a:ext cx="863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flipV="1">
            <a:off x="690563" y="1916113"/>
            <a:ext cx="866775" cy="140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V="1">
            <a:off x="688975" y="2276475"/>
            <a:ext cx="868363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698500" y="1712913"/>
            <a:ext cx="844550" cy="252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>
            <a:off x="709613" y="1704975"/>
            <a:ext cx="847725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V="1">
            <a:off x="685800" y="3140075"/>
            <a:ext cx="871538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685800" y="2085975"/>
            <a:ext cx="871538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>
            <a:off x="685800" y="1885950"/>
            <a:ext cx="852488" cy="166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685800" y="2446338"/>
            <a:ext cx="8715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flipV="1">
            <a:off x="684213" y="3914775"/>
            <a:ext cx="849312" cy="76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688975" y="2268538"/>
            <a:ext cx="868363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685800" y="2990850"/>
            <a:ext cx="850900" cy="1108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696913" y="2776538"/>
            <a:ext cx="860425" cy="274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687388" y="2614613"/>
            <a:ext cx="86995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>
            <a:off x="685800" y="3684588"/>
            <a:ext cx="842963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flipV="1">
            <a:off x="671513" y="4797425"/>
            <a:ext cx="885825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>
            <a:off x="685800" y="3151188"/>
            <a:ext cx="871538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flipV="1">
            <a:off x="687388" y="4652963"/>
            <a:ext cx="869950" cy="1243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V="1">
            <a:off x="709613" y="4437063"/>
            <a:ext cx="847725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>
            <a:off x="674688" y="4810125"/>
            <a:ext cx="88265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flipV="1">
            <a:off x="703263" y="5156200"/>
            <a:ext cx="8540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 flipV="1">
            <a:off x="696913" y="5372100"/>
            <a:ext cx="860425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696913" y="6062663"/>
            <a:ext cx="860425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693738" y="2420938"/>
            <a:ext cx="863600" cy="293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695325" y="4448175"/>
            <a:ext cx="862013" cy="164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flipV="1">
            <a:off x="695325" y="5876925"/>
            <a:ext cx="862013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>
            <a:off x="685800" y="4086225"/>
            <a:ext cx="871538" cy="1646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468313" y="1555750"/>
            <a:ext cx="3032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a</a:t>
            </a:r>
          </a:p>
          <a:p>
            <a:r>
              <a:rPr lang="en-US" sz="1200">
                <a:latin typeface="Times New Roman" pitchFamily="18" charset="0"/>
              </a:rPr>
              <a:t>b</a:t>
            </a:r>
          </a:p>
          <a:p>
            <a:r>
              <a:rPr lang="en-US" sz="1200">
                <a:latin typeface="Times New Roman" pitchFamily="18" charset="0"/>
              </a:rPr>
              <a:t>c</a:t>
            </a:r>
          </a:p>
          <a:p>
            <a:r>
              <a:rPr lang="en-US" sz="1200">
                <a:latin typeface="Times New Roman" pitchFamily="18" charset="0"/>
              </a:rPr>
              <a:t>d</a:t>
            </a:r>
          </a:p>
          <a:p>
            <a:r>
              <a:rPr lang="en-US" sz="1200">
                <a:latin typeface="Times New Roman" pitchFamily="18" charset="0"/>
              </a:rPr>
              <a:t>e</a:t>
            </a:r>
          </a:p>
          <a:p>
            <a:r>
              <a:rPr lang="en-US" sz="1200">
                <a:latin typeface="Times New Roman" pitchFamily="18" charset="0"/>
              </a:rPr>
              <a:t>f</a:t>
            </a:r>
          </a:p>
          <a:p>
            <a:r>
              <a:rPr lang="en-US" sz="1200">
                <a:latin typeface="Times New Roman" pitchFamily="18" charset="0"/>
              </a:rPr>
              <a:t>g</a:t>
            </a:r>
          </a:p>
          <a:p>
            <a:r>
              <a:rPr lang="en-US" sz="1200">
                <a:latin typeface="Times New Roman" pitchFamily="18" charset="0"/>
              </a:rPr>
              <a:t>h</a:t>
            </a:r>
          </a:p>
          <a:p>
            <a:r>
              <a:rPr lang="en-US" sz="1200">
                <a:latin typeface="Times New Roman" pitchFamily="18" charset="0"/>
              </a:rPr>
              <a:t>i</a:t>
            </a:r>
          </a:p>
          <a:p>
            <a:r>
              <a:rPr lang="en-US" sz="1200">
                <a:latin typeface="Times New Roman" pitchFamily="18" charset="0"/>
              </a:rPr>
              <a:t>j</a:t>
            </a:r>
          </a:p>
          <a:p>
            <a:r>
              <a:rPr lang="en-US" sz="1200">
                <a:latin typeface="Times New Roman" pitchFamily="18" charset="0"/>
              </a:rPr>
              <a:t>k</a:t>
            </a:r>
          </a:p>
          <a:p>
            <a:r>
              <a:rPr lang="en-US" sz="1200">
                <a:latin typeface="Times New Roman" pitchFamily="18" charset="0"/>
              </a:rPr>
              <a:t>l</a:t>
            </a:r>
          </a:p>
          <a:p>
            <a:r>
              <a:rPr lang="en-US" sz="1200">
                <a:latin typeface="Times New Roman" pitchFamily="18" charset="0"/>
              </a:rPr>
              <a:t>m</a:t>
            </a:r>
          </a:p>
          <a:p>
            <a:r>
              <a:rPr lang="en-US" sz="1200">
                <a:latin typeface="Times New Roman" pitchFamily="18" charset="0"/>
              </a:rPr>
              <a:t>n</a:t>
            </a:r>
          </a:p>
          <a:p>
            <a:r>
              <a:rPr lang="en-US" sz="1200">
                <a:latin typeface="Times New Roman" pitchFamily="18" charset="0"/>
              </a:rPr>
              <a:t>o</a:t>
            </a:r>
          </a:p>
          <a:p>
            <a:r>
              <a:rPr lang="en-US" sz="1200">
                <a:latin typeface="Times New Roman" pitchFamily="18" charset="0"/>
              </a:rPr>
              <a:t>p</a:t>
            </a:r>
          </a:p>
          <a:p>
            <a:r>
              <a:rPr lang="en-US" sz="1200">
                <a:latin typeface="Times New Roman" pitchFamily="18" charset="0"/>
              </a:rPr>
              <a:t>q</a:t>
            </a:r>
          </a:p>
          <a:p>
            <a:r>
              <a:rPr lang="en-US" sz="1200">
                <a:latin typeface="Times New Roman" pitchFamily="18" charset="0"/>
              </a:rPr>
              <a:t>r</a:t>
            </a:r>
          </a:p>
          <a:p>
            <a:r>
              <a:rPr lang="en-US" sz="1200">
                <a:latin typeface="Times New Roman" pitchFamily="18" charset="0"/>
              </a:rPr>
              <a:t>s</a:t>
            </a:r>
          </a:p>
          <a:p>
            <a:r>
              <a:rPr lang="en-US" sz="1200">
                <a:latin typeface="Times New Roman" pitchFamily="18" charset="0"/>
              </a:rPr>
              <a:t>t</a:t>
            </a:r>
          </a:p>
          <a:p>
            <a:r>
              <a:rPr lang="en-US" sz="1200">
                <a:latin typeface="Times New Roman" pitchFamily="18" charset="0"/>
              </a:rPr>
              <a:t>u</a:t>
            </a:r>
          </a:p>
          <a:p>
            <a:r>
              <a:rPr lang="en-US" sz="1200">
                <a:latin typeface="Times New Roman" pitchFamily="18" charset="0"/>
              </a:rPr>
              <a:t>v</a:t>
            </a:r>
          </a:p>
          <a:p>
            <a:r>
              <a:rPr lang="en-US" sz="1200">
                <a:latin typeface="Times New Roman" pitchFamily="18" charset="0"/>
              </a:rPr>
              <a:t>w</a:t>
            </a:r>
          </a:p>
          <a:p>
            <a:r>
              <a:rPr lang="en-US" sz="1200">
                <a:latin typeface="Times New Roman" pitchFamily="18" charset="0"/>
              </a:rPr>
              <a:t>x</a:t>
            </a:r>
          </a:p>
          <a:p>
            <a:r>
              <a:rPr lang="en-US" sz="1200">
                <a:latin typeface="Times New Roman" pitchFamily="18" charset="0"/>
              </a:rPr>
              <a:t>y</a:t>
            </a:r>
          </a:p>
          <a:p>
            <a:r>
              <a:rPr lang="en-US" sz="1200">
                <a:latin typeface="Times New Roman" pitchFamily="18" charset="0"/>
              </a:rPr>
              <a:t>z</a:t>
            </a:r>
            <a:endParaRPr lang="cs-CZ" sz="1200">
              <a:latin typeface="Times New Roman" pitchFamily="18" charset="0"/>
            </a:endParaRPr>
          </a:p>
        </p:txBody>
      </p: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684213" y="1557338"/>
            <a:ext cx="1727200" cy="48974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>
            <a:off x="1533525" y="1547813"/>
            <a:ext cx="14288" cy="4900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827088" y="63754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M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1738313" y="63769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N</a:t>
            </a:r>
            <a:endParaRPr lang="cs-CZ" sz="2400" i="1">
              <a:latin typeface="Times New Roman" pitchFamily="18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4984750" y="3594100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3355975" y="1916113"/>
            <a:ext cx="5608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2825750" y="1989138"/>
            <a:ext cx="59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3189288" y="19161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8805863" y="187801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3348038" y="2551113"/>
            <a:ext cx="570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b d a c i h e k j m f n g o l q r t v p s u z y x w 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 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19" name="Rectangle 67"/>
          <p:cNvSpPr>
            <a:spLocks noChangeArrowheads="1"/>
          </p:cNvSpPr>
          <p:nvPr/>
        </p:nvSpPr>
        <p:spPr bwMode="auto">
          <a:xfrm>
            <a:off x="3190875" y="2492375"/>
            <a:ext cx="27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8815388" y="2505075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2808288" y="2565400"/>
            <a:ext cx="52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22" name="Text Box 70"/>
          <p:cNvSpPr txBox="1">
            <a:spLocks noChangeArrowheads="1"/>
          </p:cNvSpPr>
          <p:nvPr/>
        </p:nvSpPr>
        <p:spPr bwMode="auto">
          <a:xfrm>
            <a:off x="3360738" y="3357563"/>
            <a:ext cx="5997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j m o a k c u b e q d h f l i x t v g s r w y p z n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3225800" y="33575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4" name="Text Box 72"/>
          <p:cNvSpPr txBox="1">
            <a:spLocks noChangeArrowheads="1"/>
          </p:cNvSpPr>
          <p:nvPr/>
        </p:nvSpPr>
        <p:spPr bwMode="auto">
          <a:xfrm>
            <a:off x="8789988" y="3332163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5" name="Text Box 73"/>
          <p:cNvSpPr txBox="1">
            <a:spLocks noChangeArrowheads="1"/>
          </p:cNvSpPr>
          <p:nvPr/>
        </p:nvSpPr>
        <p:spPr bwMode="auto">
          <a:xfrm>
            <a:off x="2649538" y="3429000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MN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3348038" y="4221163"/>
            <a:ext cx="60483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l m b g s c h a f i d j r k n v y p t u z e o w q x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3225800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(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8" name="Text Box 76"/>
          <p:cNvSpPr txBox="1">
            <a:spLocks noChangeArrowheads="1"/>
          </p:cNvSpPr>
          <p:nvPr/>
        </p:nvSpPr>
        <p:spPr bwMode="auto">
          <a:xfrm>
            <a:off x="8797925" y="419576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49229" name="Text Box 77"/>
          <p:cNvSpPr txBox="1">
            <a:spLocks noChangeArrowheads="1"/>
          </p:cNvSpPr>
          <p:nvPr/>
        </p:nvSpPr>
        <p:spPr bwMode="auto">
          <a:xfrm>
            <a:off x="2665413" y="4221163"/>
            <a:ext cx="72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NM</a:t>
            </a:r>
            <a:r>
              <a:rPr lang="cs-CZ" sz="2400">
                <a:latin typeface="Times New Roman" pitchFamily="18" charset="0"/>
              </a:rPr>
              <a:t>: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49230" name="Text Box 78"/>
          <p:cNvSpPr txBox="1">
            <a:spLocks noChangeArrowheads="1"/>
          </p:cNvSpPr>
          <p:nvPr/>
        </p:nvSpPr>
        <p:spPr bwMode="auto">
          <a:xfrm>
            <a:off x="3709988" y="4941888"/>
            <a:ext cx="417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MN   </a:t>
            </a:r>
            <a:r>
              <a:rPr lang="cs-CZ" sz="3200" b="1">
                <a:latin typeface="Times New Roman" pitchFamily="18" charset="0"/>
              </a:rPr>
              <a:t>se nerovná</a:t>
            </a:r>
            <a:r>
              <a:rPr lang="cs-CZ" sz="3200" i="1">
                <a:latin typeface="Times New Roman" pitchFamily="18" charset="0"/>
              </a:rPr>
              <a:t>   NM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1" name="Text Box 79"/>
          <p:cNvSpPr txBox="1">
            <a:spLocks noChangeArrowheads="1"/>
          </p:cNvSpPr>
          <p:nvPr/>
        </p:nvSpPr>
        <p:spPr bwMode="auto">
          <a:xfrm>
            <a:off x="3635375" y="558958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R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MN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=</a:t>
            </a:r>
            <a:r>
              <a:rPr lang="cs-CZ" sz="3600">
                <a:latin typeface="Times New Roman" pitchFamily="18" charset="0"/>
              </a:rPr>
              <a:t>(</a:t>
            </a:r>
            <a:r>
              <a:rPr lang="cs-CZ" sz="3200" i="1">
                <a:latin typeface="Times New Roman" pitchFamily="18" charset="0"/>
              </a:rPr>
              <a:t>RM</a:t>
            </a:r>
            <a:r>
              <a:rPr lang="cs-CZ" sz="3600">
                <a:latin typeface="Times New Roman" pitchFamily="18" charset="0"/>
              </a:rPr>
              <a:t>)</a:t>
            </a:r>
            <a:r>
              <a:rPr lang="cs-CZ" sz="3200" i="1">
                <a:latin typeface="Times New Roman" pitchFamily="18" charset="0"/>
              </a:rPr>
              <a:t>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2" name="Text Box 80"/>
          <p:cNvSpPr txBox="1">
            <a:spLocks noChangeArrowheads="1"/>
          </p:cNvSpPr>
          <p:nvPr/>
        </p:nvSpPr>
        <p:spPr bwMode="auto">
          <a:xfrm>
            <a:off x="6280150" y="5632450"/>
            <a:ext cx="1316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=RMN</a:t>
            </a:r>
            <a:endParaRPr lang="en-US" sz="3200" i="1">
              <a:latin typeface="Times New Roman" pitchFamily="18" charset="0"/>
            </a:endParaRPr>
          </a:p>
        </p:txBody>
      </p:sp>
      <p:sp>
        <p:nvSpPr>
          <p:cNvPr id="49233" name="Line 81"/>
          <p:cNvSpPr>
            <a:spLocks noChangeShapeType="1"/>
          </p:cNvSpPr>
          <p:nvPr/>
        </p:nvSpPr>
        <p:spPr bwMode="auto">
          <a:xfrm flipH="1">
            <a:off x="965200" y="1341438"/>
            <a:ext cx="1158875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316 4.4444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03629 4.4444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10" grpId="0" animBg="1"/>
      <p:bldP spid="49212" grpId="0"/>
      <p:bldP spid="49214" grpId="0"/>
      <p:bldP spid="49215" grpId="0"/>
      <p:bldP spid="49216" grpId="0"/>
      <p:bldP spid="49217" grpId="0"/>
      <p:bldP spid="49218" grpId="0"/>
      <p:bldP spid="49219" grpId="0"/>
      <p:bldP spid="49220" grpId="0"/>
      <p:bldP spid="49221" grpId="0"/>
      <p:bldP spid="49222" grpId="0"/>
      <p:bldP spid="49223" grpId="0"/>
      <p:bldP spid="49224" grpId="0"/>
      <p:bldP spid="49225" grpId="0"/>
      <p:bldP spid="49226" grpId="0"/>
      <p:bldP spid="49227" grpId="0"/>
      <p:bldP spid="49228" grpId="0"/>
      <p:bldP spid="49229" grpId="0"/>
      <p:bldP spid="49230" grpId="0"/>
      <p:bldP spid="49231" grpId="0"/>
      <p:bldP spid="49232" grpId="0"/>
      <p:bldP spid="492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Grafické znázornění permutací</a:t>
            </a:r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846138" y="151447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i="1">
                <a:latin typeface="Times New Roman" pitchFamily="18" charset="0"/>
              </a:rPr>
              <a:t>N</a:t>
            </a:r>
            <a:r>
              <a:rPr lang="cs-CZ" sz="3200">
                <a:latin typeface="Times New Roman" pitchFamily="18" charset="0"/>
              </a:rPr>
              <a:t>=                 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403350" y="1470025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619250" y="1557338"/>
            <a:ext cx="5616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d a c i h e k j m f n g o l q r t v p s u z y x w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83425" y="14859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827088" y="2708275"/>
            <a:ext cx="6492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1476375" y="2708275"/>
            <a:ext cx="5746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1331913" y="3429000"/>
            <a:ext cx="7191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flipH="1" flipV="1">
            <a:off x="827088" y="3429000"/>
            <a:ext cx="5048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3203575" y="26368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140200" y="2636838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3563938" y="3357563"/>
            <a:ext cx="8636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H="1" flipV="1">
            <a:off x="2987675" y="3357563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V="1">
            <a:off x="2987675" y="2636838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5724525" y="263683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5219700" y="2636838"/>
            <a:ext cx="5048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V="1">
            <a:off x="7235825" y="2852738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7885113" y="2852738"/>
            <a:ext cx="5032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flipH="1">
            <a:off x="7235825" y="36449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flipV="1">
            <a:off x="1042988" y="4652963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1835150" y="4652963"/>
            <a:ext cx="504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flipH="1">
            <a:off x="1403350" y="5445125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H="1" flipV="1">
            <a:off x="1042988" y="5300663"/>
            <a:ext cx="3603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 flipV="1">
            <a:off x="3492500" y="4581525"/>
            <a:ext cx="792163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4284663" y="4581525"/>
            <a:ext cx="50323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 flipV="1">
            <a:off x="5867400" y="4652963"/>
            <a:ext cx="6492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 flipV="1">
            <a:off x="7308850" y="4652963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2339975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3132138" y="6165850"/>
            <a:ext cx="507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Cyklick</a:t>
            </a:r>
            <a:r>
              <a:rPr lang="cs-CZ"/>
              <a:t>ý typ permutace </a:t>
            </a:r>
            <a:r>
              <a:rPr lang="cs-CZ" i="1"/>
              <a:t>N </a:t>
            </a:r>
            <a:r>
              <a:rPr lang="cs-CZ"/>
              <a:t>:  (0,2,3,2,1,0,0, . . . . )</a:t>
            </a:r>
            <a:endParaRPr lang="en-US" i="1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39750" y="32845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1319213" y="23876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2051050" y="32131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1187450" y="40767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2713038" y="31877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2916238" y="24923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i</a:t>
            </a:r>
            <a:endParaRPr lang="en-US" sz="1600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4067175" y="2276475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j</a:t>
            </a:r>
            <a:endParaRPr lang="en-US" sz="1600"/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4427538" y="3141663"/>
            <a:ext cx="354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m</a:t>
            </a:r>
            <a:endParaRPr lang="en-US" sz="1600"/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3454400" y="38227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 flipH="1">
            <a:off x="5219700" y="3213100"/>
            <a:ext cx="129698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5003800" y="33909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5567363" y="230187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h</a:t>
            </a:r>
            <a:endParaRPr lang="en-US" sz="1600"/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6516688" y="29972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k</a:t>
            </a:r>
            <a:endParaRPr lang="en-US" sz="1600"/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7019925" y="350043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l</a:t>
            </a:r>
            <a:endParaRPr lang="en-US" sz="1600"/>
          </a:p>
        </p:txBody>
      </p:sp>
      <p:sp>
        <p:nvSpPr>
          <p:cNvPr id="51264" name="Text Box 64"/>
          <p:cNvSpPr txBox="1">
            <a:spLocks noChangeArrowheads="1"/>
          </p:cNvSpPr>
          <p:nvPr/>
        </p:nvSpPr>
        <p:spPr bwMode="auto">
          <a:xfrm>
            <a:off x="7740650" y="25400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n</a:t>
            </a:r>
            <a:endParaRPr lang="en-US" sz="1600"/>
          </a:p>
        </p:txBody>
      </p:sp>
      <p:sp>
        <p:nvSpPr>
          <p:cNvPr id="51265" name="Text Box 65"/>
          <p:cNvSpPr txBox="1">
            <a:spLocks noChangeArrowheads="1"/>
          </p:cNvSpPr>
          <p:nvPr/>
        </p:nvSpPr>
        <p:spPr bwMode="auto">
          <a:xfrm>
            <a:off x="8362950" y="350043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o</a:t>
            </a:r>
            <a:endParaRPr lang="en-US" sz="1600"/>
          </a:p>
        </p:txBody>
      </p:sp>
      <p:sp>
        <p:nvSpPr>
          <p:cNvPr id="51266" name="Text Box 66"/>
          <p:cNvSpPr txBox="1">
            <a:spLocks noChangeArrowheads="1"/>
          </p:cNvSpPr>
          <p:nvPr/>
        </p:nvSpPr>
        <p:spPr bwMode="auto">
          <a:xfrm>
            <a:off x="755650" y="515778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1267" name="Text Box 67"/>
          <p:cNvSpPr txBox="1">
            <a:spLocks noChangeArrowheads="1"/>
          </p:cNvSpPr>
          <p:nvPr/>
        </p:nvSpPr>
        <p:spPr bwMode="auto">
          <a:xfrm>
            <a:off x="1692275" y="42926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q</a:t>
            </a:r>
            <a:endParaRPr lang="en-US" sz="1600"/>
          </a:p>
        </p:txBody>
      </p:sp>
      <p:sp>
        <p:nvSpPr>
          <p:cNvPr id="51268" name="Text Box 68"/>
          <p:cNvSpPr txBox="1">
            <a:spLocks noChangeArrowheads="1"/>
          </p:cNvSpPr>
          <p:nvPr/>
        </p:nvSpPr>
        <p:spPr bwMode="auto">
          <a:xfrm>
            <a:off x="2339975" y="5300663"/>
            <a:ext cx="25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r</a:t>
            </a:r>
            <a:endParaRPr lang="en-US" sz="1600"/>
          </a:p>
        </p:txBody>
      </p:sp>
      <p:sp>
        <p:nvSpPr>
          <p:cNvPr id="51269" name="Text Box 69"/>
          <p:cNvSpPr txBox="1">
            <a:spLocks noChangeArrowheads="1"/>
          </p:cNvSpPr>
          <p:nvPr/>
        </p:nvSpPr>
        <p:spPr bwMode="auto">
          <a:xfrm>
            <a:off x="1331913" y="60674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t</a:t>
            </a:r>
            <a:endParaRPr lang="en-US" sz="1600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 flipH="1">
            <a:off x="3492500" y="5300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71" name="Text Box 71"/>
          <p:cNvSpPr txBox="1">
            <a:spLocks noChangeArrowheads="1"/>
          </p:cNvSpPr>
          <p:nvPr/>
        </p:nvSpPr>
        <p:spPr bwMode="auto">
          <a:xfrm>
            <a:off x="3238500" y="5157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s</a:t>
            </a:r>
            <a:endParaRPr lang="en-US" sz="1600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4211638" y="42926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</a:t>
            </a:r>
            <a:endParaRPr lang="en-US" sz="1600"/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4762500" y="51657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u</a:t>
            </a:r>
            <a:endParaRPr lang="en-US" sz="1600"/>
          </a:p>
        </p:txBody>
      </p:sp>
      <p:sp>
        <p:nvSpPr>
          <p:cNvPr id="51274" name="Text Box 74"/>
          <p:cNvSpPr txBox="1">
            <a:spLocks noChangeArrowheads="1"/>
          </p:cNvSpPr>
          <p:nvPr/>
        </p:nvSpPr>
        <p:spPr bwMode="auto">
          <a:xfrm>
            <a:off x="5580063" y="537368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w</a:t>
            </a:r>
            <a:endParaRPr lang="en-US" sz="1600"/>
          </a:p>
        </p:txBody>
      </p:sp>
      <p:sp>
        <p:nvSpPr>
          <p:cNvPr id="51275" name="Text Box 75"/>
          <p:cNvSpPr txBox="1">
            <a:spLocks noChangeArrowheads="1"/>
          </p:cNvSpPr>
          <p:nvPr/>
        </p:nvSpPr>
        <p:spPr bwMode="auto">
          <a:xfrm>
            <a:off x="6516688" y="43656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z</a:t>
            </a:r>
            <a:endParaRPr lang="en-US" sz="1600"/>
          </a:p>
        </p:txBody>
      </p:sp>
      <p:sp>
        <p:nvSpPr>
          <p:cNvPr id="51276" name="Text Box 76"/>
          <p:cNvSpPr txBox="1">
            <a:spLocks noChangeArrowheads="1"/>
          </p:cNvSpPr>
          <p:nvPr/>
        </p:nvSpPr>
        <p:spPr bwMode="auto">
          <a:xfrm>
            <a:off x="7054850" y="53387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</a:t>
            </a:r>
            <a:endParaRPr lang="en-US" sz="1600"/>
          </a:p>
        </p:txBody>
      </p:sp>
      <p:sp>
        <p:nvSpPr>
          <p:cNvPr id="51277" name="Text Box 77"/>
          <p:cNvSpPr txBox="1">
            <a:spLocks noChangeArrowheads="1"/>
          </p:cNvSpPr>
          <p:nvPr/>
        </p:nvSpPr>
        <p:spPr bwMode="auto">
          <a:xfrm>
            <a:off x="7956550" y="44370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y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6" grpId="0"/>
      <p:bldP spid="51207" grpId="0"/>
      <p:bldP spid="51208" grpId="0"/>
      <p:bldP spid="51219" grpId="0" animBg="1"/>
      <p:bldP spid="51220" grpId="0" animBg="1"/>
      <p:bldP spid="51221" grpId="0" animBg="1"/>
      <p:bldP spid="51222" grpId="0" animBg="1"/>
      <p:bldP spid="51223" grpId="0" animBg="1"/>
      <p:bldP spid="51223" grpId="1" animBg="1"/>
      <p:bldP spid="51224" grpId="0" animBg="1"/>
      <p:bldP spid="51225" grpId="0" animBg="1"/>
      <p:bldP spid="51226" grpId="0" animBg="1"/>
      <p:bldP spid="51227" grpId="0" animBg="1"/>
      <p:bldP spid="51229" grpId="0" animBg="1"/>
      <p:bldP spid="51232" grpId="0" animBg="1"/>
      <p:bldP spid="51234" grpId="0" animBg="1"/>
      <p:bldP spid="51235" grpId="0" animBg="1"/>
      <p:bldP spid="51236" grpId="0" animBg="1"/>
      <p:bldP spid="51237" grpId="0" animBg="1"/>
      <p:bldP spid="51238" grpId="0" animBg="1"/>
      <p:bldP spid="51239" grpId="0" animBg="1"/>
      <p:bldP spid="51240" grpId="0" animBg="1"/>
      <p:bldP spid="51241" grpId="0" animBg="1"/>
      <p:bldP spid="51242" grpId="0" animBg="1"/>
      <p:bldP spid="51245" grpId="0" animBg="1"/>
      <p:bldP spid="51246" grpId="0" animBg="1"/>
      <p:bldP spid="51249" grpId="0"/>
      <p:bldP spid="51250" grpId="0"/>
      <p:bldP spid="51251" grpId="0"/>
      <p:bldP spid="51252" grpId="0"/>
      <p:bldP spid="51253" grpId="0"/>
      <p:bldP spid="51254" grpId="0"/>
      <p:bldP spid="51255" grpId="0"/>
      <p:bldP spid="51256" grpId="0"/>
      <p:bldP spid="51257" grpId="0"/>
      <p:bldP spid="51258" grpId="0"/>
      <p:bldP spid="51259" grpId="0" animBg="1"/>
      <p:bldP spid="51260" grpId="0"/>
      <p:bldP spid="51261" grpId="0"/>
      <p:bldP spid="51262" grpId="0"/>
      <p:bldP spid="51263" grpId="0"/>
      <p:bldP spid="51264" grpId="0"/>
      <p:bldP spid="51265" grpId="0"/>
      <p:bldP spid="51266" grpId="0"/>
      <p:bldP spid="51267" grpId="0"/>
      <p:bldP spid="51268" grpId="0"/>
      <p:bldP spid="51269" grpId="0"/>
      <p:bldP spid="51270" grpId="0" animBg="1"/>
      <p:bldP spid="51271" grpId="0"/>
      <p:bldP spid="51272" grpId="0"/>
      <p:bldP spid="51273" grpId="0"/>
      <p:bldP spid="51274" grpId="0"/>
      <p:bldP spid="51275" grpId="0"/>
      <p:bldP spid="51276" grpId="0"/>
      <p:bldP spid="512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 složené permutace</a:t>
            </a:r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730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000066"/>
                </a:solidFill>
                <a:latin typeface="Times New Roman" pitchFamily="18" charset="0"/>
              </a:rPr>
              <a:t>N=</a:t>
            </a:r>
            <a:endParaRPr lang="en-US" sz="3200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289050" y="1371600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028950" y="13827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547813" y="1484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000066"/>
                </a:solidFill>
                <a:latin typeface="Courier New" pitchFamily="49" charset="0"/>
              </a:rPr>
              <a:t>b c a e f g d</a:t>
            </a:r>
            <a:endParaRPr lang="en-US" sz="140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11188" y="2060575"/>
            <a:ext cx="796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chemeClr val="hlink"/>
                </a:solidFill>
                <a:latin typeface="Times New Roman" pitchFamily="18" charset="0"/>
              </a:rPr>
              <a:t>M=</a:t>
            </a:r>
            <a:endParaRPr lang="en-US" sz="32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331913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1547813" y="2119313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b c a e f g d</a:t>
            </a:r>
          </a:p>
          <a:p>
            <a:r>
              <a:rPr lang="cs-CZ" sz="1400">
                <a:solidFill>
                  <a:schemeClr val="hlink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987675" y="1995488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4787900" y="1700213"/>
            <a:ext cx="1079500" cy="9366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867400" y="1700213"/>
            <a:ext cx="1081088" cy="12239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4787900" y="2636838"/>
            <a:ext cx="2160588" cy="2873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V="1">
            <a:off x="4284663" y="3500438"/>
            <a:ext cx="1295400" cy="7207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5580063" y="3500438"/>
            <a:ext cx="1439862" cy="11525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5292725" y="4652963"/>
            <a:ext cx="1727200" cy="863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H="1" flipV="1">
            <a:off x="4284663" y="4221163"/>
            <a:ext cx="1008062" cy="1295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491038" y="24447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5867400" y="14128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7019925" y="27320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3987800" y="402907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d</a:t>
            </a:r>
            <a:endParaRPr lang="en-US" sz="1600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5580063" y="32845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e</a:t>
            </a:r>
            <a:endParaRPr lang="en-US" sz="1600"/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7019925" y="443706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f</a:t>
            </a:r>
            <a:endParaRPr lang="en-US" sz="1600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148263" y="546893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g</a:t>
            </a:r>
            <a:endParaRPr lang="en-US" sz="1600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flipH="1">
            <a:off x="5580063" y="1700213"/>
            <a:ext cx="287337" cy="18002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4859338" y="2636838"/>
            <a:ext cx="649287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407988" y="3209925"/>
            <a:ext cx="1068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i="1">
                <a:solidFill>
                  <a:srgbClr val="FF0000"/>
                </a:solidFill>
                <a:latin typeface="Times New Roman" pitchFamily="18" charset="0"/>
              </a:rPr>
              <a:t>MN=</a:t>
            </a:r>
            <a:endParaRPr lang="en-US" sz="32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331913" y="314166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(</a:t>
            </a:r>
            <a:endParaRPr lang="en-US" sz="3600"/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1547813" y="3271838"/>
            <a:ext cx="15668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a b c d e f g</a:t>
            </a:r>
          </a:p>
          <a:p>
            <a:r>
              <a:rPr lang="cs-CZ" sz="1400">
                <a:solidFill>
                  <a:srgbClr val="FF0000"/>
                </a:solidFill>
                <a:latin typeface="Courier New" pitchFamily="49" charset="0"/>
              </a:rPr>
              <a:t>e f g a d c b</a:t>
            </a:r>
            <a:endParaRPr lang="en-US" sz="14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2987675" y="3148013"/>
            <a:ext cx="33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/>
              <a:t>)</a:t>
            </a:r>
            <a:endParaRPr lang="en-US" sz="3600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4859338" y="2636838"/>
            <a:ext cx="433387" cy="280828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6948488" y="2924175"/>
            <a:ext cx="61912" cy="1711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5867400" y="1700213"/>
            <a:ext cx="1117600" cy="29352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 flipH="1" flipV="1">
            <a:off x="4932363" y="2636838"/>
            <a:ext cx="647700" cy="863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V="1">
            <a:off x="4284663" y="2708275"/>
            <a:ext cx="503237" cy="1441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 flipH="1" flipV="1">
            <a:off x="4356100" y="4221163"/>
            <a:ext cx="2592388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 flipV="1">
            <a:off x="5292725" y="2924175"/>
            <a:ext cx="1584325" cy="25209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4319" name="Line 47"/>
          <p:cNvSpPr>
            <a:spLocks noChangeShapeType="1"/>
          </p:cNvSpPr>
          <p:nvPr/>
        </p:nvSpPr>
        <p:spPr bwMode="auto">
          <a:xfrm flipV="1">
            <a:off x="4356100" y="1765300"/>
            <a:ext cx="1460500" cy="23844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79" grpId="0"/>
      <p:bldP spid="54280" grpId="0"/>
      <p:bldP spid="54281" grpId="0"/>
      <p:bldP spid="54282" grpId="0"/>
      <p:bldP spid="54283" grpId="0"/>
      <p:bldP spid="54284" grpId="0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3" grpId="0"/>
      <p:bldP spid="54294" grpId="0"/>
      <p:bldP spid="54295" grpId="0"/>
      <p:bldP spid="54296" grpId="0"/>
      <p:bldP spid="54297" grpId="0"/>
      <p:bldP spid="54298" grpId="0"/>
      <p:bldP spid="54301" grpId="0" animBg="1"/>
      <p:bldP spid="54302" grpId="0" animBg="1"/>
      <p:bldP spid="54303" grpId="0"/>
      <p:bldP spid="54304" grpId="0"/>
      <p:bldP spid="54305" grpId="0"/>
      <p:bldP spid="54306" grpId="0"/>
      <p:bldP spid="54307" grpId="0" animBg="1"/>
      <p:bldP spid="54310" grpId="0" animBg="1"/>
      <p:bldP spid="54311" grpId="0" animBg="1"/>
      <p:bldP spid="54313" grpId="0" animBg="1"/>
      <p:bldP spid="54314" grpId="0" animBg="1"/>
      <p:bldP spid="54315" grpId="0" animBg="1"/>
      <p:bldP spid="54318" grpId="0" animBg="1"/>
      <p:bldP spid="543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35013" y="1481138"/>
            <a:ext cx="6180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U,V   </a:t>
            </a:r>
            <a:r>
              <a:rPr lang="cs-CZ" sz="2000"/>
              <a:t>jsou permutace na nějaké množině  </a:t>
            </a:r>
            <a:r>
              <a:rPr lang="cs-CZ" sz="2000" i="1">
                <a:latin typeface="Times New Roman" pitchFamily="18" charset="0"/>
              </a:rPr>
              <a:t>Z  </a:t>
            </a:r>
            <a:r>
              <a:rPr lang="cs-CZ" sz="2000"/>
              <a:t> a </a:t>
            </a:r>
            <a:r>
              <a:rPr lang="en-US" sz="2000"/>
              <a:t>nech</a:t>
            </a:r>
            <a:r>
              <a:rPr lang="cs-CZ" sz="2000"/>
              <a:t>ť</a:t>
            </a:r>
          </a:p>
          <a:p>
            <a:r>
              <a:rPr lang="cs-CZ" sz="2000"/>
              <a:t>permutace  </a:t>
            </a:r>
            <a:r>
              <a:rPr lang="cs-CZ" sz="2000" i="1">
                <a:latin typeface="Times New Roman" pitchFamily="18" charset="0"/>
              </a:rPr>
              <a:t>X </a:t>
            </a:r>
            <a:r>
              <a:rPr lang="cs-CZ" sz="2000"/>
              <a:t> na množině  </a:t>
            </a:r>
            <a:r>
              <a:rPr lang="cs-CZ" sz="2000" i="1">
                <a:latin typeface="Times New Roman" pitchFamily="18" charset="0"/>
              </a:rPr>
              <a:t>Z</a:t>
            </a:r>
            <a:r>
              <a:rPr lang="cs-CZ" sz="2000"/>
              <a:t>  je řešením této rovnice.</a:t>
            </a:r>
            <a:endParaRPr lang="en-US" sz="2000" i="1">
              <a:latin typeface="Times New Roman" pitchFamily="18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792788" y="2300288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X(a)</a:t>
            </a:r>
            <a:endParaRPr lang="en-US" sz="1600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1" name="Text Box 31"/>
          <p:cNvSpPr txBox="1">
            <a:spLocks noChangeArrowheads="1"/>
          </p:cNvSpPr>
          <p:nvPr/>
        </p:nvSpPr>
        <p:spPr bwMode="auto">
          <a:xfrm>
            <a:off x="519113" y="5465763"/>
            <a:ext cx="850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Je-li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řešením rovnice, zobrazuje šipky libovolného cyklu permutace  </a:t>
            </a:r>
            <a:r>
              <a:rPr lang="cs-CZ" i="1">
                <a:latin typeface="Times New Roman" pitchFamily="18" charset="0"/>
              </a:rPr>
              <a:t>U</a:t>
            </a:r>
            <a:r>
              <a:rPr lang="cs-CZ"/>
              <a:t>  na šipky</a:t>
            </a:r>
          </a:p>
          <a:p>
            <a:r>
              <a:rPr lang="cs-CZ"/>
              <a:t>nějakého cyklu permutace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téže délky. </a:t>
            </a:r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539750" y="6100763"/>
            <a:ext cx="803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Nutnou podmínkou pro řešitelnost rovnice je to, že permutace  </a:t>
            </a:r>
            <a:r>
              <a:rPr lang="cs-CZ" i="1">
                <a:latin typeface="Times New Roman" pitchFamily="18" charset="0"/>
              </a:rPr>
              <a:t>U,V</a:t>
            </a:r>
            <a:r>
              <a:rPr lang="cs-CZ"/>
              <a:t>   musí mít </a:t>
            </a:r>
          </a:p>
          <a:p>
            <a:r>
              <a:rPr lang="cs-CZ"/>
              <a:t>stejný cyklický typ, tj. stejný počet cyklů libovolné délky.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7" grpId="0" animBg="1"/>
      <p:bldP spid="56328" grpId="0"/>
      <p:bldP spid="56330" grpId="0"/>
      <p:bldP spid="56331" grpId="0" animBg="1"/>
      <p:bldP spid="56332" grpId="0"/>
      <p:bldP spid="56333" grpId="0" animBg="1"/>
      <p:bldP spid="56334" grpId="0"/>
      <p:bldP spid="56335" grpId="0" animBg="1"/>
      <p:bldP spid="56336" grpId="0" animBg="1"/>
      <p:bldP spid="56338" grpId="0" animBg="1"/>
      <p:bldP spid="56339" grpId="0" animBg="1"/>
      <p:bldP spid="56340" grpId="0"/>
      <p:bldP spid="56341" grpId="0"/>
      <p:bldP spid="56343" grpId="0"/>
      <p:bldP spid="56344" grpId="0" animBg="1"/>
      <p:bldP spid="56345" grpId="0" animBg="1"/>
      <p:bldP spid="56346" grpId="0" animBg="1"/>
      <p:bldP spid="56347" grpId="0" animBg="1"/>
      <p:bldP spid="56348" grpId="0"/>
      <p:bldP spid="56350" grpId="0" animBg="1"/>
      <p:bldP spid="56351" grpId="0"/>
      <p:bldP spid="56352" grpId="0" animBg="1"/>
      <p:bldP spid="56353" grpId="0" animBg="1"/>
      <p:bldP spid="563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Řešitelnost rovnice </a:t>
            </a:r>
            <a:r>
              <a:rPr lang="cs-CZ">
                <a:latin typeface="Times New Roman" pitchFamily="18" charset="0"/>
              </a:rPr>
              <a:t>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84213" y="836613"/>
            <a:ext cx="580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naopak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</a:t>
            </a:r>
            <a:r>
              <a:rPr lang="en-US"/>
              <a:t>cyklick</a:t>
            </a:r>
            <a:r>
              <a:rPr lang="cs-CZ"/>
              <a:t>ý typ.</a:t>
            </a:r>
            <a:r>
              <a:rPr lang="cs-CZ" sz="2000"/>
              <a:t> </a:t>
            </a:r>
            <a:endParaRPr lang="en-US" sz="2000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555875" y="2708275"/>
            <a:ext cx="43180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68538" y="23717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a</a:t>
            </a:r>
            <a:endParaRPr lang="en-US" sz="16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19375" y="32369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b</a:t>
            </a:r>
            <a:endParaRPr lang="en-US" sz="1600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627313" y="2636838"/>
            <a:ext cx="3240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792788" y="2300288"/>
            <a:ext cx="788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v=X(a)</a:t>
            </a:r>
            <a:endParaRPr lang="en-US" sz="1600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5508625" y="2636838"/>
            <a:ext cx="431800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580063" y="3236913"/>
            <a:ext cx="1206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VX(a)=X(b)</a:t>
            </a:r>
            <a:endParaRPr lang="en-US" sz="1600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059113" y="3357563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2987675" y="3429000"/>
            <a:ext cx="0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5508625" y="3429000"/>
            <a:ext cx="0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059113" y="4076700"/>
            <a:ext cx="23764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679700" y="393382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c</a:t>
            </a:r>
            <a:endParaRPr lang="en-US" sz="1600"/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5508625" y="3884613"/>
            <a:ext cx="55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X(c)</a:t>
            </a:r>
            <a:endParaRPr lang="en-US" sz="1600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84213" y="491331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p</a:t>
            </a:r>
            <a:endParaRPr lang="en-US" sz="1600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971550" y="4149725"/>
            <a:ext cx="2016125" cy="1008063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971550" y="2708275"/>
            <a:ext cx="1512888" cy="23764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>
            <a:off x="5508625" y="4076700"/>
            <a:ext cx="2808288" cy="115252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 flipV="1">
            <a:off x="6084888" y="2636838"/>
            <a:ext cx="2303462" cy="25923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8388350" y="5108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X(p)</a:t>
            </a:r>
            <a:endParaRPr lang="en-US" sz="1600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971550" y="5229225"/>
            <a:ext cx="7416800" cy="71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2411413" y="4437063"/>
            <a:ext cx="39608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1547813" y="4868863"/>
            <a:ext cx="58324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84213" y="126841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Zvolíme nějaký cyklus v permutaci  </a:t>
            </a:r>
            <a:r>
              <a:rPr lang="cs-CZ" i="1" dirty="0">
                <a:latin typeface="Times New Roman" pitchFamily="18" charset="0"/>
              </a:rPr>
              <a:t>U</a:t>
            </a:r>
            <a:r>
              <a:rPr lang="cs-CZ" dirty="0"/>
              <a:t>  </a:t>
            </a:r>
            <a:r>
              <a:rPr lang="en-US" dirty="0"/>
              <a:t>a</a:t>
            </a:r>
            <a:r>
              <a:rPr lang="cs-CZ" dirty="0"/>
              <a:t> nějaký cyklus téže délky v permutaci </a:t>
            </a:r>
            <a:r>
              <a:rPr lang="cs-CZ" i="1" dirty="0">
                <a:latin typeface="Times New Roman" pitchFamily="18" charset="0"/>
              </a:rPr>
              <a:t>V.</a:t>
            </a:r>
            <a:r>
              <a:rPr lang="cs-CZ" dirty="0"/>
              <a:t> 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84213" y="1700213"/>
            <a:ext cx="8148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Dále zvolíme ve vybraném cyklu permutace </a:t>
            </a:r>
            <a:r>
              <a:rPr lang="cs-CZ" i="1">
                <a:latin typeface="Times New Roman" pitchFamily="18" charset="0"/>
              </a:rPr>
              <a:t>U  </a:t>
            </a:r>
            <a:r>
              <a:rPr lang="cs-CZ"/>
              <a:t>prvek</a:t>
            </a:r>
            <a:r>
              <a:rPr lang="cs-CZ" i="1">
                <a:latin typeface="Times New Roman" pitchFamily="18" charset="0"/>
              </a:rPr>
              <a:t> a  </a:t>
            </a:r>
            <a:r>
              <a:rPr lang="cs-CZ"/>
              <a:t>a ve vybraném cyklu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V </a:t>
            </a:r>
            <a:r>
              <a:rPr lang="cs-CZ"/>
              <a:t> nějaký prvek  </a:t>
            </a:r>
            <a:r>
              <a:rPr lang="cs-CZ" i="1">
                <a:latin typeface="Times New Roman" pitchFamily="18" charset="0"/>
              </a:rPr>
              <a:t>v</a:t>
            </a:r>
            <a:r>
              <a:rPr lang="cs-CZ"/>
              <a:t>  a zkusíme najít řešení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, pro které platí </a:t>
            </a:r>
            <a:r>
              <a:rPr lang="cs-CZ" i="1">
                <a:latin typeface="Times New Roman" pitchFamily="18" charset="0"/>
              </a:rPr>
              <a:t>X(a)=v. </a:t>
            </a:r>
            <a:endParaRPr lang="cs-CZ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611188" y="5373688"/>
            <a:ext cx="812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Zvolená hodnota </a:t>
            </a:r>
            <a:r>
              <a:rPr lang="cs-CZ" i="1">
                <a:latin typeface="Times New Roman" pitchFamily="18" charset="0"/>
              </a:rPr>
              <a:t>X(a)  </a:t>
            </a:r>
            <a:r>
              <a:rPr lang="cs-CZ"/>
              <a:t>tak jednoznačně určuje hodnoty permutace </a:t>
            </a:r>
            <a:r>
              <a:rPr lang="cs-CZ" i="1">
                <a:latin typeface="Times New Roman" pitchFamily="18" charset="0"/>
              </a:rPr>
              <a:t> X </a:t>
            </a:r>
            <a:r>
              <a:rPr lang="cs-CZ"/>
              <a:t> ve všech</a:t>
            </a:r>
          </a:p>
          <a:p>
            <a:r>
              <a:rPr lang="cs-CZ"/>
              <a:t>bodech vybraného cyklu permutace </a:t>
            </a:r>
            <a:r>
              <a:rPr lang="cs-CZ" i="1">
                <a:latin typeface="Times New Roman" pitchFamily="18" charset="0"/>
              </a:rPr>
              <a:t>U.</a:t>
            </a:r>
            <a:endParaRPr lang="cs-CZ"/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592138" y="5969000"/>
            <a:ext cx="795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permutace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mají stejný permutační typ, můžeme spárovat cykly </a:t>
            </a:r>
          </a:p>
          <a:p>
            <a:r>
              <a:rPr lang="cs-CZ"/>
              <a:t>permutace </a:t>
            </a:r>
            <a:r>
              <a:rPr lang="cs-CZ" i="1">
                <a:latin typeface="Times New Roman" pitchFamily="18" charset="0"/>
              </a:rPr>
              <a:t> U</a:t>
            </a:r>
            <a:r>
              <a:rPr lang="cs-CZ"/>
              <a:t>  s cykly permutace </a:t>
            </a:r>
            <a:r>
              <a:rPr lang="cs-CZ" i="1">
                <a:latin typeface="Times New Roman" pitchFamily="18" charset="0"/>
              </a:rPr>
              <a:t>V  </a:t>
            </a:r>
            <a:r>
              <a:rPr lang="cs-CZ"/>
              <a:t>stejné délky.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 animBg="1"/>
      <p:bldP spid="58373" grpId="0"/>
      <p:bldP spid="58374" grpId="0"/>
      <p:bldP spid="58375" grpId="0" animBg="1"/>
      <p:bldP spid="58376" grpId="0"/>
      <p:bldP spid="58377" grpId="0" animBg="1"/>
      <p:bldP spid="58378" grpId="0"/>
      <p:bldP spid="58379" grpId="0" animBg="1"/>
      <p:bldP spid="58380" grpId="0" animBg="1"/>
      <p:bldP spid="58381" grpId="0" animBg="1"/>
      <p:bldP spid="58382" grpId="0" animBg="1"/>
      <p:bldP spid="58383" grpId="0"/>
      <p:bldP spid="58384" grpId="0"/>
      <p:bldP spid="58385" grpId="0"/>
      <p:bldP spid="58386" grpId="0" animBg="1"/>
      <p:bldP spid="58387" grpId="0" animBg="1"/>
      <p:bldP spid="58388" grpId="0" animBg="1"/>
      <p:bldP spid="58389" grpId="0" animBg="1"/>
      <p:bldP spid="58390" grpId="0"/>
      <p:bldP spid="58391" grpId="0" animBg="1"/>
      <p:bldP spid="58393" grpId="0" animBg="1"/>
      <p:bldP spid="58394" grpId="0" animBg="1"/>
      <p:bldP spid="58396" grpId="0"/>
      <p:bldP spid="58397" grpId="0"/>
      <p:bldP spid="58398" grpId="0"/>
      <p:bldP spid="583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noFill/>
          <a:ln/>
        </p:spPr>
        <p:txBody>
          <a:bodyPr/>
          <a:lstStyle/>
          <a:p>
            <a:r>
              <a:rPr lang="cs-CZ"/>
              <a:t>Řešitelnost rovnice  </a:t>
            </a:r>
            <a:r>
              <a:rPr lang="cs-CZ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=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cs-CZ" baseline="30000">
                <a:solidFill>
                  <a:srgbClr val="FF0000"/>
                </a:solidFill>
                <a:latin typeface="Times New Roman" pitchFamily="18" charset="0"/>
              </a:rPr>
              <a:t>-1</a:t>
            </a:r>
            <a:r>
              <a:rPr lang="cs-CZ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807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následující tvrzení. Říká se mu </a:t>
            </a:r>
            <a:r>
              <a:rPr lang="cs-CZ" i="1">
                <a:solidFill>
                  <a:srgbClr val="660066"/>
                </a:solidFill>
              </a:rPr>
              <a:t>věta o konjugovaných permutacích</a:t>
            </a:r>
            <a:r>
              <a:rPr lang="cs-CZ"/>
              <a:t>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95288" y="1557338"/>
            <a:ext cx="76761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Věta</a:t>
            </a:r>
            <a:r>
              <a:rPr lang="cs-CZ" dirty="0"/>
              <a:t>.  Jsou-li  </a:t>
            </a:r>
            <a:r>
              <a:rPr lang="cs-CZ" i="1" dirty="0">
                <a:latin typeface="Times New Roman" pitchFamily="18" charset="0"/>
              </a:rPr>
              <a:t>U,V  </a:t>
            </a:r>
            <a:r>
              <a:rPr lang="cs-CZ" dirty="0"/>
              <a:t>dvě permutace na konečné množině  </a:t>
            </a:r>
            <a:r>
              <a:rPr lang="el-GR" i="1" dirty="0">
                <a:latin typeface="Times New Roman" pitchFamily="18" charset="0"/>
              </a:rPr>
              <a:t>Ω</a:t>
            </a:r>
            <a:r>
              <a:rPr lang="cs-CZ" i="1" dirty="0">
                <a:latin typeface="Times New Roman" pitchFamily="18" charset="0"/>
              </a:rPr>
              <a:t>, </a:t>
            </a:r>
            <a:r>
              <a:rPr lang="cs-CZ" dirty="0"/>
              <a:t>pak existuje </a:t>
            </a:r>
          </a:p>
          <a:p>
            <a:r>
              <a:rPr lang="cs-CZ" dirty="0"/>
              <a:t>permutace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dirty="0"/>
              <a:t>  na množině </a:t>
            </a:r>
            <a:r>
              <a:rPr lang="el-GR" i="1" dirty="0">
                <a:latin typeface="Times New Roman" pitchFamily="18" charset="0"/>
              </a:rPr>
              <a:t>Ω</a:t>
            </a:r>
            <a:r>
              <a:rPr lang="cs-CZ" dirty="0"/>
              <a:t>, pro kterou platí, že  </a:t>
            </a:r>
            <a:r>
              <a:rPr lang="cs-CZ" i="1" dirty="0">
                <a:latin typeface="Times New Roman" pitchFamily="18" charset="0"/>
              </a:rPr>
              <a:t>U=X</a:t>
            </a:r>
            <a:r>
              <a:rPr lang="cs-CZ" baseline="30000" dirty="0"/>
              <a:t>-1</a:t>
            </a:r>
            <a:r>
              <a:rPr lang="cs-CZ" i="1" dirty="0">
                <a:latin typeface="Times New Roman" pitchFamily="18" charset="0"/>
              </a:rPr>
              <a:t>VX  </a:t>
            </a:r>
            <a:r>
              <a:rPr lang="cs-CZ" dirty="0"/>
              <a:t>právě když </a:t>
            </a:r>
          </a:p>
          <a:p>
            <a:r>
              <a:rPr lang="cs-CZ" dirty="0"/>
              <a:t>permutace  </a:t>
            </a:r>
            <a:r>
              <a:rPr lang="cs-CZ" i="1" dirty="0">
                <a:latin typeface="Times New Roman" pitchFamily="18" charset="0"/>
              </a:rPr>
              <a:t>U,V  </a:t>
            </a:r>
            <a:r>
              <a:rPr lang="cs-CZ" dirty="0"/>
              <a:t>mají stejný cyklický typ.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95288" y="2565400"/>
            <a:ext cx="807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Uvedený nástin důkazu ve skutečnosti obsahuje algoritmus, jak najít všechna </a:t>
            </a:r>
          </a:p>
          <a:p>
            <a:r>
              <a:rPr lang="cs-CZ"/>
              <a:t>řešení této rovnice.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95288" y="3213100"/>
            <a:ext cx="85026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pár  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  dává  </a:t>
            </a:r>
            <a:r>
              <a:rPr lang="cs-CZ" sz="2000" i="1">
                <a:latin typeface="Times New Roman" pitchFamily="18" charset="0"/>
              </a:rPr>
              <a:t>n </a:t>
            </a:r>
            <a:r>
              <a:rPr lang="cs-CZ"/>
              <a:t>možností, jak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definovat na prvcích</a:t>
            </a:r>
          </a:p>
          <a:p>
            <a:r>
              <a:rPr lang="cs-CZ"/>
              <a:t>toho cyklu permutace  </a:t>
            </a:r>
            <a:r>
              <a:rPr lang="cs-CZ" i="1">
                <a:latin typeface="Times New Roman" pitchFamily="18" charset="0"/>
              </a:rPr>
              <a:t>U, </a:t>
            </a:r>
            <a:r>
              <a:rPr lang="cs-CZ"/>
              <a:t>který v daném páru leží.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95288" y="3935413"/>
            <a:ext cx="8685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Leží-li v každé z permutací </a:t>
            </a:r>
            <a:r>
              <a:rPr lang="cs-CZ" i="1">
                <a:latin typeface="Times New Roman" pitchFamily="18" charset="0"/>
              </a:rPr>
              <a:t> U,V  </a:t>
            </a:r>
            <a:r>
              <a:rPr lang="cs-CZ"/>
              <a:t>právě </a:t>
            </a:r>
            <a:r>
              <a:rPr lang="cs-CZ" sz="2000"/>
              <a:t> </a:t>
            </a:r>
            <a:r>
              <a:rPr lang="cs-CZ" sz="2000" i="1">
                <a:latin typeface="Times New Roman" pitchFamily="18" charset="0"/>
              </a:rPr>
              <a:t>k=p</a:t>
            </a:r>
            <a:r>
              <a:rPr lang="cs-CZ" sz="2000" i="1" baseline="-25000">
                <a:latin typeface="Times New Roman" pitchFamily="18" charset="0"/>
              </a:rPr>
              <a:t>n  </a:t>
            </a:r>
            <a:r>
              <a:rPr lang="cs-CZ"/>
              <a:t>cyklů</a:t>
            </a:r>
            <a:r>
              <a:rPr lang="cs-CZ" sz="2000"/>
              <a:t> </a:t>
            </a:r>
            <a:r>
              <a:rPr lang="cs-CZ"/>
              <a:t>délky  </a:t>
            </a:r>
            <a:r>
              <a:rPr lang="cs-CZ" sz="2000" i="1">
                <a:latin typeface="Times New Roman" pitchFamily="18" charset="0"/>
              </a:rPr>
              <a:t>n, </a:t>
            </a:r>
            <a:r>
              <a:rPr lang="cs-CZ"/>
              <a:t>pak pro dané spárování</a:t>
            </a:r>
          </a:p>
          <a:p>
            <a:r>
              <a:rPr lang="cs-CZ"/>
              <a:t>těchto cyklů dostaneme celkem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  </a:t>
            </a:r>
            <a:r>
              <a:rPr lang="cs-CZ"/>
              <a:t>možností, jak definovat</a:t>
            </a:r>
            <a:r>
              <a:rPr lang="cs-CZ" baseline="30000"/>
              <a:t> </a:t>
            </a:r>
            <a:r>
              <a:rPr lang="cs-CZ"/>
              <a:t> permutaci  </a:t>
            </a:r>
            <a:r>
              <a:rPr lang="cs-CZ" i="1">
                <a:latin typeface="Times New Roman" pitchFamily="18" charset="0"/>
              </a:rPr>
              <a:t>X</a:t>
            </a:r>
            <a:r>
              <a:rPr lang="cs-CZ"/>
              <a:t>  na prvcích</a:t>
            </a:r>
          </a:p>
          <a:p>
            <a:r>
              <a:rPr lang="cs-CZ"/>
              <a:t>cyklů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>
                <a:latin typeface="Times New Roman" pitchFamily="18" charset="0"/>
              </a:rPr>
              <a:t>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47675" y="5032375"/>
            <a:ext cx="8181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protože možných spárování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/>
              <a:t>  cyklů 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/>
              <a:t>celkový počet počet možností, jak</a:t>
            </a:r>
          </a:p>
          <a:p>
            <a:r>
              <a:rPr lang="cs-CZ"/>
              <a:t>definovat permutaci  </a:t>
            </a:r>
            <a:r>
              <a:rPr lang="cs-CZ" i="1">
                <a:latin typeface="Times New Roman" pitchFamily="18" charset="0"/>
              </a:rPr>
              <a:t> X  </a:t>
            </a:r>
            <a:r>
              <a:rPr lang="cs-CZ"/>
              <a:t>na  </a:t>
            </a:r>
            <a:r>
              <a:rPr lang="cs-CZ" sz="2000" i="1">
                <a:latin typeface="Times New Roman" pitchFamily="18" charset="0"/>
              </a:rPr>
              <a:t>k  </a:t>
            </a:r>
            <a:r>
              <a:rPr lang="cs-CZ"/>
              <a:t>cyklech délky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>
                <a:latin typeface="Times New Roman" pitchFamily="18" charset="0"/>
              </a:rPr>
              <a:t>,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je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! </a:t>
            </a:r>
            <a:r>
              <a:rPr lang="cs-CZ" sz="1200"/>
              <a:t>x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 i="1" baseline="30000">
                <a:latin typeface="Times New Roman" pitchFamily="18" charset="0"/>
              </a:rPr>
              <a:t>k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 sz="2000" i="1" baseline="30000">
              <a:latin typeface="Times New Roman" pitchFamily="18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47675" y="5840413"/>
            <a:ext cx="850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Celkový počet řešení 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 je pak součinem těchto čísel přes všechny délky cyklů  </a:t>
            </a:r>
            <a:r>
              <a:rPr lang="cs-CZ" sz="2000" i="1">
                <a:latin typeface="Times New Roman" pitchFamily="18" charset="0"/>
              </a:rPr>
              <a:t>n.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7" grpId="1"/>
      <p:bldP spid="59398" grpId="0"/>
      <p:bldP spid="59399" grpId="0"/>
      <p:bldP spid="59400" grpId="0"/>
      <p:bldP spid="59401" grpId="0"/>
      <p:bldP spid="59402" grpId="0"/>
      <p:bldP spid="59403" grpId="0"/>
      <p:bldP spid="594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Počet řešení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79388" y="1319213"/>
            <a:ext cx="805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Například, 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po jednom cyklu délky  26,  pak má rovnice  26 řešení.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0825" y="1966913"/>
            <a:ext cx="802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po dvou cyklech délky</a:t>
            </a:r>
            <a:r>
              <a:rPr lang="cs-CZ" i="1">
                <a:latin typeface="Times New Roman" pitchFamily="18" charset="0"/>
              </a:rPr>
              <a:t>  </a:t>
            </a:r>
            <a:r>
              <a:rPr lang="cs-CZ"/>
              <a:t>13, pak má rovnice  2 </a:t>
            </a:r>
            <a:r>
              <a:rPr lang="cs-CZ" sz="1200"/>
              <a:t>x </a:t>
            </a:r>
            <a:r>
              <a:rPr lang="cs-CZ"/>
              <a:t>13</a:t>
            </a:r>
            <a:r>
              <a:rPr lang="cs-CZ" baseline="30000"/>
              <a:t>2</a:t>
            </a:r>
            <a:r>
              <a:rPr lang="cs-CZ"/>
              <a:t> = 338  řešení. 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50825" y="2633663"/>
            <a:ext cx="885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(0,2,3,2,1,0,0, . . . . )</a:t>
            </a:r>
            <a:r>
              <a:rPr lang="cs-CZ" i="1"/>
              <a:t>, </a:t>
            </a:r>
            <a:r>
              <a:rPr lang="cs-CZ"/>
              <a:t>pak počet řešení rovnice </a:t>
            </a:r>
            <a:r>
              <a:rPr lang="cs-CZ" sz="2000" i="1">
                <a:latin typeface="Times New Roman" pitchFamily="18" charset="0"/>
              </a:rPr>
              <a:t>U = X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VX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</a:t>
            </a:r>
            <a:endParaRPr lang="cs-CZ" baseline="30000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27175" y="3160713"/>
            <a:ext cx="3300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(2!</a:t>
            </a:r>
            <a:r>
              <a:rPr lang="cs-CZ" sz="1200"/>
              <a:t> x</a:t>
            </a:r>
            <a:r>
              <a:rPr lang="cs-CZ"/>
              <a:t> 2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</a:t>
            </a:r>
            <a:r>
              <a:rPr lang="cs-CZ"/>
              <a:t> (3! </a:t>
            </a:r>
            <a:r>
              <a:rPr lang="cs-CZ" sz="1200"/>
              <a:t>x </a:t>
            </a:r>
            <a:r>
              <a:rPr lang="cs-CZ"/>
              <a:t>3</a:t>
            </a:r>
            <a:r>
              <a:rPr lang="cs-CZ" baseline="30000"/>
              <a:t>3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(2! </a:t>
            </a:r>
            <a:r>
              <a:rPr lang="cs-CZ" sz="1200"/>
              <a:t>x</a:t>
            </a:r>
            <a:r>
              <a:rPr lang="cs-CZ"/>
              <a:t> 4</a:t>
            </a:r>
            <a:r>
              <a:rPr lang="cs-CZ" baseline="30000"/>
              <a:t>2</a:t>
            </a:r>
            <a:r>
              <a:rPr lang="cs-CZ"/>
              <a:t>) </a:t>
            </a:r>
            <a:r>
              <a:rPr lang="cs-CZ" sz="1200"/>
              <a:t>x </a:t>
            </a:r>
            <a:r>
              <a:rPr lang="cs-CZ"/>
              <a:t>5  .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0825" y="3616325"/>
            <a:ext cx="868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 </a:t>
            </a:r>
            <a:r>
              <a:rPr lang="cs-CZ" sz="2000" i="1">
                <a:latin typeface="Times New Roman" pitchFamily="18" charset="0"/>
              </a:rPr>
              <a:t>U,V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cyklický typ  (26,0,0,0,0, . . . . )</a:t>
            </a:r>
            <a:r>
              <a:rPr lang="cs-CZ" i="1"/>
              <a:t>, </a:t>
            </a:r>
            <a:r>
              <a:rPr lang="cs-CZ"/>
              <a:t>pak má rovnice 26! řešení, neboť každá</a:t>
            </a:r>
          </a:p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je řešením.</a:t>
            </a:r>
            <a:endParaRPr lang="cs-CZ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6" grpId="0"/>
      <p:bldP spid="61447" grpId="0"/>
      <p:bldP spid="61448" grpId="0"/>
      <p:bldP spid="614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Statický model</a:t>
            </a:r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1412875"/>
            <a:ext cx="6507162" cy="3959225"/>
          </a:xfrm>
          <a:prstGeom prst="rect">
            <a:avLst/>
          </a:prstGeom>
          <a:noFill/>
        </p:spPr>
      </p:pic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7092950" y="2217738"/>
            <a:ext cx="43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7091363" y="3205163"/>
            <a:ext cx="4333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79388" y="1196975"/>
            <a:ext cx="7561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451725" y="1557338"/>
            <a:ext cx="2873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  <a:p>
            <a:r>
              <a:rPr lang="cs-CZ" sz="900">
                <a:latin typeface="Courier New" pitchFamily="49" charset="0"/>
              </a:rPr>
              <a:t>c</a:t>
            </a:r>
          </a:p>
          <a:p>
            <a:r>
              <a:rPr lang="cs-CZ" sz="900">
                <a:latin typeface="Courier New" pitchFamily="49" charset="0"/>
              </a:rPr>
              <a:t>d</a:t>
            </a:r>
          </a:p>
          <a:p>
            <a:r>
              <a:rPr lang="cs-CZ" sz="900">
                <a:latin typeface="Courier New" pitchFamily="49" charset="0"/>
              </a:rPr>
              <a:t>e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2255838" y="308133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 flipV="1">
            <a:off x="5559425" y="1993900"/>
            <a:ext cx="381000" cy="165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7451725" y="2230438"/>
            <a:ext cx="3206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900">
                <a:latin typeface="Courier New" pitchFamily="49" charset="0"/>
              </a:rPr>
              <a:t>f</a:t>
            </a:r>
          </a:p>
          <a:p>
            <a:r>
              <a:rPr lang="cs-CZ" sz="900">
                <a:latin typeface="Courier New" pitchFamily="49" charset="0"/>
              </a:rPr>
              <a:t>g</a:t>
            </a:r>
          </a:p>
          <a:p>
            <a:r>
              <a:rPr lang="cs-CZ" sz="900">
                <a:latin typeface="Courier New" pitchFamily="49" charset="0"/>
              </a:rPr>
              <a:t>h</a:t>
            </a:r>
          </a:p>
          <a:p>
            <a:r>
              <a:rPr lang="cs-CZ" sz="900">
                <a:latin typeface="Courier New" pitchFamily="49" charset="0"/>
              </a:rPr>
              <a:t>i</a:t>
            </a:r>
          </a:p>
          <a:p>
            <a:r>
              <a:rPr lang="cs-CZ" sz="900">
                <a:latin typeface="Courier New" pitchFamily="49" charset="0"/>
              </a:rPr>
              <a:t>j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451725" y="2949575"/>
            <a:ext cx="25241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k</a:t>
            </a:r>
          </a:p>
          <a:p>
            <a:r>
              <a:rPr lang="cs-CZ" sz="900">
                <a:latin typeface="Courier New" pitchFamily="49" charset="0"/>
              </a:rPr>
              <a:t>l</a:t>
            </a:r>
          </a:p>
          <a:p>
            <a:r>
              <a:rPr lang="cs-CZ" sz="900">
                <a:latin typeface="Courier New" pitchFamily="49" charset="0"/>
              </a:rPr>
              <a:t>m</a:t>
            </a:r>
          </a:p>
          <a:p>
            <a:r>
              <a:rPr lang="cs-CZ" sz="900">
                <a:latin typeface="Courier New" pitchFamily="49" charset="0"/>
              </a:rPr>
              <a:t>n</a:t>
            </a:r>
          </a:p>
          <a:p>
            <a:r>
              <a:rPr lang="cs-CZ" sz="900">
                <a:latin typeface="Courier New" pitchFamily="49" charset="0"/>
              </a:rPr>
              <a:t>o</a:t>
            </a:r>
          </a:p>
          <a:p>
            <a:r>
              <a:rPr lang="cs-CZ" sz="900">
                <a:latin typeface="Courier New" pitchFamily="49" charset="0"/>
              </a:rPr>
              <a:t>p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451725" y="3789363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q</a:t>
            </a:r>
          </a:p>
          <a:p>
            <a:r>
              <a:rPr lang="cs-CZ" sz="900">
                <a:latin typeface="Courier New" pitchFamily="49" charset="0"/>
              </a:rPr>
              <a:t>r</a:t>
            </a:r>
          </a:p>
          <a:p>
            <a:r>
              <a:rPr lang="cs-CZ" sz="900">
                <a:latin typeface="Courier New" pitchFamily="49" charset="0"/>
              </a:rPr>
              <a:t>s</a:t>
            </a:r>
          </a:p>
          <a:p>
            <a:r>
              <a:rPr lang="cs-CZ" sz="900">
                <a:latin typeface="Courier New" pitchFamily="49" charset="0"/>
              </a:rPr>
              <a:t>t</a:t>
            </a:r>
          </a:p>
          <a:p>
            <a:r>
              <a:rPr lang="cs-CZ" sz="900">
                <a:latin typeface="Courier New" pitchFamily="49" charset="0"/>
              </a:rPr>
              <a:t>u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3754438" y="4149725"/>
            <a:ext cx="241300" cy="4095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451725" y="4508500"/>
            <a:ext cx="2524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v</a:t>
            </a:r>
          </a:p>
          <a:p>
            <a:r>
              <a:rPr lang="cs-CZ" sz="900">
                <a:latin typeface="Courier New" pitchFamily="49" charset="0"/>
              </a:rPr>
              <a:t>w</a:t>
            </a:r>
          </a:p>
          <a:p>
            <a:r>
              <a:rPr lang="cs-CZ" sz="900">
                <a:latin typeface="Courier New" pitchFamily="49" charset="0"/>
              </a:rPr>
              <a:t>x</a:t>
            </a:r>
          </a:p>
          <a:p>
            <a:r>
              <a:rPr lang="cs-CZ" sz="900">
                <a:latin typeface="Courier New" pitchFamily="49" charset="0"/>
              </a:rPr>
              <a:t>y</a:t>
            </a:r>
          </a:p>
          <a:p>
            <a:r>
              <a:rPr lang="cs-CZ" sz="900">
                <a:latin typeface="Courier New" pitchFamily="49" charset="0"/>
              </a:rPr>
              <a:t>z</a:t>
            </a:r>
            <a:endParaRPr lang="en-US" sz="900">
              <a:latin typeface="Courier New" pitchFamily="49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455738" y="5373688"/>
            <a:ext cx="542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i="1">
                <a:latin typeface="Times New Roman" pitchFamily="18" charset="0"/>
              </a:rPr>
              <a:t>R                     L              M            N             H             S</a:t>
            </a:r>
            <a:endParaRPr lang="en-US" i="1">
              <a:latin typeface="Times New Roman" pitchFamily="18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411413" y="5876925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i="1">
                <a:latin typeface="Times New Roman" pitchFamily="18" charset="0"/>
              </a:rPr>
              <a:t>S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H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N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M</a:t>
            </a:r>
            <a:r>
              <a:rPr lang="cs-CZ" sz="2400" baseline="30000">
                <a:latin typeface="Times New Roman" pitchFamily="18" charset="0"/>
              </a:rPr>
              <a:t>-1</a:t>
            </a:r>
            <a:r>
              <a:rPr lang="cs-CZ" sz="2400" i="1">
                <a:latin typeface="Times New Roman" pitchFamily="18" charset="0"/>
              </a:rPr>
              <a:t>L</a:t>
            </a:r>
            <a:r>
              <a:rPr lang="cs-CZ" sz="2400" baseline="30000">
                <a:latin typeface="Times New Roman" pitchFamily="18" charset="0"/>
              </a:rPr>
              <a:t>-1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284663" y="58769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RLMNHS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>
            <a:off x="323850" y="1643063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H="1">
            <a:off x="323850" y="178752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H="1">
            <a:off x="309563" y="446722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323850" y="5172075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07950" y="1539875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107950" y="4352925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07950" y="5072063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2" grpId="0" animBg="1"/>
      <p:bldP spid="63493" grpId="0" animBg="1"/>
      <p:bldP spid="63495" grpId="0"/>
      <p:bldP spid="63496" grpId="0" animBg="1"/>
      <p:bldP spid="63497" grpId="0" animBg="1"/>
      <p:bldP spid="63498" grpId="0"/>
      <p:bldP spid="63499" grpId="0"/>
      <p:bldP spid="63500" grpId="0"/>
      <p:bldP spid="63501" grpId="0" animBg="1"/>
      <p:bldP spid="63502" grpId="0"/>
      <p:bldP spid="63503" grpId="0"/>
      <p:bldP spid="63504" grpId="0"/>
      <p:bldP spid="63505" grpId="0"/>
      <p:bldP spid="63506" grpId="0" animBg="1"/>
      <p:bldP spid="63507" grpId="0" animBg="1"/>
      <p:bldP spid="63508" grpId="0" animBg="1"/>
      <p:bldP spid="63509" grpId="0" animBg="1"/>
      <p:bldP spid="63510" grpId="0"/>
      <p:bldP spid="63511" grpId="0"/>
      <p:bldP spid="635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Galileo">
            <a:extLst>
              <a:ext uri="{FF2B5EF4-FFF2-40B4-BE49-F238E27FC236}">
                <a16:creationId xmlns:a16="http://schemas.microsoft.com/office/drawing/2014/main" id="{59634384-FAD3-43B2-B216-9CD1BF2F59E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43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80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 dirty="0">
                <a:latin typeface="Times New Roman" pitchFamily="18" charset="0"/>
              </a:rPr>
              <a:t>       </a:t>
            </a:r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M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L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RLM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HS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Prvních šest písmen zprávy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11188" y="13096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55650" y="18859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750" y="2101850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84213" y="23177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46150" y="20986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946150" y="2117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950913" y="2498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9461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      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 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9842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984250" y="333216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96875" y="4959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Všude můžeme nahradit nehybné rotory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i="1">
                <a:solidFill>
                  <a:srgbClr val="FF3300"/>
                </a:solidFill>
              </a:rPr>
              <a:t>  </a:t>
            </a:r>
            <a:r>
              <a:rPr lang="cs-CZ"/>
              <a:t>jedním tlustým virtuálním (neznámým) reflektorem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i="1"/>
              <a:t>.</a:t>
            </a:r>
            <a:endParaRPr lang="cs-CZ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71550" y="21034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9715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9715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9715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47675" y="5876925"/>
            <a:ext cx="825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sice neznáme, z odposlechnutých zpráv z daného dne,</a:t>
            </a:r>
          </a:p>
          <a:p>
            <a:r>
              <a:rPr lang="cs-CZ"/>
              <a:t>pokud je jich dost, ale můžeme vyčíst složené permutace  </a:t>
            </a:r>
            <a:r>
              <a:rPr lang="cs-CZ" i="1">
                <a:latin typeface="Times New Roman" pitchFamily="18" charset="0"/>
              </a:rPr>
              <a:t>DA, EB </a:t>
            </a:r>
            <a:r>
              <a:rPr lang="cs-CZ"/>
              <a:t> a</a:t>
            </a:r>
            <a:r>
              <a:rPr lang="cs-CZ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49263" y="3933825"/>
            <a:ext cx="808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Tyto rovnice platí za předpokladu, že v průběhu šifrování prvních šesti písmen</a:t>
            </a:r>
          </a:p>
          <a:p>
            <a:r>
              <a:rPr lang="cs-CZ" dirty="0"/>
              <a:t>zprávy se nezměnila vzájemná poloha prostředního a tedy ani levého rotoru. </a:t>
            </a:r>
          </a:p>
          <a:p>
            <a:r>
              <a:rPr lang="cs-CZ" dirty="0"/>
              <a:t>To nastávalo</a:t>
            </a:r>
            <a:r>
              <a:rPr lang="en-US" dirty="0"/>
              <a:t> </a:t>
            </a:r>
            <a:r>
              <a:rPr lang="cs-CZ" dirty="0"/>
              <a:t>v průměru v 21 z každých 26 dní. Tedy zhruba v  80</a:t>
            </a:r>
            <a:r>
              <a:rPr lang="en-US" dirty="0"/>
              <a:t>%</a:t>
            </a:r>
            <a:r>
              <a:rPr lang="cs-CZ" dirty="0"/>
              <a:t>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0" grpId="1"/>
      <p:bldP spid="65541" grpId="0"/>
      <p:bldP spid="65541" grpId="1"/>
      <p:bldP spid="65546" grpId="0"/>
      <p:bldP spid="65546" grpId="1"/>
      <p:bldP spid="65547" grpId="0"/>
      <p:bldP spid="65547" grpId="1"/>
      <p:bldP spid="65551" grpId="0"/>
      <p:bldP spid="65551" grpId="1"/>
      <p:bldP spid="65552" grpId="0"/>
      <p:bldP spid="65552" grpId="1"/>
      <p:bldP spid="65555" grpId="0"/>
      <p:bldP spid="65555" grpId="1"/>
      <p:bldP spid="65556" grpId="0"/>
      <p:bldP spid="65556" grpId="1"/>
      <p:bldP spid="65559" grpId="0"/>
      <p:bldP spid="65559" grpId="1"/>
      <p:bldP spid="65560" grpId="0"/>
      <p:bldP spid="65560" grpId="1"/>
      <p:bldP spid="65563" grpId="0"/>
      <p:bldP spid="65563" grpId="1"/>
      <p:bldP spid="65564" grpId="0"/>
      <p:bldP spid="65564" grpId="1"/>
      <p:bldP spid="65567" grpId="0"/>
      <p:bldP spid="65576" grpId="0"/>
      <p:bldP spid="65577" grpId="0"/>
      <p:bldP spid="65578" grpId="0"/>
      <p:bldP spid="65579" grpId="0"/>
      <p:bldP spid="65580" grpId="0"/>
      <p:bldP spid="65581" grpId="0"/>
      <p:bldP spid="65582" grpId="0"/>
      <p:bldP spid="655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4213" y="1052513"/>
            <a:ext cx="769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 popisující propojení v reflektoru má všechny cykly délky 2.  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5894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 platí  </a:t>
            </a:r>
            <a:r>
              <a:rPr lang="cs-CZ" sz="2000" i="1">
                <a:latin typeface="Times New Roman" pitchFamily="18" charset="0"/>
              </a:rPr>
              <a:t>RR = R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I</a:t>
            </a:r>
            <a:r>
              <a:rPr lang="cs-CZ"/>
              <a:t> , kde  </a:t>
            </a:r>
            <a:r>
              <a:rPr lang="cs-CZ" sz="2000" i="1">
                <a:latin typeface="Times New Roman" pitchFamily="18" charset="0"/>
              </a:rPr>
              <a:t>I </a:t>
            </a:r>
            <a:r>
              <a:rPr lang="cs-CZ"/>
              <a:t> je identická permutace. 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4213" y="2060575"/>
            <a:ext cx="183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Neboli  </a:t>
            </a:r>
            <a:r>
              <a:rPr lang="cs-CZ" sz="2000" i="1">
                <a:latin typeface="Times New Roman" pitchFamily="18" charset="0"/>
              </a:rPr>
              <a:t>R</a:t>
            </a:r>
            <a:r>
              <a:rPr lang="cs-CZ" baseline="30000"/>
              <a:t>-1</a:t>
            </a:r>
            <a:r>
              <a:rPr lang="cs-CZ" sz="2000" i="1">
                <a:latin typeface="Times New Roman" pitchFamily="18" charset="0"/>
              </a:rPr>
              <a:t> = R .</a:t>
            </a:r>
            <a:endParaRPr lang="cs-CZ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84213" y="2565400"/>
            <a:ext cx="77168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Všechny permutace 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jsou konjugované s permutací  </a:t>
            </a:r>
            <a:r>
              <a:rPr lang="cs-CZ" sz="2000" i="1">
                <a:latin typeface="Times New Roman" pitchFamily="18" charset="0"/>
              </a:rPr>
              <a:t>R, </a:t>
            </a:r>
            <a:r>
              <a:rPr lang="cs-CZ"/>
              <a:t>proto</a:t>
            </a:r>
          </a:p>
          <a:p>
            <a:r>
              <a:rPr lang="cs-CZ"/>
              <a:t>mají všechny tyto permutace také všechny cykly délky 2.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71513" y="3284538"/>
            <a:ext cx="8293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proto    </a:t>
            </a:r>
            <a:r>
              <a:rPr lang="cs-CZ" sz="2000" i="1">
                <a:latin typeface="Times New Roman" pitchFamily="18" charset="0"/>
              </a:rPr>
              <a:t>A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B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C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D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E</a:t>
            </a:r>
            <a:r>
              <a:rPr lang="cs-CZ" baseline="30000"/>
              <a:t>2</a:t>
            </a:r>
            <a:r>
              <a:rPr lang="cs-CZ" sz="2000" i="1">
                <a:latin typeface="Times New Roman" pitchFamily="18" charset="0"/>
              </a:rPr>
              <a:t> = F</a:t>
            </a:r>
            <a:r>
              <a:rPr lang="cs-CZ" baseline="30000"/>
              <a:t>2</a:t>
            </a:r>
            <a:r>
              <a:rPr lang="cs-CZ" sz="2000" i="1" baseline="30000">
                <a:latin typeface="Times New Roman" pitchFamily="18" charset="0"/>
              </a:rPr>
              <a:t> </a:t>
            </a:r>
            <a:r>
              <a:rPr lang="cs-CZ" sz="2000" i="1">
                <a:latin typeface="Times New Roman" pitchFamily="18" charset="0"/>
              </a:rPr>
              <a:t>= I , </a:t>
            </a:r>
            <a:r>
              <a:rPr lang="cs-CZ"/>
              <a:t>neboli každá z těchto permutací </a:t>
            </a:r>
          </a:p>
          <a:p>
            <a:r>
              <a:rPr lang="cs-CZ"/>
              <a:t>je inverzní k sobě samé.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63575" y="4005263"/>
            <a:ext cx="7588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Prvních šest písmen libovolné zprávy je šifrová podoba otevřeného textu </a:t>
            </a:r>
          </a:p>
          <a:p>
            <a:r>
              <a:rPr lang="cs-CZ"/>
              <a:t>tvaru  </a:t>
            </a:r>
            <a:r>
              <a:rPr lang="cs-CZ" sz="2000">
                <a:latin typeface="Courier New" pitchFamily="49" charset="0"/>
              </a:rPr>
              <a:t>xyzxyz.</a:t>
            </a:r>
            <a:r>
              <a:rPr lang="cs-CZ"/>
              <a:t> 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63575" y="4667250"/>
            <a:ext cx="5443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A  </a:t>
            </a:r>
            <a:r>
              <a:rPr lang="cs-CZ"/>
              <a:t>zašifruje písmeno</a:t>
            </a:r>
            <a:r>
              <a:rPr lang="cs-CZ" sz="1600"/>
              <a:t>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</a:t>
            </a:r>
            <a:r>
              <a:rPr lang="cs-CZ" sz="2000" i="1">
                <a:latin typeface="Times New Roman" pitchFamily="18" charset="0"/>
              </a:rPr>
              <a:t> A(x) = u</a:t>
            </a:r>
            <a:r>
              <a:rPr lang="cs-CZ"/>
              <a:t> ,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63575" y="5013325"/>
            <a:ext cx="615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permutace </a:t>
            </a:r>
            <a:r>
              <a:rPr lang="cs-CZ" sz="2000" i="1">
                <a:latin typeface="Times New Roman" pitchFamily="18" charset="0"/>
              </a:rPr>
              <a:t> D </a:t>
            </a:r>
            <a:r>
              <a:rPr lang="cs-CZ"/>
              <a:t>zašifruje totéž písmeno  </a:t>
            </a:r>
            <a:r>
              <a:rPr lang="cs-CZ" sz="2000">
                <a:latin typeface="Courier New" pitchFamily="49" charset="0"/>
              </a:rPr>
              <a:t>x </a:t>
            </a:r>
            <a:r>
              <a:rPr lang="cs-CZ"/>
              <a:t>jako  </a:t>
            </a:r>
            <a:r>
              <a:rPr lang="cs-CZ" sz="2000" i="1">
                <a:latin typeface="Times New Roman" pitchFamily="18" charset="0"/>
              </a:rPr>
              <a:t>D(x) = v. 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63575" y="5513388"/>
            <a:ext cx="261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Tedy  platí   </a:t>
            </a:r>
            <a:r>
              <a:rPr lang="cs-CZ" sz="2000" i="1">
                <a:latin typeface="Times New Roman" pitchFamily="18" charset="0"/>
              </a:rPr>
              <a:t>DA(u) = v .</a:t>
            </a:r>
            <a:endParaRPr lang="cs-CZ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84213" y="5875338"/>
            <a:ext cx="77247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</a:t>
            </a:r>
            <a:r>
              <a:rPr lang="cs-CZ" sz="2000" i="1">
                <a:latin typeface="Times New Roman" pitchFamily="18" charset="0"/>
              </a:rPr>
              <a:t> DA  </a:t>
            </a:r>
            <a:r>
              <a:rPr lang="cs-CZ"/>
              <a:t>zobrazuje první písmeno každé šifrové zprávy do čtvrtého</a:t>
            </a:r>
          </a:p>
          <a:p>
            <a:r>
              <a:rPr lang="cs-CZ"/>
              <a:t>písmene téže zprávy. Můžeme ji proto vyčíst z odposlechnutých zpráv.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7" grpId="0"/>
      <p:bldP spid="66568" grpId="0"/>
      <p:bldP spid="66569" grpId="0"/>
      <p:bldP spid="66570" grpId="0"/>
      <p:bldP spid="66571" grpId="0"/>
      <p:bldP spid="66572" grpId="0"/>
      <p:bldP spid="66573" grpId="0"/>
      <p:bldP spid="6657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Den manévrů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7675" y="1196975"/>
            <a:ext cx="8516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Podobně permutace  </a:t>
            </a:r>
            <a:r>
              <a:rPr lang="cs-CZ" sz="2000" i="1">
                <a:latin typeface="Times New Roman" pitchFamily="18" charset="0"/>
              </a:rPr>
              <a:t>EB  </a:t>
            </a:r>
            <a:r>
              <a:rPr lang="cs-CZ"/>
              <a:t>zobrazuje druhé písmeno každé šifrové zprávy do pátého písmene téže zprávy.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516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A stejně tak  permutace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zobrazuje třetí písmeno každé šifrové zprávy do šestého písmene téže zprávy.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39775" y="2697163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auq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amn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bnh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chl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cgj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cik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bzt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ddb </a:t>
            </a:r>
            <a:r>
              <a:rPr lang="en-US" sz="1600" dirty="0" err="1">
                <a:latin typeface="Courier New" pitchFamily="49" charset="0"/>
              </a:rPr>
              <a:t>vdv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ejp</a:t>
            </a: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ips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cs-CZ" sz="1600" dirty="0">
                <a:latin typeface="Courier New" pitchFamily="49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hxv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tti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jhu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2479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38413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17.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18.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19.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20.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21.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22.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23.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24.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25. </a:t>
            </a:r>
            <a:r>
              <a:rPr lang="en-US" sz="1600" dirty="0" err="1">
                <a:latin typeface="Courier New" pitchFamily="49" charset="0"/>
              </a:rPr>
              <a:t>nlu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qfz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26. </a:t>
            </a:r>
            <a:r>
              <a:rPr lang="en-US" sz="1600" dirty="0" err="1">
                <a:latin typeface="Courier New" pitchFamily="49" charset="0"/>
              </a:rPr>
              <a:t>obu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27. </a:t>
            </a:r>
            <a:r>
              <a:rPr lang="en-US" sz="1600" dirty="0" err="1">
                <a:latin typeface="Courier New" pitchFamily="49" charset="0"/>
              </a:rPr>
              <a:t>pvj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feg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28.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29.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30.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31.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32.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483100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33.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34. </a:t>
            </a:r>
            <a:r>
              <a:rPr lang="en-US" sz="1600" dirty="0" err="1">
                <a:latin typeface="Courier New" pitchFamily="49" charset="0"/>
              </a:rPr>
              <a:t>rfc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wqq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35.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36.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37.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38.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39.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40.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41.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42.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43.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44.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45.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46.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47. </a:t>
            </a:r>
            <a:r>
              <a:rPr lang="en-US" sz="1600" dirty="0" err="1">
                <a:latin typeface="Courier New" pitchFamily="49" charset="0"/>
              </a:rPr>
              <a:t>taa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exb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48. </a:t>
            </a:r>
            <a:r>
              <a:rPr lang="en-US" sz="1600" dirty="0">
                <a:latin typeface="Courier New" pitchFamily="49" charset="0"/>
              </a:rPr>
              <a:t>use </a:t>
            </a:r>
            <a:r>
              <a:rPr lang="en-US" sz="1600" dirty="0" err="1">
                <a:latin typeface="Courier New" pitchFamily="49" charset="0"/>
              </a:rPr>
              <a:t>nwh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356350" y="2736850"/>
            <a:ext cx="15424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49.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50.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51.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52.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53.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54.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55.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56. </a:t>
            </a:r>
            <a:r>
              <a:rPr lang="en-US" sz="1600" dirty="0" err="1">
                <a:latin typeface="Courier New" pitchFamily="49" charset="0"/>
              </a:rPr>
              <a:t>wki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rkk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57.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58.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59. </a:t>
            </a:r>
            <a:r>
              <a:rPr lang="en-US" sz="1600" dirty="0" err="1">
                <a:latin typeface="Courier New" pitchFamily="49" charset="0"/>
              </a:rPr>
              <a:t>xoi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guk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60. </a:t>
            </a:r>
            <a:r>
              <a:rPr lang="en-US" sz="1600" dirty="0" err="1">
                <a:latin typeface="Courier New" pitchFamily="49" charset="0"/>
              </a:rPr>
              <a:t>xyw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gcp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61. </a:t>
            </a:r>
            <a:r>
              <a:rPr lang="en-US" sz="1600" dirty="0" err="1">
                <a:latin typeface="Courier New" pitchFamily="49" charset="0"/>
              </a:rPr>
              <a:t>ypc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osq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62. </a:t>
            </a:r>
            <a:r>
              <a:rPr lang="en-US" sz="1600" dirty="0" err="1">
                <a:latin typeface="Courier New" pitchFamily="49" charset="0"/>
              </a:rPr>
              <a:t>zzy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yra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63. </a:t>
            </a:r>
            <a:r>
              <a:rPr lang="en-US" sz="1600" dirty="0" err="1">
                <a:latin typeface="Courier New" pitchFamily="49" charset="0"/>
              </a:rPr>
              <a:t>zef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yoc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64. </a:t>
            </a:r>
            <a:r>
              <a:rPr lang="en-US" sz="1600" dirty="0" err="1">
                <a:latin typeface="Courier New" pitchFamily="49" charset="0"/>
              </a:rPr>
              <a:t>zsj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ywg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8" grpId="0"/>
      <p:bldP spid="68619" grpId="0"/>
      <p:bldP spid="686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19113" y="1289050"/>
            <a:ext cx="7473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tabulky začátků odposlechnutých zpráv tak můžeme vyčíst všechny tři</a:t>
            </a:r>
          </a:p>
          <a:p>
            <a:r>
              <a:rPr lang="cs-CZ" i="1"/>
              <a:t>charakteristiky dne,</a:t>
            </a:r>
            <a:r>
              <a:rPr lang="cs-CZ"/>
              <a:t> složené permutace  </a:t>
            </a:r>
            <a:r>
              <a:rPr lang="cs-CZ" sz="2000" i="1">
                <a:latin typeface="Times New Roman" pitchFamily="18" charset="0"/>
              </a:rPr>
              <a:t>DA, EB, FC.</a:t>
            </a:r>
            <a:endParaRPr lang="cs-CZ" i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92138" y="22240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Jejich cyklický zápis je: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2138" y="2867025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2138" y="35147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92138" y="4162425"/>
            <a:ext cx="583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.</a:t>
            </a:r>
            <a:endParaRPr lang="cs-CZ" sz="20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3" grpId="0"/>
      <p:bldP spid="706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cs-CZ" sz="4000"/>
              <a:t>Co způsobilo šifrování klíče zprávy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76238" y="1052513"/>
            <a:ext cx="594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odposlechu známe charakteristiky dne  </a:t>
            </a:r>
            <a:r>
              <a:rPr lang="cs-CZ" sz="2000" i="1">
                <a:latin typeface="Times New Roman" pitchFamily="18" charset="0"/>
              </a:rPr>
              <a:t>DA, EB  </a:t>
            </a:r>
            <a:r>
              <a:rPr lang="cs-CZ"/>
              <a:t>a </a:t>
            </a:r>
            <a:r>
              <a:rPr lang="cs-CZ" sz="2000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6238" y="1557338"/>
            <a:ext cx="338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Vezmeme rovnice pro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 D </a:t>
            </a:r>
            <a:r>
              <a:rPr lang="cs-CZ" sz="2000"/>
              <a:t> </a:t>
            </a:r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62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38150" y="1989138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3550" y="30686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vynásobíme je (musíme dávat pozor na pořadí)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76238" y="3500438"/>
            <a:ext cx="840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DA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76238" y="4005263"/>
            <a:ext cx="661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76238" y="45815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dostaneme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23863" y="4940300"/>
            <a:ext cx="6821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0050" y="5357813"/>
            <a:ext cx="701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47663" y="5956300"/>
            <a:ext cx="776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Šifrování klíče zpráv tak umožnilo sestavit soustavu tří rovnic o třech </a:t>
            </a:r>
          </a:p>
          <a:p>
            <a:r>
              <a:rPr lang="cs-CZ" b="1"/>
              <a:t>neznámých obsahující informaci o vnitřní konstrukci přístroje.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Manuál pro operátory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/>
          <a:lstStyle/>
          <a:p>
            <a:r>
              <a:rPr lang="cs-CZ" sz="2000" dirty="0"/>
              <a:t>Francouzská špionáž</a:t>
            </a:r>
            <a:r>
              <a:rPr lang="cs-CZ" dirty="0"/>
              <a:t> </a:t>
            </a:r>
            <a:r>
              <a:rPr lang="cs-CZ" sz="2000" dirty="0"/>
              <a:t>získala manuál pro operátory vojenského přístroje Enigma </a:t>
            </a:r>
            <a:r>
              <a:rPr lang="cs-CZ" sz="2000" dirty="0" err="1"/>
              <a:t>ko</a:t>
            </a:r>
            <a:r>
              <a:rPr lang="en-US" sz="2000"/>
              <a:t>n</a:t>
            </a:r>
            <a:r>
              <a:rPr lang="cs-CZ" sz="2000"/>
              <a:t>cem</a:t>
            </a:r>
            <a:r>
              <a:rPr lang="cs-CZ" sz="2000" dirty="0"/>
              <a:t> roku 1931  (generál Gustave Bertrand).</a:t>
            </a:r>
          </a:p>
          <a:p>
            <a:r>
              <a:rPr lang="cs-CZ" sz="2000" dirty="0"/>
              <a:t>Německým agentem byl Hans-</a:t>
            </a:r>
            <a:r>
              <a:rPr lang="cs-CZ" sz="2000" dirty="0" err="1"/>
              <a:t>Thilo</a:t>
            </a:r>
            <a:r>
              <a:rPr lang="cs-CZ" sz="2000" dirty="0"/>
              <a:t> Schmidt (1888-1944).</a:t>
            </a:r>
          </a:p>
          <a:p>
            <a:r>
              <a:rPr lang="cs-CZ" sz="2000" dirty="0"/>
              <a:t>Později předal francouzské špionáži také </a:t>
            </a:r>
            <a:r>
              <a:rPr lang="cs-CZ" sz="2000" dirty="0">
                <a:solidFill>
                  <a:srgbClr val="990000"/>
                </a:solidFill>
              </a:rPr>
              <a:t>denní klíče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990000"/>
                </a:solidFill>
              </a:rPr>
              <a:t>pro měsíce září a říjen 1932</a:t>
            </a:r>
            <a:r>
              <a:rPr lang="cs-CZ" sz="2000" dirty="0"/>
              <a:t>.</a:t>
            </a:r>
          </a:p>
          <a:p>
            <a:r>
              <a:rPr lang="cs-CZ" sz="2000" dirty="0"/>
              <a:t>Počátkem prosince 1932 dostalo polské </a:t>
            </a:r>
            <a:r>
              <a:rPr lang="cs-CZ" sz="2000" dirty="0" err="1"/>
              <a:t>Biuro</a:t>
            </a:r>
            <a:r>
              <a:rPr lang="cs-CZ" sz="2000" dirty="0"/>
              <a:t> </a:t>
            </a:r>
            <a:r>
              <a:rPr lang="cs-CZ" sz="2000" dirty="0" err="1"/>
              <a:t>Szyfrów</a:t>
            </a:r>
            <a:r>
              <a:rPr lang="cs-CZ" sz="2000" dirty="0"/>
              <a:t> kopie těchto dokumentů na základě dohody o vojenské spolupráci mezi Polskem, Francií a Velkou Británií.</a:t>
            </a:r>
          </a:p>
          <a:p>
            <a:r>
              <a:rPr lang="cs-CZ" sz="2000" dirty="0"/>
              <a:t>V prosinci roku 1932 tak </a:t>
            </a:r>
            <a:r>
              <a:rPr lang="cs-CZ" sz="2000" dirty="0" err="1"/>
              <a:t>Biuro</a:t>
            </a:r>
            <a:r>
              <a:rPr lang="cs-CZ" sz="2000" dirty="0"/>
              <a:t> </a:t>
            </a:r>
            <a:r>
              <a:rPr lang="cs-CZ" sz="2000" dirty="0" err="1"/>
              <a:t>Szyfrów</a:t>
            </a:r>
            <a:r>
              <a:rPr lang="cs-CZ" sz="2000" dirty="0"/>
              <a:t> mělo k dispozici:          </a:t>
            </a:r>
            <a:endParaRPr lang="en-US" sz="2000" dirty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735013" y="4935538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2000"/>
              <a:t>komerční přístroj Enigma (bez propojovací desky a s jinými</a:t>
            </a:r>
          </a:p>
          <a:p>
            <a:r>
              <a:rPr lang="cs-CZ" sz="2000"/>
              <a:t>            rotory,</a:t>
            </a:r>
            <a:endParaRPr lang="en-US" sz="20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5650" y="5564188"/>
            <a:ext cx="227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operační manuál</a:t>
            </a:r>
            <a:r>
              <a:rPr lang="cs-CZ"/>
              <a:t>,</a:t>
            </a:r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6763" y="5995988"/>
            <a:ext cx="484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- </a:t>
            </a:r>
            <a:r>
              <a:rPr lang="cs-CZ" sz="2000"/>
              <a:t>denní klíče pro měsíce září a říjen 1932</a:t>
            </a:r>
            <a:r>
              <a:rPr lang="cs-CZ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8" grpId="0"/>
      <p:bldP spid="41989" grpId="0"/>
      <p:bldP spid="419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Denní klíče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r>
              <a:rPr lang="cs-CZ" sz="2000"/>
              <a:t>Denní klíč říkal, jak má být nastavený přístroj Enigma v daném dni na začátku šifrování libovolné zprávy v daném dni.</a:t>
            </a:r>
          </a:p>
          <a:p>
            <a:r>
              <a:rPr lang="cs-CZ" sz="2000"/>
              <a:t>Denní klíč sestával z:</a:t>
            </a:r>
            <a:endParaRPr lang="en-US" sz="200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8229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dirty="0"/>
              <a:t>  </a:t>
            </a:r>
            <a:r>
              <a:rPr lang="cs-CZ" sz="2000" dirty="0"/>
              <a:t>pořadí rotorů, např. </a:t>
            </a:r>
            <a:r>
              <a:rPr lang="cs-CZ" sz="2000" dirty="0">
                <a:solidFill>
                  <a:schemeClr val="hlink"/>
                </a:solidFill>
              </a:rPr>
              <a:t>II, III, I</a:t>
            </a:r>
            <a:r>
              <a:rPr lang="cs-CZ" sz="2000" dirty="0"/>
              <a:t> , bylo v té době stejné po </a:t>
            </a:r>
            <a:r>
              <a:rPr lang="en-US" sz="2000" dirty="0"/>
              <a:t>ka</a:t>
            </a:r>
            <a:r>
              <a:rPr lang="cs-CZ" sz="2000" dirty="0" err="1"/>
              <a:t>ždé</a:t>
            </a:r>
            <a:r>
              <a:rPr lang="cs-CZ" sz="2000" dirty="0"/>
              <a:t>  čtvrtletí, </a:t>
            </a:r>
          </a:p>
          <a:p>
            <a:pPr>
              <a:buFontTx/>
              <a:buChar char="•"/>
            </a:pPr>
            <a:r>
              <a:rPr lang="cs-CZ" sz="2000" dirty="0"/>
              <a:t> polohy abecedních kroužků na rotorech, např. </a:t>
            </a:r>
            <a:r>
              <a:rPr lang="cs-CZ" sz="2000" dirty="0">
                <a:solidFill>
                  <a:schemeClr val="hlink"/>
                </a:solidFill>
              </a:rPr>
              <a:t>KUB </a:t>
            </a:r>
            <a:r>
              <a:rPr lang="cs-CZ" sz="2000" dirty="0"/>
              <a:t>,</a:t>
            </a:r>
          </a:p>
          <a:p>
            <a:pPr>
              <a:buFontTx/>
              <a:buChar char="•"/>
            </a:pPr>
            <a:r>
              <a:rPr lang="cs-CZ" sz="2000" dirty="0"/>
              <a:t> propojení v propojovací desce, např. </a:t>
            </a:r>
            <a:r>
              <a:rPr lang="cs-CZ" sz="2000" dirty="0">
                <a:solidFill>
                  <a:schemeClr val="hlink"/>
                </a:solidFill>
              </a:rPr>
              <a:t>AU, CR, DK, JZ, LN, PS</a:t>
            </a:r>
            <a:r>
              <a:rPr lang="cs-CZ" sz="2000" dirty="0"/>
              <a:t> , </a:t>
            </a:r>
          </a:p>
          <a:p>
            <a:pPr>
              <a:buFontTx/>
              <a:buChar char="•"/>
            </a:pPr>
            <a:r>
              <a:rPr lang="cs-CZ" sz="2000" dirty="0"/>
              <a:t> základní nastavení, tj. jaká písmena jsou vidět v malých okénkách,</a:t>
            </a:r>
          </a:p>
          <a:p>
            <a:r>
              <a:rPr lang="cs-CZ" sz="2000" dirty="0"/>
              <a:t>     např. </a:t>
            </a:r>
            <a:r>
              <a:rPr lang="cs-CZ" sz="2000" dirty="0">
                <a:solidFill>
                  <a:schemeClr val="hlink"/>
                </a:solidFill>
              </a:rPr>
              <a:t>UFW </a:t>
            </a:r>
            <a:r>
              <a:rPr lang="cs-CZ" sz="2000" dirty="0"/>
              <a:t>.</a:t>
            </a:r>
            <a:endParaRPr lang="en-US" sz="2000" dirty="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2138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 zprávy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3240087"/>
          </a:xfrm>
        </p:spPr>
        <p:txBody>
          <a:bodyPr/>
          <a:lstStyle/>
          <a:p>
            <a:r>
              <a:rPr lang="cs-CZ" sz="2000" dirty="0"/>
              <a:t>Po nastavení přístroje podle denního klíče měla obsluha zvolit náhodnou trojici písmen, kupříkladu 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, to je </a:t>
            </a:r>
            <a:r>
              <a:rPr lang="cs-CZ" sz="2000" i="1" dirty="0"/>
              <a:t>klíč zprávy,</a:t>
            </a:r>
          </a:p>
          <a:p>
            <a:r>
              <a:rPr lang="cs-CZ" sz="2000" dirty="0"/>
              <a:t>poté ji napsat dvakrát za sebou, tj. 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HTS </a:t>
            </a:r>
            <a:r>
              <a:rPr lang="cs-CZ" sz="2000" dirty="0" err="1">
                <a:solidFill>
                  <a:schemeClr val="hlink"/>
                </a:solidFill>
                <a:latin typeface="Courier New" pitchFamily="49" charset="0"/>
              </a:rPr>
              <a:t>HTS</a:t>
            </a:r>
            <a:r>
              <a:rPr lang="cs-CZ" sz="2000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, </a:t>
            </a:r>
          </a:p>
          <a:p>
            <a:r>
              <a:rPr lang="cs-CZ" sz="2000" dirty="0"/>
              <a:t>pak tuto šestici písmen zašifrovat pomocí přístroje nastaveného podle denního klíče, výsledkem bylo  </a:t>
            </a:r>
            <a:r>
              <a:rPr lang="cs-CZ" sz="2000" dirty="0">
                <a:solidFill>
                  <a:srgbClr val="990000"/>
                </a:solidFill>
                <a:latin typeface="Courier New" pitchFamily="49" charset="0"/>
              </a:rPr>
              <a:t>NEV GWY</a:t>
            </a:r>
            <a:r>
              <a:rPr lang="cs-CZ" sz="2000" dirty="0"/>
              <a:t> ,</a:t>
            </a:r>
          </a:p>
          <a:p>
            <a:r>
              <a:rPr lang="cs-CZ" sz="2000" dirty="0"/>
              <a:t>poté ručně přetočit rotory tak, aby v okénkách byl vidět klíč zprávy,</a:t>
            </a:r>
          </a:p>
          <a:p>
            <a:r>
              <a:rPr lang="cs-CZ" sz="2000" dirty="0"/>
              <a:t>a začít šifrovat samotnou zprávu. Tak například zpráva </a:t>
            </a:r>
            <a:r>
              <a:rPr lang="cs-CZ" sz="2000" dirty="0">
                <a:solidFill>
                  <a:schemeClr val="hlink"/>
                </a:solidFill>
                <a:latin typeface="Courier New" pitchFamily="49" charset="0"/>
              </a:rPr>
              <a:t>AHOJ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err="1"/>
              <a:t>byla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cs-CZ" sz="2000" dirty="0"/>
              <a:t>šifrována jako </a:t>
            </a:r>
            <a:r>
              <a:rPr lang="cs-CZ" sz="2000" dirty="0">
                <a:solidFill>
                  <a:srgbClr val="990000"/>
                </a:solidFill>
                <a:latin typeface="Courier New" pitchFamily="49" charset="0"/>
              </a:rPr>
              <a:t>JCRI </a:t>
            </a:r>
            <a:r>
              <a:rPr lang="cs-CZ" sz="2000" dirty="0">
                <a:latin typeface="Courier New" pitchFamily="49" charset="0"/>
              </a:rPr>
              <a:t>.</a:t>
            </a:r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17538" y="5084763"/>
            <a:ext cx="8134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Celou šifrovou zprávu  </a:t>
            </a:r>
            <a:r>
              <a:rPr lang="cs-CZ" sz="2000">
                <a:solidFill>
                  <a:srgbClr val="990000"/>
                </a:solidFill>
                <a:latin typeface="Courier New" pitchFamily="49" charset="0"/>
              </a:rPr>
              <a:t>NEV GWY JCRI </a:t>
            </a:r>
            <a:r>
              <a:rPr lang="cs-CZ" sz="2000"/>
              <a:t>pak obsluha předala radistovi </a:t>
            </a:r>
          </a:p>
          <a:p>
            <a:r>
              <a:rPr lang="cs-CZ" sz="2000"/>
              <a:t>k odvysílání. </a:t>
            </a:r>
            <a:endParaRPr lang="en-US" sz="20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11188" y="6021388"/>
            <a:ext cx="662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Dešifrování na přijímací straně probíhalo naprosto stejně.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/>
      <p:bldP spid="440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Porušení pravidel bezpečnosti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Všechny klíče zpráv byly ve stejném dni šifrovány pomocí stejného klíče (stejného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Každý konkrétní klíč zprávy byl šifrován dvakrát pomocí dvou různých klíčů (tj. různých nastavení přístroje).</a:t>
            </a:r>
          </a:p>
          <a:p>
            <a:pPr>
              <a:lnSpc>
                <a:spcPct val="90000"/>
              </a:lnSpc>
            </a:pPr>
            <a:r>
              <a:rPr lang="cs-CZ"/>
              <a:t>Porušení pravidel bezpečnosti bylo počátkem matematické analýzy šifry. Jak jich využít k prolomení šifry?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Konec roku 1932</a:t>
            </a:r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116013" y="4797425"/>
            <a:ext cx="19446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Marian Rejewski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     1905-1980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695825" y="5105400"/>
            <a:ext cx="102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Times New Roman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211638" y="4149725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Henryk</a:t>
            </a:r>
            <a:r>
              <a:rPr lang="en-US" sz="1600">
                <a:latin typeface="Times New Roman" pitchFamily="18" charset="0"/>
              </a:rPr>
              <a:t> </a:t>
            </a:r>
            <a:r>
              <a:rPr lang="en-US"/>
              <a:t>Zygalski</a:t>
            </a:r>
          </a:p>
          <a:p>
            <a:r>
              <a:rPr lang="en-US"/>
              <a:t>    1906-1978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156325" y="4149725"/>
            <a:ext cx="159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Jerzy R</a:t>
            </a:r>
            <a:r>
              <a:rPr lang="cs-CZ"/>
              <a:t>ózycki</a:t>
            </a:r>
          </a:p>
          <a:p>
            <a:r>
              <a:rPr lang="cs-CZ"/>
              <a:t>   1907-1942</a:t>
            </a:r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84313"/>
            <a:ext cx="2335212" cy="3124200"/>
          </a:xfrm>
          <a:prstGeom prst="rect">
            <a:avLst/>
          </a:prstGeom>
          <a:noFill/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700213"/>
            <a:ext cx="1716087" cy="2270125"/>
          </a:xfrm>
          <a:prstGeom prst="rect">
            <a:avLst/>
          </a:prstGeom>
          <a:noFill/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1700213"/>
            <a:ext cx="1724025" cy="2249487"/>
          </a:xfrm>
          <a:prstGeom prst="rect">
            <a:avLst/>
          </a:prstGeom>
          <a:noFill/>
        </p:spPr>
      </p:pic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92138" y="5511800"/>
            <a:ext cx="847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Tři nejlepší absolventi kurzu kryptoanalýzy, který uspořádalo </a:t>
            </a:r>
            <a:r>
              <a:rPr lang="cs-CZ" sz="2000" dirty="0" err="1"/>
              <a:t>Biuro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Szyfrów</a:t>
            </a:r>
            <a:r>
              <a:rPr lang="cs-CZ" sz="2000" dirty="0"/>
              <a:t> v roce 1928 pro posluchače matematiky na univerzitě v Poznani.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5" grpId="0"/>
      <p:bldP spid="46086" grpId="0"/>
      <p:bldP spid="460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399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2557</Words>
  <Application>Microsoft Office PowerPoint</Application>
  <PresentationFormat>Předvádění na obrazovce (4:3)</PresentationFormat>
  <Paragraphs>540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Courier New</vt:lpstr>
      <vt:lpstr>Times New Roman</vt:lpstr>
      <vt:lpstr>Výchozí návrh</vt:lpstr>
      <vt:lpstr>Ukázky aplikací matematiky</vt:lpstr>
      <vt:lpstr>Prezentace aplikace PowerPoint</vt:lpstr>
      <vt:lpstr>Elektrické schéma</vt:lpstr>
      <vt:lpstr>Manuál pro operátory</vt:lpstr>
      <vt:lpstr>Denní klíče</vt:lpstr>
      <vt:lpstr>Klíč zprávy</vt:lpstr>
      <vt:lpstr>Porušení pravidel bezpečnosti</vt:lpstr>
      <vt:lpstr>Konec roku 1932</vt:lpstr>
      <vt:lpstr>Elektrické schéma</vt:lpstr>
      <vt:lpstr>Matematický model rotoru</vt:lpstr>
      <vt:lpstr>Matematický model rotoru</vt:lpstr>
      <vt:lpstr>Rotory lze násobit</vt:lpstr>
      <vt:lpstr>Grafické znázornění permutací</vt:lpstr>
      <vt:lpstr>Graf složené permutace</vt:lpstr>
      <vt:lpstr>Řešitelnost rovnice  U=X-1VX</vt:lpstr>
      <vt:lpstr>Řešitelnost rovnice  U=X-1VX</vt:lpstr>
      <vt:lpstr>Řešitelnost rovnice  U=X-1VX</vt:lpstr>
      <vt:lpstr>Počet řešení</vt:lpstr>
      <vt:lpstr>Statický model</vt:lpstr>
      <vt:lpstr>Dynamický model</vt:lpstr>
      <vt:lpstr>Prvních šest písmen zprávy</vt:lpstr>
      <vt:lpstr>Charakteristiky dne</vt:lpstr>
      <vt:lpstr>Den manévrů</vt:lpstr>
      <vt:lpstr>Charakteristiky dne</vt:lpstr>
      <vt:lpstr>Co způsobilo šifrování klíče zprávy</vt:lpstr>
    </vt:vector>
  </TitlesOfParts>
  <Company>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Jiří Tůma</cp:lastModifiedBy>
  <cp:revision>444</cp:revision>
  <dcterms:created xsi:type="dcterms:W3CDTF">2008-02-26T07:12:08Z</dcterms:created>
  <dcterms:modified xsi:type="dcterms:W3CDTF">2023-03-02T20:48:18Z</dcterms:modified>
</cp:coreProperties>
</file>