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2" r:id="rId3"/>
    <p:sldId id="323" r:id="rId4"/>
    <p:sldId id="324" r:id="rId5"/>
    <p:sldId id="261" r:id="rId6"/>
    <p:sldId id="325" r:id="rId7"/>
    <p:sldId id="326" r:id="rId8"/>
    <p:sldId id="327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26D0-DECA-4FA5-A6C4-9D8CCEC92668}" type="datetimeFigureOut">
              <a:rPr lang="cs-CZ" smtClean="0"/>
              <a:pPr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 dirty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dirty="0"/>
              <a:t>16.3.</a:t>
            </a:r>
            <a:r>
              <a:rPr lang="cs-CZ" dirty="0"/>
              <a:t>20</a:t>
            </a:r>
            <a:r>
              <a:rPr lang="en-US" dirty="0"/>
              <a:t>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50900"/>
          </a:xfrm>
        </p:spPr>
        <p:txBody>
          <a:bodyPr/>
          <a:lstStyle/>
          <a:p>
            <a:r>
              <a:rPr lang="cs-CZ"/>
              <a:t>Grafické zdůvodnění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19113" y="1266825"/>
            <a:ext cx="593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Nakreslíme si obě permutace 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do stejného obrázku.</a:t>
            </a:r>
            <a:endParaRPr lang="cs-CZ">
              <a:solidFill>
                <a:schemeClr val="hlink"/>
              </a:solidFill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971550" y="2016125"/>
            <a:ext cx="517525" cy="6207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76375" y="1989138"/>
            <a:ext cx="865188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2339975" y="2060575"/>
            <a:ext cx="576263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 flipV="1">
            <a:off x="2916238" y="2708275"/>
            <a:ext cx="71437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V="1">
            <a:off x="2627313" y="3429000"/>
            <a:ext cx="360362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V="1">
            <a:off x="1762125" y="4105275"/>
            <a:ext cx="863600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971550" y="3789363"/>
            <a:ext cx="79216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3924300" y="2347913"/>
            <a:ext cx="647700" cy="5032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4572000" y="2347913"/>
            <a:ext cx="7921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 flipV="1">
            <a:off x="5360988" y="2374900"/>
            <a:ext cx="434975" cy="4778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V="1">
            <a:off x="4284663" y="3644900"/>
            <a:ext cx="115093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5435600" y="2852738"/>
            <a:ext cx="288925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3940175" y="2851150"/>
            <a:ext cx="344488" cy="793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1042988" y="2633663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80150" y="2439988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. . . . . . . . . . . .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63575" y="4529138"/>
            <a:ext cx="794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tomu, že se barvy jednotlivých dvojšipek musí v každém cyklu</a:t>
            </a:r>
          </a:p>
          <a:p>
            <a:r>
              <a:rPr lang="cs-CZ"/>
              <a:t>střídat (z každého bodu musí vycházet právě jedna šipka každé barvy), musí</a:t>
            </a:r>
          </a:p>
          <a:p>
            <a:r>
              <a:rPr lang="cs-CZ"/>
              <a:t>být v každém cyklu sudý počet bodů (a také hran).  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19113" y="5514975"/>
            <a:ext cx="338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Přidáme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/>
              <a:t>(</a:t>
            </a:r>
            <a:r>
              <a:rPr lang="cs-CZ">
                <a:solidFill>
                  <a:srgbClr val="FF0000"/>
                </a:solidFill>
              </a:rPr>
              <a:t>červeně</a:t>
            </a:r>
            <a:r>
              <a:rPr lang="cs-CZ"/>
              <a:t>)</a:t>
            </a:r>
            <a:r>
              <a:rPr lang="cs-CZ" sz="2000">
                <a:latin typeface="Times New Roman" pitchFamily="18" charset="0"/>
              </a:rPr>
              <a:t> .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H="1">
            <a:off x="1042988" y="2060575"/>
            <a:ext cx="122555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H="1" flipV="1">
            <a:off x="2339975" y="2133600"/>
            <a:ext cx="576263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V="1">
            <a:off x="1763713" y="3429000"/>
            <a:ext cx="11525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1476375" y="1989138"/>
            <a:ext cx="1366838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2598738" y="2708275"/>
            <a:ext cx="244475" cy="1382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flipH="1" flipV="1">
            <a:off x="1042988" y="3789363"/>
            <a:ext cx="1512887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27088" y="2636838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flipV="1">
            <a:off x="3995738" y="2420938"/>
            <a:ext cx="12969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5292725" y="2420938"/>
            <a:ext cx="71438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 flipH="1" flipV="1">
            <a:off x="3995738" y="2852738"/>
            <a:ext cx="13684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 flipH="1">
            <a:off x="4356100" y="2349500"/>
            <a:ext cx="287338" cy="1223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 flipH="1" flipV="1">
            <a:off x="4643438" y="2349500"/>
            <a:ext cx="1081087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V="1">
            <a:off x="4356100" y="2887663"/>
            <a:ext cx="13335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519113" y="5919788"/>
            <a:ext cx="859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cyklus sudé délky ve společném grafu obou permutací </a:t>
            </a:r>
            <a:r>
              <a:rPr lang="cs-CZ" sz="2000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i="1"/>
              <a:t> </a:t>
            </a:r>
            <a:r>
              <a:rPr lang="cs-CZ"/>
              <a:t>se tak</a:t>
            </a:r>
            <a:r>
              <a:rPr lang="cs-CZ" i="1"/>
              <a:t> </a:t>
            </a:r>
            <a:r>
              <a:rPr lang="cs-CZ"/>
              <a:t>rozpadne</a:t>
            </a:r>
          </a:p>
          <a:p>
            <a:r>
              <a:rPr lang="cs-CZ"/>
              <a:t>do dvou cyklů poloviční (stejné) délky v grafu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 animBg="1"/>
      <p:bldP spid="74757" grpId="0" animBg="1"/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/>
      <p:bldP spid="74770" grpId="0"/>
      <p:bldP spid="74771" grpId="0"/>
      <p:bldP spid="74772" grpId="0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lang="cs-CZ"/>
              <a:t>Opačná implikace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952500"/>
            <a:ext cx="6586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má naopak permutace </a:t>
            </a:r>
            <a:r>
              <a:rPr lang="cs-CZ" sz="2000" i="1">
                <a:latin typeface="Times New Roman" pitchFamily="18" charset="0"/>
              </a:rPr>
              <a:t>K </a:t>
            </a:r>
            <a:r>
              <a:rPr lang="cs-CZ"/>
              <a:t> sudý počet cyklů každé délky.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6238" y="1412875"/>
            <a:ext cx="8151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Chceme najít všechny dvojice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takové, že </a:t>
            </a:r>
            <a:r>
              <a:rPr lang="cs-CZ" sz="2000" i="1">
                <a:latin typeface="Times New Roman" pitchFamily="18" charset="0"/>
              </a:rPr>
              <a:t> 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a současně 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mají všechny cykly délky 2.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289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i="1">
              <a:solidFill>
                <a:schemeClr val="hlink"/>
              </a:solidFill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7675" y="2201863"/>
            <a:ext cx="487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dva cykly stejné délky v permutaci </a:t>
            </a:r>
            <a:r>
              <a:rPr lang="cs-CZ" sz="2000" i="1">
                <a:latin typeface="Times New Roman" pitchFamily="18" charset="0"/>
              </a:rPr>
              <a:t>K.</a:t>
            </a:r>
            <a:r>
              <a:rPr lang="cs-CZ"/>
              <a:t> 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684213" y="4652963"/>
            <a:ext cx="10080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692275" y="5084763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627313" y="5084763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3492500" y="5084763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V="1">
            <a:off x="4284663" y="4581525"/>
            <a:ext cx="86360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611188" y="6021388"/>
            <a:ext cx="10810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1692275" y="6021388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2627313" y="6021388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3492500" y="6021388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4284663" y="6021388"/>
            <a:ext cx="10080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47675" y="2608263"/>
            <a:ext cx="801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Má-li platit </a:t>
            </a:r>
            <a:r>
              <a:rPr lang="cs-CZ" sz="2000" i="1">
                <a:latin typeface="Times New Roman" pitchFamily="18" charset="0"/>
              </a:rPr>
              <a:t>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, musí vést každá šipka obou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>
                <a:latin typeface="Times New Roman" pitchFamily="18" charset="0"/>
              </a:rPr>
              <a:t>  </a:t>
            </a:r>
            <a:r>
              <a:rPr lang="cs-CZ"/>
              <a:t>mezi dvěma </a:t>
            </a:r>
          </a:p>
          <a:p>
            <a:r>
              <a:rPr lang="cs-CZ"/>
              <a:t>různými cykly téže délky permutace </a:t>
            </a:r>
            <a:r>
              <a:rPr lang="cs-CZ" sz="2000" i="1">
                <a:latin typeface="Times New Roman" pitchFamily="18" charset="0"/>
              </a:rPr>
              <a:t>K.</a:t>
            </a:r>
            <a:endParaRPr lang="cs-CZ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76238" y="3354388"/>
            <a:ext cx="8801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Zvolme tedy libovolně hodnotu 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 nějakém bodě  </a:t>
            </a:r>
            <a:r>
              <a:rPr lang="cs-CZ" sz="2000" i="1">
                <a:latin typeface="Times New Roman" pitchFamily="18" charset="0"/>
              </a:rPr>
              <a:t>a </a:t>
            </a:r>
            <a:r>
              <a:rPr lang="cs-CZ"/>
              <a:t>jednoho z cyklů tak,</a:t>
            </a:r>
          </a:p>
          <a:p>
            <a:r>
              <a:rPr lang="cs-CZ"/>
              <a:t>aby ležela v druhém ze 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 flipV="1">
            <a:off x="2555875" y="5084763"/>
            <a:ext cx="144463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508625" y="4729163"/>
            <a:ext cx="34194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Touto volbou jsou jednoznačně</a:t>
            </a:r>
          </a:p>
          <a:p>
            <a:r>
              <a:rPr lang="cs-CZ"/>
              <a:t>určené hodnoty obou permutací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ve všech ostatních bodech</a:t>
            </a:r>
          </a:p>
          <a:p>
            <a:r>
              <a:rPr lang="cs-CZ"/>
              <a:t>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V="1">
            <a:off x="2700338" y="5084763"/>
            <a:ext cx="719137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V="1">
            <a:off x="3492500" y="5084763"/>
            <a:ext cx="719138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 flipV="1">
            <a:off x="3419475" y="5084763"/>
            <a:ext cx="73025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2535238" y="477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a</a:t>
            </a:r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V="1">
            <a:off x="1763713" y="5084763"/>
            <a:ext cx="792162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776413" y="42926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1692275" y="6302375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4427538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68313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2" grpId="0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/>
      <p:bldP spid="75794" grpId="0"/>
      <p:bldP spid="75795" grpId="0" animBg="1"/>
      <p:bldP spid="75795" grpId="1" animBg="1"/>
      <p:bldP spid="75796" grpId="0"/>
      <p:bldP spid="75797" grpId="0" animBg="1"/>
      <p:bldP spid="75798" grpId="0" animBg="1"/>
      <p:bldP spid="75799" grpId="0" animBg="1"/>
      <p:bldP spid="75800" grpId="0"/>
      <p:bldP spid="75801" grpId="0" animBg="1"/>
      <p:bldP spid="75802" grpId="0"/>
      <p:bldP spid="75803" grpId="0"/>
      <p:bldP spid="75804" grpId="0"/>
      <p:bldP spid="758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cs-CZ"/>
              <a:t>Počet možností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95288" y="906463"/>
            <a:ext cx="860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cykly ve zvolené dvojici délku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pak máme </a:t>
            </a:r>
            <a:r>
              <a:rPr lang="cs-CZ" sz="2000" i="1">
                <a:latin typeface="Times New Roman" pitchFamily="18" charset="0"/>
              </a:rPr>
              <a:t> n  </a:t>
            </a:r>
            <a:r>
              <a:rPr lang="cs-CZ"/>
              <a:t>možností, jak zvolit  hodnotu </a:t>
            </a:r>
          </a:p>
          <a:p>
            <a:r>
              <a:rPr lang="cs-CZ"/>
              <a:t>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v bodě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tak, aby ležela ve druhém ze zvolené dvojice cyklů.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80041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Máme tedy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/>
              <a:t>  </a:t>
            </a:r>
            <a:r>
              <a:rPr lang="cs-CZ"/>
              <a:t>možností, jak zvolit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tak, aby zobrazovaly body</a:t>
            </a:r>
          </a:p>
          <a:p>
            <a:r>
              <a:rPr lang="cs-CZ"/>
              <a:t>každého ze zvolené dvojice cyklů do druhého cyklu dvojice.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92138" y="306863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356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Tak například pro charakteristiku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47675" y="3500438"/>
            <a:ext cx="488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2 </a:t>
            </a:r>
            <a:r>
              <a:rPr lang="cs-CZ" sz="1200"/>
              <a:t>x </a:t>
            </a:r>
            <a:r>
              <a:rPr lang="cs-CZ" sz="2000"/>
              <a:t>10</a:t>
            </a:r>
            <a:r>
              <a:rPr lang="cs-CZ"/>
              <a:t>  možností pro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68313" y="39338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charakteristiku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50850" y="4724400"/>
            <a:ext cx="268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3 </a:t>
            </a:r>
            <a:r>
              <a:rPr lang="cs-CZ" sz="1200"/>
              <a:t>x </a:t>
            </a:r>
            <a:r>
              <a:rPr lang="cs-CZ" sz="2000"/>
              <a:t>9</a:t>
            </a:r>
            <a:r>
              <a:rPr lang="cs-CZ"/>
              <a:t>  možností,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68313" y="5157788"/>
            <a:ext cx="224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 charakteristiku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68313" y="5480050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68313" y="5840413"/>
            <a:ext cx="845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13 </a:t>
            </a:r>
            <a:r>
              <a:rPr lang="cs-CZ"/>
              <a:t>možností. Celkem tedy pro den s danými charakteristikami je </a:t>
            </a:r>
          </a:p>
          <a:p>
            <a:r>
              <a:rPr lang="cs-CZ" sz="2000"/>
              <a:t>20 </a:t>
            </a:r>
            <a:r>
              <a:rPr lang="cs-CZ" sz="1400"/>
              <a:t>x</a:t>
            </a:r>
            <a:r>
              <a:rPr lang="cs-CZ" sz="2000"/>
              <a:t> 27 </a:t>
            </a:r>
            <a:r>
              <a:rPr lang="cs-CZ" sz="1400"/>
              <a:t>x</a:t>
            </a:r>
            <a:r>
              <a:rPr lang="cs-CZ" sz="2000"/>
              <a:t> 13 = 7020 </a:t>
            </a:r>
            <a:r>
              <a:rPr lang="cs-CZ"/>
              <a:t>možností, jak mohou vypadat  permutace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6" grpId="0"/>
      <p:bldP spid="76807" grpId="0"/>
      <p:bldP spid="76808" grpId="0"/>
      <p:bldP spid="76809" grpId="0"/>
      <p:bldP spid="76810" grpId="0"/>
      <p:bldP spid="76811" grpId="0"/>
      <p:bldP spid="768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cs-CZ"/>
              <a:t>Nastupuje psychologie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2600" y="1046163"/>
            <a:ext cx="768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Až sem bylo možné se dostat pouze za použití matematických prostředků.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03238" y="1492250"/>
            <a:ext cx="817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Problém byl v tom, že uvedenou soustavu tří rovnic o třech neznámých neuměl</a:t>
            </a:r>
          </a:p>
          <a:p>
            <a:r>
              <a:rPr lang="cs-CZ"/>
              <a:t>Marian Rejewski vyřešit (a neumí to dosud nikdo).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68313" y="2198688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Věděl ale, že by z původních rovnic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11188" y="2549525"/>
            <a:ext cx="705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11188" y="2981325"/>
            <a:ext cx="6624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1188" y="34147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11188" y="38465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2625" y="4278313"/>
            <a:ext cx="7058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84213" y="4710113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592138" y="526415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uměl vypočítat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pokud by znal permutace </a:t>
            </a:r>
            <a:r>
              <a:rPr lang="cs-CZ" i="1"/>
              <a:t>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 a 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579438" y="5897563"/>
            <a:ext cx="579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 tom mu německá armáda pomohla  svými chybami.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  <p:bldP spid="747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Chyby operátorů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856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tabulce počátků odposlechnutých zpráv odvysílaných během manévrů se mnoho</a:t>
            </a:r>
          </a:p>
          <a:p>
            <a:r>
              <a:rPr lang="cs-CZ"/>
              <a:t>počátečních šestic vyskytuje vícekrát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23850" y="1773238"/>
            <a:ext cx="8299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Kdyby operátoři opravdu volili klíče zpráv jako náhodné trojice písmen, tak by se</a:t>
            </a:r>
          </a:p>
          <a:p>
            <a:r>
              <a:rPr lang="cs-CZ"/>
              <a:t>mezi 64 odposlechnutými zprávami mohla vyskytnout nejvýše jedna dvojice se </a:t>
            </a:r>
          </a:p>
          <a:p>
            <a:r>
              <a:rPr lang="cs-CZ"/>
              <a:t>stejnými počátečními šesti písmeny.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809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jejich velkému výskytu bylo zřejmé, že operátoři nevolí klíče zpráv</a:t>
            </a:r>
          </a:p>
          <a:p>
            <a:r>
              <a:rPr lang="cs-CZ"/>
              <a:t>náhodně.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03213" y="3573463"/>
            <a:ext cx="879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Pokud je nevolili náhodně, jaké stereotypy pro jejich výběr pravděpodobně používali?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03213" y="4076700"/>
            <a:ext cx="826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si řekl, že nejspíš volí trojice stejných písmen nebo trojice sousedních </a:t>
            </a:r>
          </a:p>
          <a:p>
            <a:r>
              <a:rPr lang="cs-CZ"/>
              <a:t>písmen na klávesnici.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03213" y="4760913"/>
            <a:ext cx="6983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Dejme tomu, že nějaká obsluha zvolila v daný den klíč zprávy 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aaa</a:t>
            </a:r>
            <a:r>
              <a:rPr lang="cs-CZ" sz="2000" dirty="0">
                <a:latin typeface="Courier New" pitchFamily="49" charset="0"/>
              </a:rPr>
              <a:t> .</a:t>
            </a:r>
            <a:endParaRPr lang="cs-CZ" dirty="0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76238" y="5176838"/>
            <a:ext cx="297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charakteristice 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95288" y="558958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50825" y="6040438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/>
              <a:t>musí permutace  </a:t>
            </a:r>
            <a:r>
              <a:rPr lang="cs-CZ" sz="2000" i="1" dirty="0">
                <a:latin typeface="Times New Roman" pitchFamily="18" charset="0"/>
              </a:rPr>
              <a:t>A</a:t>
            </a:r>
            <a:r>
              <a:rPr lang="cs-CZ" dirty="0"/>
              <a:t>  zobrazovat písmeno 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a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cs-CZ" dirty="0"/>
              <a:t>do písmene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cs-CZ" sz="2000" dirty="0">
                <a:latin typeface="Courier New" pitchFamily="49" charset="0"/>
              </a:rPr>
              <a:t>, </a:t>
            </a:r>
            <a:r>
              <a:rPr lang="cs-CZ" dirty="0"/>
              <a:t>a proto šifrovou</a:t>
            </a:r>
          </a:p>
          <a:p>
            <a:r>
              <a:rPr lang="cs-CZ" dirty="0"/>
              <a:t>podobou klíče zprávy  </a:t>
            </a:r>
            <a:r>
              <a:rPr lang="en-US" sz="2000" dirty="0" err="1">
                <a:latin typeface="Courier New" pitchFamily="49" charset="0"/>
              </a:rPr>
              <a:t>aaa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cs-CZ" dirty="0"/>
              <a:t>musí být některá z počátečních šestic začínajících na 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cs-CZ" sz="2000" dirty="0">
                <a:latin typeface="Courier New" pitchFamily="49" charset="0"/>
              </a:rPr>
              <a:t>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Která volba je správná?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9113" y="1052513"/>
            <a:ext cx="7993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V úvahu tak přicházejí počáteční šestice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cs-CZ" sz="2000" dirty="0">
                <a:latin typeface="Courier New" pitchFamily="49" charset="0"/>
              </a:rPr>
              <a:t>, 40. </a:t>
            </a:r>
            <a:r>
              <a:rPr lang="en-US" sz="2000" dirty="0" err="1">
                <a:latin typeface="Courier New" pitchFamily="49" charset="0"/>
              </a:rPr>
              <a:t>sjm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spo</a:t>
            </a:r>
            <a:r>
              <a:rPr lang="cs-CZ" sz="2000" dirty="0">
                <a:latin typeface="Courier New" pitchFamily="49" charset="0"/>
              </a:rPr>
              <a:t>,</a:t>
            </a:r>
          </a:p>
          <a:p>
            <a:r>
              <a:rPr lang="cs-CZ" sz="2000" dirty="0">
                <a:latin typeface="Courier New" pitchFamily="49" charset="0"/>
              </a:rPr>
              <a:t>43. </a:t>
            </a:r>
            <a:r>
              <a:rPr lang="en-US" sz="2000" dirty="0" err="1">
                <a:latin typeface="Courier New" pitchFamily="49" charset="0"/>
              </a:rPr>
              <a:t>sug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smf</a:t>
            </a:r>
            <a:r>
              <a:rPr lang="cs-CZ" sz="2000" dirty="0">
                <a:latin typeface="Courier New" pitchFamily="49" charset="0"/>
              </a:rPr>
              <a:t> 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9113" y="1766888"/>
            <a:ext cx="643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Ověříme, jsou-li tyto volby také v souladu s charakteristikami 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09600" y="2205038"/>
            <a:ext cx="777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  </a:t>
            </a:r>
            <a:r>
              <a:rPr lang="cs-CZ"/>
              <a:t>a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23888" y="2636838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50825" y="3141663"/>
            <a:ext cx="741382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Písmeno </a:t>
            </a:r>
            <a:r>
              <a:rPr lang="cs-CZ" dirty="0">
                <a:latin typeface="Courier New" pitchFamily="49" charset="0"/>
              </a:rPr>
              <a:t>A</a:t>
            </a:r>
            <a:r>
              <a:rPr lang="cs-CZ" dirty="0"/>
              <a:t>  musí totiž ležet spolu s druhým písmenem každé zprávy v různých</a:t>
            </a:r>
          </a:p>
          <a:p>
            <a:r>
              <a:rPr lang="cs-CZ" dirty="0"/>
              <a:t>cyklech téže délky charakteristiky </a:t>
            </a:r>
            <a:r>
              <a:rPr lang="cs-CZ" sz="2000" i="1" dirty="0">
                <a:latin typeface="Times New Roman" pitchFamily="18" charset="0"/>
              </a:rPr>
              <a:t>EB .</a:t>
            </a:r>
            <a:r>
              <a:rPr lang="cs-CZ" dirty="0"/>
              <a:t> 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231775" y="3951288"/>
            <a:ext cx="4678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To ale splňuje pouze šestice 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cs-CZ" dirty="0"/>
              <a:t>.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03213" y="4527550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Pro tuto šestici platí také, že písmeno  </a:t>
            </a:r>
            <a:r>
              <a:rPr lang="cs-CZ" sz="2000" dirty="0">
                <a:latin typeface="Courier New" pitchFamily="49" charset="0"/>
              </a:rPr>
              <a:t>A</a:t>
            </a:r>
            <a:r>
              <a:rPr lang="cs-CZ" dirty="0"/>
              <a:t> leží s třetím písmenem</a:t>
            </a:r>
            <a:r>
              <a:rPr lang="cs-CZ" sz="2000" dirty="0">
                <a:latin typeface="Courier New" pitchFamily="49" charset="0"/>
              </a:rPr>
              <a:t> X </a:t>
            </a:r>
            <a:r>
              <a:rPr lang="cs-CZ" dirty="0"/>
              <a:t>v různých</a:t>
            </a:r>
          </a:p>
          <a:p>
            <a:r>
              <a:rPr lang="cs-CZ" dirty="0"/>
              <a:t>cyklech stejné délky charakteristiky  </a:t>
            </a:r>
            <a:r>
              <a:rPr lang="cs-CZ" sz="2000" i="1" dirty="0">
                <a:latin typeface="Times New Roman" pitchFamily="18" charset="0"/>
              </a:rPr>
              <a:t>FC</a:t>
            </a:r>
            <a:r>
              <a:rPr lang="cs-CZ" i="1" dirty="0">
                <a:latin typeface="Times New Roman" pitchFamily="18" charset="0"/>
              </a:rPr>
              <a:t>.</a:t>
            </a:r>
            <a:endParaRPr lang="cs-CZ" dirty="0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0825" y="5445125"/>
            <a:ext cx="82190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Šestice 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cs-CZ" dirty="0"/>
              <a:t>je tak stále možným kandidátem na šifrovou podobu klíče</a:t>
            </a:r>
          </a:p>
          <a:p>
            <a:r>
              <a:rPr lang="cs-CZ" dirty="0"/>
              <a:t>zprávy   </a:t>
            </a:r>
            <a:r>
              <a:rPr lang="cs-CZ" sz="2000" dirty="0">
                <a:latin typeface="Courier New" pitchFamily="49" charset="0"/>
              </a:rPr>
              <a:t>AAA  </a:t>
            </a:r>
            <a:r>
              <a:rPr lang="cs-CZ" dirty="0"/>
              <a:t>v daný den.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9" grpId="0"/>
      <p:bldP spid="87050" grpId="0"/>
      <p:bldP spid="87051" grpId="0"/>
      <p:bldP spid="870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/>
          <a:lstStyle/>
          <a:p>
            <a:r>
              <a:rPr lang="cs-CZ"/>
              <a:t>Klíče zpráv při manévrech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76238" y="908050"/>
            <a:ext cx="8459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Tato volba jednoznačně určuje  permutace  </a:t>
            </a:r>
            <a:r>
              <a:rPr lang="cs-CZ" sz="2000" i="1">
                <a:latin typeface="Times New Roman" pitchFamily="18" charset="0"/>
              </a:rPr>
              <a:t>C,F</a:t>
            </a:r>
            <a:r>
              <a:rPr lang="cs-CZ"/>
              <a:t>, hodnoty permutací </a:t>
            </a:r>
            <a:r>
              <a:rPr lang="cs-CZ" sz="2000" i="1"/>
              <a:t> </a:t>
            </a:r>
            <a:r>
              <a:rPr lang="cs-CZ" sz="2000" i="1">
                <a:latin typeface="Times New Roman" pitchFamily="18" charset="0"/>
              </a:rPr>
              <a:t>B,E</a:t>
            </a:r>
            <a:r>
              <a:rPr lang="cs-CZ"/>
              <a:t>  na šesti</a:t>
            </a:r>
          </a:p>
          <a:p>
            <a:r>
              <a:rPr lang="cs-CZ"/>
              <a:t>prvcích dvou cyklů délky  3  charakteristiky  </a:t>
            </a:r>
            <a:r>
              <a:rPr lang="cs-CZ" sz="2000" i="1">
                <a:latin typeface="Times New Roman" pitchFamily="18" charset="0"/>
              </a:rPr>
              <a:t>EB</a:t>
            </a:r>
            <a:r>
              <a:rPr lang="cs-CZ"/>
              <a:t>  a hodnoty permutací  </a:t>
            </a:r>
            <a:r>
              <a:rPr lang="cs-CZ" sz="2000" i="1">
                <a:latin typeface="Times New Roman" pitchFamily="18" charset="0"/>
              </a:rPr>
              <a:t>A,D</a:t>
            </a:r>
            <a:r>
              <a:rPr lang="cs-CZ"/>
              <a:t>  na</a:t>
            </a:r>
          </a:p>
          <a:p>
            <a:r>
              <a:rPr lang="cs-CZ"/>
              <a:t>prvcích  </a:t>
            </a:r>
            <a:r>
              <a:rPr lang="cs-CZ" sz="2000">
                <a:latin typeface="Courier New" pitchFamily="49" charset="0"/>
              </a:rPr>
              <a:t>A,S.</a:t>
            </a:r>
            <a:r>
              <a:rPr lang="cs-CZ"/>
              <a:t>   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76238" y="1916113"/>
            <a:ext cx="824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dvou dalších odhadů podobného druhu byl schopen rekonstruovat klíče</a:t>
            </a:r>
          </a:p>
          <a:p>
            <a:r>
              <a:rPr lang="cs-CZ"/>
              <a:t>všech zpráv odeslaných během manévrů.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00050" y="2708275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600" dirty="0" err="1">
                <a:latin typeface="Courier New" pitchFamily="49" charset="0"/>
              </a:rPr>
              <a:t>auq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amn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sss</a:t>
            </a:r>
            <a:endParaRPr lang="en-US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bnh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chl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rfv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bct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cgj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rtz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cik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bzt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wer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>
                <a:latin typeface="Courier New" pitchFamily="49" charset="0"/>
              </a:rPr>
              <a:t>ddb </a:t>
            </a:r>
            <a:r>
              <a:rPr lang="en-US" sz="1600" dirty="0" err="1">
                <a:latin typeface="Courier New" pitchFamily="49" charset="0"/>
              </a:rPr>
              <a:t>vdv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ikl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ejp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ips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vbn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hjk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hjk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fff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fff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hxv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tti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fgh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ddd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ddd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ind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jhu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dfg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ooo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ooo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416175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lll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lll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kkk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kkk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yyy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yyy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ggg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ggg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nlu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qfz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ghj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obu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dlz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jjj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pvj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feg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tzu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 xxx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xxx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4505325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rfc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wqq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bnm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asd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asd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ppp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ppp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exb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pyx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use </a:t>
            </a:r>
            <a:r>
              <a:rPr lang="en-US" sz="1600" dirty="0" err="1">
                <a:latin typeface="Courier New" pitchFamily="49" charset="0"/>
              </a:rPr>
              <a:t>nwh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zui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6665913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eee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eee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ert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ert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wki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rkk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cde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qqq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qqq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xoi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guk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qwe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xyw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gcp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qay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ypc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osq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mmm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zzy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yra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uvw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yoc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uio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zsj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ywg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uuu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50901"/>
          </a:xfrm>
        </p:spPr>
        <p:txBody>
          <a:bodyPr/>
          <a:lstStyle/>
          <a:p>
            <a:r>
              <a:rPr lang="en-US"/>
              <a:t>Odhad permutace </a:t>
            </a:r>
            <a:r>
              <a:rPr lang="en-US" i="1">
                <a:latin typeface="Times New Roman" pitchFamily="18" charset="0"/>
              </a:rPr>
              <a:t>H</a:t>
            </a:r>
            <a:endParaRPr lang="cs-CZ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76238" y="981075"/>
            <a:ext cx="846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cs-CZ"/>
              <a:t>í</a:t>
            </a:r>
            <a:r>
              <a:rPr lang="en-US"/>
              <a:t>m z</a:t>
            </a:r>
            <a:r>
              <a:rPr lang="cs-CZ"/>
              <a:t>í</a:t>
            </a:r>
            <a:r>
              <a:rPr lang="en-US"/>
              <a:t>skal </a:t>
            </a:r>
            <a:r>
              <a:rPr lang="cs-CZ"/>
              <a:t>pro daný den </a:t>
            </a:r>
            <a:r>
              <a:rPr lang="en-US"/>
              <a:t>permutace </a:t>
            </a:r>
            <a:r>
              <a:rPr lang="cs-CZ"/>
              <a:t>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a mohl je považovat za známé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69888" y="1557338"/>
            <a:ext cx="81470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Protože v komerční verzi přístroje  byly klávesy propojené na obvod vstupního </a:t>
            </a:r>
          </a:p>
          <a:p>
            <a:r>
              <a:rPr lang="cs-CZ" dirty="0"/>
              <a:t>rotoru podle jejich pořadí na klávesnici, </a:t>
            </a:r>
            <a:r>
              <a:rPr lang="cs-CZ" dirty="0" err="1"/>
              <a:t>Rejewski</a:t>
            </a:r>
            <a:r>
              <a:rPr lang="cs-CZ" dirty="0"/>
              <a:t> si řekl, že tomuto propojení </a:t>
            </a:r>
          </a:p>
          <a:p>
            <a:r>
              <a:rPr lang="cs-CZ" dirty="0"/>
              <a:t>konstruktéři nepřikládali kryptologický význam, a zkusil dosadit toto propojení</a:t>
            </a:r>
          </a:p>
          <a:p>
            <a:r>
              <a:rPr lang="cs-CZ" sz="2000" i="1" dirty="0">
                <a:latin typeface="Times New Roman" pitchFamily="18" charset="0"/>
              </a:rPr>
              <a:t>H</a:t>
            </a:r>
            <a:r>
              <a:rPr lang="cs-CZ" dirty="0"/>
              <a:t>  do svých rovnic.  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77825" y="28527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soustavu šesti rovnic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68313" y="3197225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PHS               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68313" y="36306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68313" y="40624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C=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68313" y="44942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68313" y="49260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468313" y="53578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F=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19113" y="58975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 dvou neznámých.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  <p:bldP spid="91143" grpId="0"/>
      <p:bldP spid="91144" grpId="0"/>
      <p:bldP spid="91145" grpId="0"/>
      <p:bldP spid="91146" grpId="0"/>
      <p:bldP spid="91148" grpId="0"/>
      <p:bldP spid="91149" grpId="0"/>
      <p:bldP spid="91150" grpId="0"/>
      <p:bldP spid="911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925513"/>
          </a:xfrm>
        </p:spPr>
        <p:txBody>
          <a:bodyPr/>
          <a:lstStyle/>
          <a:p>
            <a:r>
              <a:rPr lang="cs-CZ"/>
              <a:t>Řešení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1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Tu už šlo řešit rutinním způsobem. Co nejvíce známých permutací převedl na levou</a:t>
            </a:r>
          </a:p>
          <a:p>
            <a:r>
              <a:rPr lang="cs-CZ"/>
              <a:t>stranu.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rovnice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2276475"/>
            <a:ext cx="4830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8938" y="2693988"/>
            <a:ext cx="5072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82588" y="3125788"/>
            <a:ext cx="5268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63538" y="3486150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23850" y="38465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23850" y="42783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63575" y="4960938"/>
            <a:ext cx="790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Levé strany jsou samé známé permutace, mohl tedy spočítat jejich složení a</a:t>
            </a:r>
          </a:p>
          <a:p>
            <a:r>
              <a:rPr lang="cs-CZ"/>
              <a:t>nahradit je jedinou permutací.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  <p:bldP spid="931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5188"/>
          </a:xfrm>
        </p:spPr>
        <p:txBody>
          <a:bodyPr/>
          <a:lstStyle/>
          <a:p>
            <a:r>
              <a:rPr lang="cs-CZ"/>
              <a:t>Okamžik pravdy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76238" y="6921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soustavě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242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8938" y="1557338"/>
            <a:ext cx="250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82588" y="1916113"/>
            <a:ext cx="2765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63538" y="2349500"/>
            <a:ext cx="259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23850" y="27813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3850" y="32131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179388" y="3789363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Vynásobil vždy dvojice </a:t>
            </a:r>
          </a:p>
          <a:p>
            <a:r>
              <a:rPr lang="cs-CZ"/>
              <a:t>po sobě jsoucích rovnic.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297238" y="13414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297238" y="17732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76600" y="22050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368675" y="26368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276600" y="30686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419475" y="37893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 úpravě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271463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50825" y="49260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50825" y="530066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50825" y="57181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1463" y="61499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211638" y="4479925"/>
            <a:ext cx="47879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Všechny známé permutace  </a:t>
            </a:r>
            <a:r>
              <a:rPr lang="cs-CZ" sz="2000" i="1">
                <a:latin typeface="Times New Roman" pitchFamily="18" charset="0"/>
              </a:rPr>
              <a:t>UV,VW,WX,XY</a:t>
            </a:r>
          </a:p>
          <a:p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YZ</a:t>
            </a:r>
            <a:r>
              <a:rPr lang="cs-CZ" i="1">
                <a:latin typeface="Times New Roman" pitchFamily="18" charset="0"/>
              </a:rPr>
              <a:t>   </a:t>
            </a:r>
            <a:r>
              <a:rPr lang="cs-CZ"/>
              <a:t>jsou tak konjugované s neznámou</a:t>
            </a:r>
          </a:p>
          <a:p>
            <a:r>
              <a:rPr lang="cs-CZ"/>
              <a:t>permutací 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a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/>
              <a:t>musí mít proto stejný</a:t>
            </a:r>
          </a:p>
          <a:p>
            <a:r>
              <a:rPr lang="cs-CZ"/>
              <a:t>cyklický typ.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284663" y="60213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neměly 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6" grpId="1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  <p:bldP spid="95245" grpId="0"/>
      <p:bldP spid="95246" grpId="0"/>
      <p:bldP spid="95247" grpId="0"/>
      <p:bldP spid="95248" grpId="0"/>
      <p:bldP spid="95249" grpId="0"/>
      <p:bldP spid="95250" grpId="0"/>
      <p:bldP spid="95251" grpId="0"/>
      <p:bldP spid="95252" grpId="0"/>
      <p:bldP spid="95253" grpId="0"/>
      <p:bldP spid="95254" grpId="0"/>
      <p:bldP spid="95255" grpId="0"/>
      <p:bldP spid="952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Statický model</a:t>
            </a:r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1412875"/>
            <a:ext cx="6507162" cy="3959225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7092950" y="2217738"/>
            <a:ext cx="43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7091363" y="3205163"/>
            <a:ext cx="4333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451725" y="1557338"/>
            <a:ext cx="2873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  <a:p>
            <a:r>
              <a:rPr lang="cs-CZ" sz="900">
                <a:latin typeface="Courier New" pitchFamily="49" charset="0"/>
              </a:rPr>
              <a:t>c</a:t>
            </a:r>
          </a:p>
          <a:p>
            <a:r>
              <a:rPr lang="cs-CZ" sz="900">
                <a:latin typeface="Courier New" pitchFamily="49" charset="0"/>
              </a:rPr>
              <a:t>d</a:t>
            </a:r>
          </a:p>
          <a:p>
            <a:r>
              <a:rPr lang="cs-CZ" sz="900">
                <a:latin typeface="Courier New" pitchFamily="49" charset="0"/>
              </a:rPr>
              <a:t>e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2255838" y="308133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 flipV="1">
            <a:off x="5559425" y="1993900"/>
            <a:ext cx="381000" cy="165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451725" y="2230438"/>
            <a:ext cx="3206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f</a:t>
            </a:r>
          </a:p>
          <a:p>
            <a:r>
              <a:rPr lang="cs-CZ" sz="900">
                <a:latin typeface="Courier New" pitchFamily="49" charset="0"/>
              </a:rPr>
              <a:t>g</a:t>
            </a:r>
          </a:p>
          <a:p>
            <a:r>
              <a:rPr lang="cs-CZ" sz="900">
                <a:latin typeface="Courier New" pitchFamily="49" charset="0"/>
              </a:rPr>
              <a:t>h</a:t>
            </a:r>
          </a:p>
          <a:p>
            <a:r>
              <a:rPr lang="cs-CZ" sz="900">
                <a:latin typeface="Courier New" pitchFamily="49" charset="0"/>
              </a:rPr>
              <a:t>i</a:t>
            </a:r>
          </a:p>
          <a:p>
            <a:r>
              <a:rPr lang="cs-CZ" sz="900">
                <a:latin typeface="Courier New" pitchFamily="49" charset="0"/>
              </a:rPr>
              <a:t>j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451725" y="2949575"/>
            <a:ext cx="2524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k</a:t>
            </a:r>
          </a:p>
          <a:p>
            <a:r>
              <a:rPr lang="cs-CZ" sz="900">
                <a:latin typeface="Courier New" pitchFamily="49" charset="0"/>
              </a:rPr>
              <a:t>l</a:t>
            </a:r>
          </a:p>
          <a:p>
            <a:r>
              <a:rPr lang="cs-CZ" sz="900">
                <a:latin typeface="Courier New" pitchFamily="49" charset="0"/>
              </a:rPr>
              <a:t>m</a:t>
            </a:r>
          </a:p>
          <a:p>
            <a:r>
              <a:rPr lang="cs-CZ" sz="900">
                <a:latin typeface="Courier New" pitchFamily="49" charset="0"/>
              </a:rPr>
              <a:t>n</a:t>
            </a:r>
          </a:p>
          <a:p>
            <a:r>
              <a:rPr lang="cs-CZ" sz="900">
                <a:latin typeface="Courier New" pitchFamily="49" charset="0"/>
              </a:rPr>
              <a:t>o</a:t>
            </a:r>
          </a:p>
          <a:p>
            <a:r>
              <a:rPr lang="cs-CZ" sz="900">
                <a:latin typeface="Courier New" pitchFamily="49" charset="0"/>
              </a:rPr>
              <a:t>p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451725" y="3789363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q</a:t>
            </a:r>
          </a:p>
          <a:p>
            <a:r>
              <a:rPr lang="cs-CZ" sz="900">
                <a:latin typeface="Courier New" pitchFamily="49" charset="0"/>
              </a:rPr>
              <a:t>r</a:t>
            </a:r>
          </a:p>
          <a:p>
            <a:r>
              <a:rPr lang="cs-CZ" sz="900">
                <a:latin typeface="Courier New" pitchFamily="49" charset="0"/>
              </a:rPr>
              <a:t>s</a:t>
            </a:r>
          </a:p>
          <a:p>
            <a:r>
              <a:rPr lang="cs-CZ" sz="900">
                <a:latin typeface="Courier New" pitchFamily="49" charset="0"/>
              </a:rPr>
              <a:t>t</a:t>
            </a:r>
          </a:p>
          <a:p>
            <a:r>
              <a:rPr lang="cs-CZ" sz="900">
                <a:latin typeface="Courier New" pitchFamily="49" charset="0"/>
              </a:rPr>
              <a:t>u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754438" y="4149725"/>
            <a:ext cx="241300" cy="409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451725" y="4508500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v</a:t>
            </a:r>
          </a:p>
          <a:p>
            <a:r>
              <a:rPr lang="cs-CZ" sz="900">
                <a:latin typeface="Courier New" pitchFamily="49" charset="0"/>
              </a:rPr>
              <a:t>w</a:t>
            </a:r>
          </a:p>
          <a:p>
            <a:r>
              <a:rPr lang="cs-CZ" sz="900">
                <a:latin typeface="Courier New" pitchFamily="49" charset="0"/>
              </a:rPr>
              <a:t>x</a:t>
            </a:r>
          </a:p>
          <a:p>
            <a:r>
              <a:rPr lang="cs-CZ" sz="900">
                <a:latin typeface="Courier New" pitchFamily="49" charset="0"/>
              </a:rPr>
              <a:t>y</a:t>
            </a:r>
          </a:p>
          <a:p>
            <a:r>
              <a:rPr lang="cs-CZ" sz="900">
                <a:latin typeface="Courier New" pitchFamily="49" charset="0"/>
              </a:rPr>
              <a:t>z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455738" y="5373688"/>
            <a:ext cx="542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</a:rPr>
              <a:t>R                     L              M            N             H             S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411413" y="58769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S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H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L</a:t>
            </a:r>
            <a:r>
              <a:rPr lang="cs-CZ" sz="2400" baseline="30000">
                <a:latin typeface="Times New Roman" pitchFamily="18" charset="0"/>
              </a:rPr>
              <a:t>-1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2846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RLMNHS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>
            <a:off x="323850" y="1643063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H="1">
            <a:off x="323850" y="178752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>
            <a:off x="309563" y="44672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323850" y="51720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07950" y="1539875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07950" y="4352925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07950" y="5072063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2" grpId="0" animBg="1"/>
      <p:bldP spid="63493" grpId="0" animBg="1"/>
      <p:bldP spid="63495" grpId="0"/>
      <p:bldP spid="63496" grpId="0" animBg="1"/>
      <p:bldP spid="63497" grpId="0" animBg="1"/>
      <p:bldP spid="63498" grpId="0"/>
      <p:bldP spid="63499" grpId="0"/>
      <p:bldP spid="63500" grpId="0"/>
      <p:bldP spid="63501" grpId="0" animBg="1"/>
      <p:bldP spid="63502" grpId="0"/>
      <p:bldP spid="63503" grpId="0"/>
      <p:bldP spid="63504" grpId="0"/>
      <p:bldP spid="63505" grpId="0"/>
      <p:bldP spid="63506" grpId="0" animBg="1"/>
      <p:bldP spid="63507" grpId="0" animBg="1"/>
      <p:bldP spid="63508" grpId="0" animBg="1"/>
      <p:bldP spid="63509" grpId="0" animBg="1"/>
      <p:bldP spid="63510" grpId="0"/>
      <p:bldP spid="63511" grpId="0"/>
      <p:bldP spid="635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 dirty="0">
                <a:latin typeface="Times New Roman" pitchFamily="18" charset="0"/>
              </a:rPr>
              <a:t>       </a:t>
            </a:r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M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L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RLM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HS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Prvních šest písmen zprávy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11188" y="13096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55650" y="18859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750" y="2101850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84213" y="23177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46150" y="20986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946150" y="2117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950913" y="2498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9461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      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 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9842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984250" y="333216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96875" y="4959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Všude můžeme nahradit nehybné rotory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i="1">
                <a:solidFill>
                  <a:srgbClr val="FF3300"/>
                </a:solidFill>
              </a:rPr>
              <a:t>  </a:t>
            </a:r>
            <a:r>
              <a:rPr lang="cs-CZ"/>
              <a:t>jedním tlustým virtuálním (neznámým) reflektorem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i="1"/>
              <a:t>.</a:t>
            </a:r>
            <a:endParaRPr lang="cs-CZ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71550" y="21034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9715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9715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9715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47675" y="5876925"/>
            <a:ext cx="825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sice neznáme, z odposlechnutých zpráv z daného dne,</a:t>
            </a:r>
          </a:p>
          <a:p>
            <a:r>
              <a:rPr lang="cs-CZ"/>
              <a:t>pokud je jich dost, ale můžeme vyčíst složené permutace  </a:t>
            </a:r>
            <a:r>
              <a:rPr lang="cs-CZ" i="1">
                <a:latin typeface="Times New Roman" pitchFamily="18" charset="0"/>
              </a:rPr>
              <a:t>DA, EB </a:t>
            </a:r>
            <a:r>
              <a:rPr lang="cs-CZ"/>
              <a:t> a</a:t>
            </a:r>
            <a:r>
              <a:rPr lang="cs-CZ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49263" y="3933825"/>
            <a:ext cx="808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Tyto rovnice platí za předpokladu, že v průběhu šifrování prvních šesti písmen</a:t>
            </a:r>
          </a:p>
          <a:p>
            <a:r>
              <a:rPr lang="cs-CZ" dirty="0"/>
              <a:t>zprávy se nezměnila vzájemná poloha prostředního a tedy ani levého rotoru. </a:t>
            </a:r>
          </a:p>
          <a:p>
            <a:r>
              <a:rPr lang="cs-CZ" dirty="0"/>
              <a:t>To nastávalo</a:t>
            </a:r>
            <a:r>
              <a:rPr lang="en-US" dirty="0"/>
              <a:t> </a:t>
            </a:r>
            <a:r>
              <a:rPr lang="cs-CZ" dirty="0"/>
              <a:t>v průměru v 21 z každých 26 dní. Tedy zhruba v  80</a:t>
            </a:r>
            <a:r>
              <a:rPr lang="en-US" dirty="0"/>
              <a:t>%</a:t>
            </a:r>
            <a:r>
              <a:rPr lang="cs-CZ" dirty="0"/>
              <a:t>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0" grpId="1"/>
      <p:bldP spid="65541" grpId="0"/>
      <p:bldP spid="65541" grpId="1"/>
      <p:bldP spid="65546" grpId="0"/>
      <p:bldP spid="65546" grpId="1"/>
      <p:bldP spid="65547" grpId="0"/>
      <p:bldP spid="65547" grpId="1"/>
      <p:bldP spid="65551" grpId="0"/>
      <p:bldP spid="65551" grpId="1"/>
      <p:bldP spid="65552" grpId="0"/>
      <p:bldP spid="65552" grpId="1"/>
      <p:bldP spid="65555" grpId="0"/>
      <p:bldP spid="65555" grpId="1"/>
      <p:bldP spid="65556" grpId="0"/>
      <p:bldP spid="65556" grpId="1"/>
      <p:bldP spid="65559" grpId="0"/>
      <p:bldP spid="65559" grpId="1"/>
      <p:bldP spid="65560" grpId="0"/>
      <p:bldP spid="65560" grpId="1"/>
      <p:bldP spid="65563" grpId="0"/>
      <p:bldP spid="65563" grpId="1"/>
      <p:bldP spid="65564" grpId="0"/>
      <p:bldP spid="65564" grpId="1"/>
      <p:bldP spid="65567" grpId="0"/>
      <p:bldP spid="65576" grpId="0"/>
      <p:bldP spid="65577" grpId="0"/>
      <p:bldP spid="65578" grpId="0"/>
      <p:bldP spid="65579" grpId="0"/>
      <p:bldP spid="65580" grpId="0"/>
      <p:bldP spid="65581" grpId="0"/>
      <p:bldP spid="65582" grpId="0"/>
      <p:bldP spid="655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769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popisující propojení v reflektoru má všechny cykly délky 2.  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5894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 platí  </a:t>
            </a:r>
            <a:r>
              <a:rPr lang="cs-CZ" sz="2000" i="1">
                <a:latin typeface="Times New Roman" pitchFamily="18" charset="0"/>
              </a:rPr>
              <a:t>RR = R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I</a:t>
            </a:r>
            <a:r>
              <a:rPr lang="cs-CZ"/>
              <a:t> , kde  </a:t>
            </a:r>
            <a:r>
              <a:rPr lang="cs-CZ" sz="2000" i="1">
                <a:latin typeface="Times New Roman" pitchFamily="18" charset="0"/>
              </a:rPr>
              <a:t>I </a:t>
            </a:r>
            <a:r>
              <a:rPr lang="cs-CZ"/>
              <a:t> je identická permutace.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4213" y="2060575"/>
            <a:ext cx="183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Neboli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baseline="30000"/>
              <a:t>-1</a:t>
            </a:r>
            <a:r>
              <a:rPr lang="cs-CZ" sz="2000" i="1">
                <a:latin typeface="Times New Roman" pitchFamily="18" charset="0"/>
              </a:rPr>
              <a:t> = R .</a:t>
            </a:r>
            <a:endParaRPr lang="cs-CZ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84213" y="2565400"/>
            <a:ext cx="77168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Všechny permutace 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jsou konjugované s permutací  </a:t>
            </a:r>
            <a:r>
              <a:rPr lang="cs-CZ" sz="2000" i="1">
                <a:latin typeface="Times New Roman" pitchFamily="18" charset="0"/>
              </a:rPr>
              <a:t>R, </a:t>
            </a:r>
            <a:r>
              <a:rPr lang="cs-CZ"/>
              <a:t>proto</a:t>
            </a:r>
          </a:p>
          <a:p>
            <a:r>
              <a:rPr lang="cs-CZ"/>
              <a:t>mají všechny tyto permutace také všechny cykly délky 2.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71513" y="3284538"/>
            <a:ext cx="8293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   </a:t>
            </a:r>
            <a:r>
              <a:rPr lang="cs-CZ" sz="2000" i="1">
                <a:latin typeface="Times New Roman" pitchFamily="18" charset="0"/>
              </a:rPr>
              <a:t>A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B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C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D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E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F</a:t>
            </a:r>
            <a:r>
              <a:rPr lang="cs-CZ" baseline="30000"/>
              <a:t>2</a:t>
            </a:r>
            <a:r>
              <a:rPr lang="cs-CZ" sz="2000" i="1" baseline="30000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= I , </a:t>
            </a:r>
            <a:r>
              <a:rPr lang="cs-CZ"/>
              <a:t>neboli každá z těchto permutací </a:t>
            </a:r>
          </a:p>
          <a:p>
            <a:r>
              <a:rPr lang="cs-CZ"/>
              <a:t>je inverzní k sobě samé.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63575" y="4005263"/>
            <a:ext cx="7588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Prvních šest písmen libovolné zprávy je šifrová podoba otevřeného textu </a:t>
            </a:r>
          </a:p>
          <a:p>
            <a:r>
              <a:rPr lang="cs-CZ"/>
              <a:t>tvaru  </a:t>
            </a:r>
            <a:r>
              <a:rPr lang="cs-CZ" sz="2000">
                <a:latin typeface="Courier New" pitchFamily="49" charset="0"/>
              </a:rPr>
              <a:t>xyzxyz.</a:t>
            </a:r>
            <a:r>
              <a:rPr lang="cs-CZ"/>
              <a:t> 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63575" y="4667250"/>
            <a:ext cx="544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A  </a:t>
            </a:r>
            <a:r>
              <a:rPr lang="cs-CZ"/>
              <a:t>zašifruje písmeno</a:t>
            </a:r>
            <a:r>
              <a:rPr lang="cs-CZ" sz="1600"/>
              <a:t>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</a:t>
            </a:r>
            <a:r>
              <a:rPr lang="cs-CZ" sz="2000" i="1">
                <a:latin typeface="Times New Roman" pitchFamily="18" charset="0"/>
              </a:rPr>
              <a:t> A(x) = u</a:t>
            </a:r>
            <a:r>
              <a:rPr lang="cs-CZ"/>
              <a:t> ,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63575" y="5013325"/>
            <a:ext cx="615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permutace </a:t>
            </a:r>
            <a:r>
              <a:rPr lang="cs-CZ" sz="2000" i="1">
                <a:latin typeface="Times New Roman" pitchFamily="18" charset="0"/>
              </a:rPr>
              <a:t> D </a:t>
            </a:r>
            <a:r>
              <a:rPr lang="cs-CZ"/>
              <a:t>zašifruje totéž písmeno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 </a:t>
            </a:r>
            <a:r>
              <a:rPr lang="cs-CZ" sz="2000" i="1">
                <a:latin typeface="Times New Roman" pitchFamily="18" charset="0"/>
              </a:rPr>
              <a:t>D(x) = v. 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63575" y="5513388"/>
            <a:ext cx="261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Tedy  platí   </a:t>
            </a:r>
            <a:r>
              <a:rPr lang="cs-CZ" sz="2000" i="1">
                <a:latin typeface="Times New Roman" pitchFamily="18" charset="0"/>
              </a:rPr>
              <a:t>DA(u) = v .</a:t>
            </a:r>
            <a:endParaRPr lang="cs-CZ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84213" y="5875338"/>
            <a:ext cx="7724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DA  </a:t>
            </a:r>
            <a:r>
              <a:rPr lang="cs-CZ"/>
              <a:t>zobrazuje první písmeno každé šifrové zprávy do čtvrtého</a:t>
            </a:r>
          </a:p>
          <a:p>
            <a:r>
              <a:rPr lang="cs-CZ"/>
              <a:t>písmene téže zprávy. Můžeme ji proto vyčíst z odposlechnutých zpráv.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  <p:bldP spid="66573" grpId="0"/>
      <p:bldP spid="665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Den manévrů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7675" y="1196975"/>
            <a:ext cx="8516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Podobně permutace  </a:t>
            </a:r>
            <a:r>
              <a:rPr lang="cs-CZ" sz="2000" i="1">
                <a:latin typeface="Times New Roman" pitchFamily="18" charset="0"/>
              </a:rPr>
              <a:t>EB  </a:t>
            </a:r>
            <a:r>
              <a:rPr lang="cs-CZ"/>
              <a:t>zobrazuje druhé písmeno každé šifrové zprávy do pátého písmene téže zprávy.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516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A stejně tak  permutace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zobrazuje třetí písmeno každé šifrové zprávy do šestého písmene téže zprávy.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39775" y="2697163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auq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amn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bnh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chl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cgj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cik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bzt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ddb </a:t>
            </a:r>
            <a:r>
              <a:rPr lang="en-US" sz="1600" dirty="0" err="1">
                <a:latin typeface="Courier New" pitchFamily="49" charset="0"/>
              </a:rPr>
              <a:t>vdv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ejp</a:t>
            </a: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ips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cs-CZ" sz="1600" dirty="0">
                <a:latin typeface="Courier New" pitchFamily="49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hxv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tti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jhu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2479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38413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17.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18.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19.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20.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21.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22.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23.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24.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25. </a:t>
            </a:r>
            <a:r>
              <a:rPr lang="en-US" sz="1600" dirty="0" err="1">
                <a:latin typeface="Courier New" pitchFamily="49" charset="0"/>
              </a:rPr>
              <a:t>nlu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qfz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26. </a:t>
            </a:r>
            <a:r>
              <a:rPr lang="en-US" sz="1600" dirty="0" err="1">
                <a:latin typeface="Courier New" pitchFamily="49" charset="0"/>
              </a:rPr>
              <a:t>obu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27. </a:t>
            </a:r>
            <a:r>
              <a:rPr lang="en-US" sz="1600" dirty="0" err="1">
                <a:latin typeface="Courier New" pitchFamily="49" charset="0"/>
              </a:rPr>
              <a:t>pvj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feg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28.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29.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30.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31.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32.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483100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33.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34. </a:t>
            </a:r>
            <a:r>
              <a:rPr lang="en-US" sz="1600" dirty="0" err="1">
                <a:latin typeface="Courier New" pitchFamily="49" charset="0"/>
              </a:rPr>
              <a:t>rfc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wqq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35.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36.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37.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38.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39.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40.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41.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42.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43.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44.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45.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46.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47. </a:t>
            </a:r>
            <a:r>
              <a:rPr lang="en-US" sz="1600" dirty="0" err="1">
                <a:latin typeface="Courier New" pitchFamily="49" charset="0"/>
              </a:rPr>
              <a:t>taa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exb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48. </a:t>
            </a:r>
            <a:r>
              <a:rPr lang="en-US" sz="1600" dirty="0">
                <a:latin typeface="Courier New" pitchFamily="49" charset="0"/>
              </a:rPr>
              <a:t>use </a:t>
            </a:r>
            <a:r>
              <a:rPr lang="en-US" sz="1600" dirty="0" err="1">
                <a:latin typeface="Courier New" pitchFamily="49" charset="0"/>
              </a:rPr>
              <a:t>nwh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356350" y="2736850"/>
            <a:ext cx="15424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49.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50.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51.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52.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53.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54.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55.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56. </a:t>
            </a:r>
            <a:r>
              <a:rPr lang="en-US" sz="1600" dirty="0" err="1">
                <a:latin typeface="Courier New" pitchFamily="49" charset="0"/>
              </a:rPr>
              <a:t>wki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rkk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57.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58.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59. </a:t>
            </a:r>
            <a:r>
              <a:rPr lang="en-US" sz="1600" dirty="0" err="1">
                <a:latin typeface="Courier New" pitchFamily="49" charset="0"/>
              </a:rPr>
              <a:t>xoi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guk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60. </a:t>
            </a:r>
            <a:r>
              <a:rPr lang="en-US" sz="1600" dirty="0" err="1">
                <a:latin typeface="Courier New" pitchFamily="49" charset="0"/>
              </a:rPr>
              <a:t>xyw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gcp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61. </a:t>
            </a:r>
            <a:r>
              <a:rPr lang="en-US" sz="1600" dirty="0" err="1">
                <a:latin typeface="Courier New" pitchFamily="49" charset="0"/>
              </a:rPr>
              <a:t>ypc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osq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62. </a:t>
            </a:r>
            <a:r>
              <a:rPr lang="en-US" sz="1600" dirty="0" err="1">
                <a:latin typeface="Courier New" pitchFamily="49" charset="0"/>
              </a:rPr>
              <a:t>zzy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yra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63. </a:t>
            </a:r>
            <a:r>
              <a:rPr lang="en-US" sz="1600" dirty="0" err="1">
                <a:latin typeface="Courier New" pitchFamily="49" charset="0"/>
              </a:rPr>
              <a:t>zef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yoc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64. </a:t>
            </a:r>
            <a:r>
              <a:rPr lang="en-US" sz="1600" dirty="0" err="1">
                <a:latin typeface="Courier New" pitchFamily="49" charset="0"/>
              </a:rPr>
              <a:t>zsj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ywg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8" grpId="0"/>
      <p:bldP spid="68619" grpId="0"/>
      <p:bldP spid="686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19113" y="1289050"/>
            <a:ext cx="7473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tabulky začátků odposlechnutých zpráv tak můžeme vyčíst všechny tři</a:t>
            </a:r>
          </a:p>
          <a:p>
            <a:r>
              <a:rPr lang="cs-CZ" i="1"/>
              <a:t>charakteristiky dne,</a:t>
            </a:r>
            <a:r>
              <a:rPr lang="cs-CZ"/>
              <a:t> složené permutace  </a:t>
            </a:r>
            <a:r>
              <a:rPr lang="cs-CZ" sz="2000" i="1">
                <a:latin typeface="Times New Roman" pitchFamily="18" charset="0"/>
              </a:rPr>
              <a:t>DA, EB, FC.</a:t>
            </a:r>
            <a:endParaRPr lang="cs-CZ" i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92138" y="22240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Jejich cyklický zápis je: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2138" y="2867025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2138" y="35147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92138" y="4162425"/>
            <a:ext cx="583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.</a:t>
            </a:r>
            <a:endParaRPr lang="cs-CZ" sz="20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3" grpId="0"/>
      <p:bldP spid="706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cs-CZ" sz="4000"/>
              <a:t>Co způsobilo šifrování klíče zprávy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76238" y="1052513"/>
            <a:ext cx="594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odposlechu známe charakteristiky dne  </a:t>
            </a:r>
            <a:r>
              <a:rPr lang="cs-CZ" sz="2000" i="1">
                <a:latin typeface="Times New Roman" pitchFamily="18" charset="0"/>
              </a:rPr>
              <a:t>DA, EB  </a:t>
            </a:r>
            <a:r>
              <a:rPr lang="cs-CZ"/>
              <a:t>a </a:t>
            </a:r>
            <a:r>
              <a:rPr lang="cs-CZ" sz="2000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6238" y="1557338"/>
            <a:ext cx="338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Vezmeme rovnice pro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 D </a:t>
            </a:r>
            <a:r>
              <a:rPr lang="cs-CZ" sz="2000"/>
              <a:t> </a:t>
            </a:r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62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38150" y="1989138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3550" y="30686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vynásobíme je (musíme dávat pozor na pořadí)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76238" y="3500438"/>
            <a:ext cx="840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DA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76238" y="4005263"/>
            <a:ext cx="661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76238" y="45815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dostaneme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23863" y="4940300"/>
            <a:ext cx="6821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0050" y="5357813"/>
            <a:ext cx="701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47663" y="5956300"/>
            <a:ext cx="776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Šifrování klíče zpráv tak umožnilo sestavit soustavu tří rovnic o třech </a:t>
            </a:r>
          </a:p>
          <a:p>
            <a:r>
              <a:rPr lang="cs-CZ" b="1"/>
              <a:t>neznámých obsahující informaci o vnitřní konstrukci přístroje.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 sz="4000"/>
              <a:t>Ještě jedno tvrzení o permutacích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050925"/>
            <a:ext cx="78279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Každá charakteristika dne </a:t>
            </a:r>
            <a:r>
              <a:rPr lang="cs-CZ" sz="2000" i="1">
                <a:latin typeface="Times New Roman" pitchFamily="18" charset="0"/>
              </a:rPr>
              <a:t> DA, EB  </a:t>
            </a:r>
            <a:r>
              <a:rPr lang="cs-CZ"/>
              <a:t>a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 obsahuje vždy sudý počet cyklů</a:t>
            </a:r>
          </a:p>
          <a:p>
            <a:r>
              <a:rPr lang="cs-CZ"/>
              <a:t>libovolné délky.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19113" y="1698625"/>
            <a:ext cx="82724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není náhoda. Připomeňme si, že každá z permutací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  </a:t>
            </a:r>
            <a:r>
              <a:rPr lang="cs-CZ"/>
              <a:t>obsahuje </a:t>
            </a:r>
          </a:p>
          <a:p>
            <a:r>
              <a:rPr lang="cs-CZ"/>
              <a:t>pouze cykly délky 2.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9113" y="2513013"/>
            <a:ext cx="260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následující tvrzení.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3075" y="2994025"/>
            <a:ext cx="834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/>
              <a:t>Věta.  </a:t>
            </a:r>
            <a:r>
              <a:rPr lang="cs-CZ" dirty="0"/>
              <a:t>Permutaci </a:t>
            </a:r>
            <a:r>
              <a:rPr lang="cs-CZ" b="1" dirty="0"/>
              <a:t> </a:t>
            </a:r>
            <a:r>
              <a:rPr lang="cs-CZ" sz="2000" i="1" dirty="0">
                <a:latin typeface="Times New Roman" pitchFamily="18" charset="0"/>
              </a:rPr>
              <a:t>K</a:t>
            </a:r>
            <a:r>
              <a:rPr lang="cs-CZ" b="1" dirty="0"/>
              <a:t>  </a:t>
            </a:r>
            <a:r>
              <a:rPr lang="cs-CZ" dirty="0"/>
              <a:t>na množ</a:t>
            </a:r>
            <a:r>
              <a:rPr lang="en-US" dirty="0" err="1"/>
              <a:t>i</a:t>
            </a:r>
            <a:r>
              <a:rPr lang="cs-CZ" dirty="0"/>
              <a:t>ně  </a:t>
            </a:r>
            <a:r>
              <a:rPr lang="cs-CZ" sz="2000" i="1" dirty="0">
                <a:latin typeface="Times New Roman" pitchFamily="18" charset="0"/>
              </a:rPr>
              <a:t>Z</a:t>
            </a:r>
            <a:r>
              <a:rPr lang="cs-CZ" b="1" dirty="0"/>
              <a:t>   </a:t>
            </a:r>
            <a:r>
              <a:rPr lang="cs-CZ" dirty="0"/>
              <a:t>lze vyjádřit jako složení     </a:t>
            </a:r>
            <a:r>
              <a:rPr lang="cs-CZ" sz="2000" i="1" dirty="0">
                <a:latin typeface="Times New Roman" pitchFamily="18" charset="0"/>
              </a:rPr>
              <a:t>K = </a:t>
            </a:r>
            <a:r>
              <a:rPr lang="cs-CZ" sz="2000" i="1" dirty="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 dirty="0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 dirty="0">
                <a:latin typeface="Times New Roman" pitchFamily="18" charset="0"/>
              </a:rPr>
              <a:t>  </a:t>
            </a:r>
          </a:p>
          <a:p>
            <a:r>
              <a:rPr lang="cs-CZ" dirty="0"/>
              <a:t>dvou permutací  </a:t>
            </a:r>
            <a:r>
              <a:rPr lang="cs-CZ" sz="2000" i="1" dirty="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 dirty="0">
                <a:latin typeface="Times New Roman" pitchFamily="18" charset="0"/>
              </a:rPr>
              <a:t>,</a:t>
            </a:r>
            <a:r>
              <a:rPr lang="cs-CZ" sz="2000" i="1" dirty="0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dirty="0"/>
              <a:t>které mají obě pouze cykly délky dva, právě když má</a:t>
            </a:r>
          </a:p>
          <a:p>
            <a:r>
              <a:rPr lang="cs-CZ" dirty="0"/>
              <a:t>permutace  </a:t>
            </a:r>
            <a:r>
              <a:rPr lang="cs-CZ" sz="2000" i="1" dirty="0">
                <a:latin typeface="Times New Roman" pitchFamily="18" charset="0"/>
              </a:rPr>
              <a:t>K  </a:t>
            </a:r>
            <a:r>
              <a:rPr lang="cs-CZ" dirty="0"/>
              <a:t>sudý počet  cyklů libovolné délky.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47675" y="4240213"/>
            <a:ext cx="74358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důkazu lze postupovat podobně jako jsme postupovali při zkoumání </a:t>
            </a:r>
          </a:p>
          <a:p>
            <a:r>
              <a:rPr lang="cs-CZ"/>
              <a:t>řešitelnosti rovnice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i="1">
                <a:latin typeface="Times New Roman" pitchFamily="18" charset="0"/>
              </a:rPr>
              <a:t> = X</a:t>
            </a:r>
            <a:r>
              <a:rPr lang="cs-CZ" sz="2000" baseline="30000"/>
              <a:t>-1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47675" y="5105400"/>
            <a:ext cx="8185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grafů si opět také ukážeme, jak najít všechny možné dvojice permutací</a:t>
            </a:r>
          </a:p>
          <a:p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cs-CZ"/>
              <a:t>  splňujících tyto podmínky.</a:t>
            </a: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  <p:bldP spid="73733" grpId="0"/>
      <p:bldP spid="73734" grpId="0"/>
      <p:bldP spid="73735" grpId="0"/>
      <p:bldP spid="7373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2315</Words>
  <Application>Microsoft Office PowerPoint</Application>
  <PresentationFormat>Předvádění na obrazovce (4:3)</PresentationFormat>
  <Paragraphs>404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Motiv sady Office</vt:lpstr>
      <vt:lpstr>Ukázky aplikací matematiky</vt:lpstr>
      <vt:lpstr>Statický model</vt:lpstr>
      <vt:lpstr>Dynamický model</vt:lpstr>
      <vt:lpstr>Prvních šest písmen zprávy</vt:lpstr>
      <vt:lpstr>Charakteristiky dne</vt:lpstr>
      <vt:lpstr>Den manévrů</vt:lpstr>
      <vt:lpstr>Charakteristiky dne</vt:lpstr>
      <vt:lpstr>Co způsobilo šifrování klíče zprávy</vt:lpstr>
      <vt:lpstr>Ještě jedno tvrzení o permutacích</vt:lpstr>
      <vt:lpstr>Grafické zdůvodnění</vt:lpstr>
      <vt:lpstr>Opačná implikace</vt:lpstr>
      <vt:lpstr>Počet možností</vt:lpstr>
      <vt:lpstr>Nastupuje psychologie</vt:lpstr>
      <vt:lpstr>Chyby operátorů</vt:lpstr>
      <vt:lpstr>Která volba je správná?</vt:lpstr>
      <vt:lpstr>Klíče zpráv při manévrech</vt:lpstr>
      <vt:lpstr>Odhad permutace H</vt:lpstr>
      <vt:lpstr>Řešení</vt:lpstr>
      <vt:lpstr>Okamžik pravdy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Ukázky aplikací matematiky</dc:title>
  <dc:creator>MSMT</dc:creator>
  <cp:lastModifiedBy>Jiří Tůma</cp:lastModifiedBy>
  <cp:revision>468</cp:revision>
  <dcterms:created xsi:type="dcterms:W3CDTF">2017-03-02T14:22:02Z</dcterms:created>
  <dcterms:modified xsi:type="dcterms:W3CDTF">2023-03-23T11:02:26Z</dcterms:modified>
</cp:coreProperties>
</file>