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3" r:id="rId3"/>
    <p:sldId id="273" r:id="rId4"/>
    <p:sldId id="274" r:id="rId5"/>
    <p:sldId id="275" r:id="rId6"/>
    <p:sldId id="276" r:id="rId7"/>
    <p:sldId id="277" r:id="rId8"/>
    <p:sldId id="278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26D0-DECA-4FA5-A6C4-9D8CCEC92668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3CAF-C3E0-4995-9D1D-B6D749095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 dirty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cs-CZ"/>
              <a:t>23</a:t>
            </a:r>
            <a:r>
              <a:rPr lang="en-US"/>
              <a:t>.3.</a:t>
            </a:r>
            <a:r>
              <a:rPr lang="cs-CZ" dirty="0"/>
              <a:t>20</a:t>
            </a:r>
            <a:r>
              <a:rPr lang="en-US" dirty="0"/>
              <a:t>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Narozeninový paradox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412776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Na první pohled se zdá, že velmi malá – v delším z měsíců je pouze 31 dní a možných poloh pravého rotoru je 26.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420888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To ale není správná úvaha pro náš problém. V říjnu je celkem </a:t>
            </a:r>
          </a:p>
          <a:p>
            <a:r>
              <a:rPr lang="cs-CZ" sz="2400" dirty="0"/>
              <a:t>                                        31 x 15 = 465 </a:t>
            </a:r>
          </a:p>
          <a:p>
            <a:r>
              <a:rPr lang="cs-CZ" sz="2400" b="1" dirty="0"/>
              <a:t>dvojic</a:t>
            </a:r>
            <a:r>
              <a:rPr lang="cs-CZ" sz="2400" dirty="0"/>
              <a:t> různých dní.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3861048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Pro každou dvojici různých dní je celkem 26 možných </a:t>
            </a:r>
            <a:r>
              <a:rPr lang="cs-CZ" sz="2400" b="1" dirty="0"/>
              <a:t>rozdílů</a:t>
            </a:r>
            <a:r>
              <a:rPr lang="cs-CZ" sz="2400" dirty="0"/>
              <a:t> poloh pravého rotoru.  Rozdíl  </a:t>
            </a:r>
            <a:r>
              <a:rPr lang="en-US" sz="2400" dirty="0"/>
              <a:t>0</a:t>
            </a:r>
            <a:r>
              <a:rPr lang="cs-CZ" sz="2400" dirty="0"/>
              <a:t>  znamená stejnou pozici pravého rotoru.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94116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Takže je aspoň 465/26 </a:t>
            </a:r>
            <a:r>
              <a:rPr lang="en-US" sz="2400" dirty="0"/>
              <a:t>&gt; 17 </a:t>
            </a:r>
            <a:r>
              <a:rPr lang="cs-CZ" sz="2400" dirty="0"/>
              <a:t> dvojic různých dní </a:t>
            </a:r>
            <a:r>
              <a:rPr lang="en-US" sz="2400" dirty="0"/>
              <a:t>se</a:t>
            </a:r>
            <a:r>
              <a:rPr lang="cs-CZ" sz="2400" dirty="0"/>
              <a:t> stejnou polohou pravého rotoru.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5949280"/>
            <a:ext cx="8100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Z nich aspoň 80%, tj. aspoň 13 dvojic dní, je takových, že poloha </a:t>
            </a:r>
          </a:p>
          <a:p>
            <a:r>
              <a:rPr lang="cs-CZ" sz="2400" dirty="0"/>
              <a:t>pravého rotoru nevynutí změnu polohy prostředního rotoru. </a:t>
            </a:r>
          </a:p>
        </p:txBody>
      </p:sp>
    </p:spTree>
    <p:extLst>
      <p:ext uri="{BB962C8B-B14F-4D97-AF65-F5344CB8AC3E}">
        <p14:creationId xmlns:p14="http://schemas.microsoft.com/office/powerpoint/2010/main" val="383621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Jak takovou dvojici dní využít?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V prvním dni permutace pro prvních šest písmen klíče zpráv byly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3140968"/>
            <a:ext cx="8513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Ve druhém dni permutace pro prvních šest písmen klíče zpráv byly </a:t>
            </a:r>
            <a:endParaRPr lang="en-US" sz="2400" i="1" dirty="0">
              <a:latin typeface="Courier New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8313" y="1844824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              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8313" y="2420888"/>
            <a:ext cx="6407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.                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 rot="10800000" flipV="1">
            <a:off x="467545" y="3645024"/>
            <a:ext cx="583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7544" y="4221088"/>
            <a:ext cx="583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               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941168"/>
            <a:ext cx="2440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Spočteme součiny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544522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 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7544" y="6002124"/>
            <a:ext cx="6958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 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0693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první rovnice vyjádříme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607295"/>
            <a:ext cx="3943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a dosadíme do druhé rovnice:</a:t>
            </a:r>
            <a:endParaRPr lang="en-US" sz="2400" i="1" dirty="0">
              <a:latin typeface="Courier New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8313" y="1844824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             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19944" y="3212976"/>
            <a:ext cx="5612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1520" y="3831431"/>
            <a:ext cx="168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Dostaneme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345940"/>
            <a:ext cx="84898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</a:p>
          <a:p>
            <a:r>
              <a:rPr lang="cs-CZ" sz="2800" i="1" dirty="0">
                <a:latin typeface="Times New Roman" pitchFamily="18" charset="0"/>
              </a:rPr>
              <a:t>   </a:t>
            </a:r>
            <a:r>
              <a:rPr lang="en-US" sz="2800" i="1" dirty="0">
                <a:latin typeface="Times New Roman" pitchFamily="18" charset="0"/>
              </a:rPr>
              <a:t>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3528" y="5415607"/>
            <a:ext cx="8189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Odtud spočteme všechny možnosti (obvykle několik desítek) pro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627784" y="6002124"/>
            <a:ext cx="3432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5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6" grpId="0"/>
      <p:bldP spid="7" grpId="0"/>
      <p:bldP spid="14" grpId="0"/>
      <p:bldP spid="15" grpId="0"/>
      <p:bldP spid="16" grpId="0"/>
      <p:bldP spid="1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2.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268760"/>
            <a:ext cx="8424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rovnice pro  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400" i="1" baseline="-25000" dirty="0">
                <a:latin typeface="Times New Roman" pitchFamily="18" charset="0"/>
              </a:rPr>
              <a:t> </a:t>
            </a:r>
            <a:r>
              <a:rPr lang="cs-CZ" sz="2400" dirty="0"/>
              <a:t> vypočteme analogicky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9944" y="1897668"/>
            <a:ext cx="5522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latin typeface="Times New Roman" pitchFamily="18" charset="0"/>
              </a:rPr>
              <a:t> 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3831431"/>
            <a:ext cx="168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Dostaneme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345940"/>
            <a:ext cx="8640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SC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C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</a:p>
          <a:p>
            <a:r>
              <a:rPr lang="cs-CZ" sz="2800" i="1" dirty="0"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5928" y="5415607"/>
            <a:ext cx="5690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Odtud opět spočteme všechny možnosti pro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483768" y="6021288"/>
            <a:ext cx="3671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3068960"/>
            <a:ext cx="6290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SC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C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564904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a dosadíme do</a:t>
            </a:r>
            <a:endParaRPr lang="en-US" sz="2400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9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5" grpId="0"/>
      <p:bldP spid="16" grpId="0"/>
      <p:bldP spid="17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3.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Zcela analogicky z rovnic pro  </a:t>
            </a:r>
            <a:r>
              <a:rPr lang="cs-CZ" sz="2400" i="1" dirty="0">
                <a:latin typeface="Times New Roman" pitchFamily="18" charset="0"/>
              </a:rPr>
              <a:t>C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C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,</a:t>
            </a:r>
            <a:r>
              <a:rPr lang="cs-CZ" sz="2400" i="1" baseline="-25000" dirty="0">
                <a:latin typeface="Times New Roman" pitchFamily="18" charset="0"/>
              </a:rPr>
              <a:t>  </a:t>
            </a:r>
            <a:r>
              <a:rPr lang="cs-CZ" sz="2400" i="1" dirty="0">
                <a:latin typeface="Times New Roman" pitchFamily="18" charset="0"/>
              </a:rPr>
              <a:t>D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D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,  E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E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  </a:t>
            </a:r>
            <a:r>
              <a:rPr lang="cs-CZ" sz="2400" dirty="0">
                <a:latin typeface="+mj-lt"/>
              </a:rPr>
              <a:t>a</a:t>
            </a:r>
            <a:r>
              <a:rPr lang="cs-CZ" sz="2400" i="1" baseline="-25000" dirty="0">
                <a:latin typeface="Times New Roman" pitchFamily="18" charset="0"/>
              </a:rPr>
              <a:t>   </a:t>
            </a:r>
            <a:r>
              <a:rPr lang="cs-CZ" sz="2400" i="1" dirty="0">
                <a:latin typeface="Times New Roman" pitchFamily="18" charset="0"/>
              </a:rPr>
              <a:t>F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F</a:t>
            </a:r>
            <a:r>
              <a:rPr lang="cs-CZ" sz="2400" i="1" baseline="-25000" dirty="0">
                <a:latin typeface="Times New Roman" pitchFamily="18" charset="0"/>
              </a:rPr>
              <a:t>2  </a:t>
            </a:r>
            <a:r>
              <a:rPr lang="cs-CZ" sz="2400" dirty="0"/>
              <a:t>vypočteme  vždy několik desítek možností pro permutace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1520" y="2348880"/>
            <a:ext cx="3552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324738" y="2905780"/>
            <a:ext cx="365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>
            <a:off x="251520" y="3481844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5536" y="429309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Nyní zvolíme jednu z možností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67544" y="4839543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jednu z možností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-2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latin typeface="Times New Roman" pitchFamily="18" charset="0"/>
              </a:rPr>
              <a:t>,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67544" y="5373216"/>
            <a:ext cx="806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-3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3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latin typeface="Times New Roman" pitchFamily="18" charset="0"/>
              </a:rPr>
              <a:t>, 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-4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4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7544" y="5949280"/>
            <a:ext cx="420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a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-5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5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127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9" grpId="0"/>
      <p:bldP spid="13" grpId="0"/>
      <p:bldP spid="18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4.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196752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Dostaneme tak soustavu rovnic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3258" y="1772816"/>
            <a:ext cx="44907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 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414908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kterou  vyřešíme stejně jako soustavu na slajdu  Okamžik pravdy.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3528" y="4797152"/>
            <a:ext cx="6195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Z první rovnice vyjádříme společnou střední část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95536" y="5354052"/>
            <a:ext cx="758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 =</a:t>
            </a:r>
            <a:r>
              <a:rPr lang="en-US" sz="2800" i="1" dirty="0">
                <a:latin typeface="Times New Roman" pitchFamily="18" charset="0"/>
              </a:rPr>
              <a:t> 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      </a:t>
            </a:r>
            <a:r>
              <a:rPr lang="cs-CZ" sz="2400" dirty="0">
                <a:latin typeface="+mj-lt"/>
              </a:rPr>
              <a:t>a dosadíme ji do druhé: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95536" y="6021288"/>
            <a:ext cx="8149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= </a:t>
            </a:r>
            <a:r>
              <a:rPr lang="cs-CZ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436096" y="2348880"/>
            <a:ext cx="3162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se známými (zvolenými)</a:t>
            </a:r>
          </a:p>
          <a:p>
            <a:r>
              <a:rPr lang="cs-CZ" sz="2400" dirty="0"/>
              <a:t>levými stranami,</a:t>
            </a:r>
          </a:p>
        </p:txBody>
      </p:sp>
    </p:spTree>
    <p:extLst>
      <p:ext uri="{BB962C8B-B14F-4D97-AF65-F5344CB8AC3E}">
        <p14:creationId xmlns:p14="http://schemas.microsoft.com/office/powerpoint/2010/main" val="369265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1" grpId="0"/>
      <p:bldP spid="12" grpId="0"/>
      <p:bldP spid="14" grpId="0"/>
      <p:bldP spid="15" grpId="0"/>
      <p:bldP spid="17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/>
              <a:t>Dokončení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196752"/>
            <a:ext cx="8424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poslední rovnice 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400" dirty="0"/>
              <a:t> 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1916832"/>
            <a:ext cx="8455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najdeme všechny možnosti pro permutaci  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3529" y="4077072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Najdeme-li společné řešení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 všech čtyř rovnic, které je cyklus </a:t>
            </a:r>
          </a:p>
          <a:p>
            <a:r>
              <a:rPr lang="cs-CZ" sz="2400" dirty="0"/>
              <a:t>délky 26,dostaneme z něho celkem 26 možností pro permutaci 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5301208"/>
            <a:ext cx="786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+mj-lt"/>
              </a:rPr>
              <a:t>Pak zvolíme jinou sadu možností pro permutace </a:t>
            </a:r>
            <a:r>
              <a:rPr lang="cs-CZ" sz="2400" i="1" dirty="0">
                <a:latin typeface="Times New Roman" pitchFamily="18" charset="0"/>
              </a:rPr>
              <a:t>U, V, W, X, Y </a:t>
            </a:r>
          </a:p>
          <a:p>
            <a:r>
              <a:rPr lang="cs-CZ" sz="2400" dirty="0">
                <a:latin typeface="+mj-lt"/>
              </a:rPr>
              <a:t>a celý postup opakujeme.</a:t>
            </a:r>
            <a:endParaRPr lang="cs-CZ" sz="28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2708920"/>
            <a:ext cx="84248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Podobně odvodíme rovnice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V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</a:rPr>
              <a:t>                                      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W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                                           Y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.</a:t>
            </a:r>
            <a:endParaRPr lang="en-US" sz="2800" i="1" dirty="0">
              <a:latin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616530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M. </a:t>
            </a:r>
            <a:r>
              <a:rPr lang="cs-CZ" sz="2400" dirty="0" err="1"/>
              <a:t>Rejewski</a:t>
            </a:r>
            <a:r>
              <a:rPr lang="cs-CZ" sz="2400" dirty="0"/>
              <a:t> odhadl, že by mu výpočet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400" dirty="0"/>
              <a:t> trval nejméně 3 měsíce.</a:t>
            </a:r>
          </a:p>
        </p:txBody>
      </p:sp>
    </p:spTree>
    <p:extLst>
      <p:ext uri="{BB962C8B-B14F-4D97-AF65-F5344CB8AC3E}">
        <p14:creationId xmlns:p14="http://schemas.microsoft.com/office/powerpoint/2010/main" val="36294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2" grpId="0"/>
      <p:bldP spid="14" grpId="0"/>
      <p:bldP spid="15" grpId="0"/>
      <p:bldP spid="10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 dirty="0">
                <a:latin typeface="Times New Roman" pitchFamily="18" charset="0"/>
              </a:rPr>
              <a:t>       </a:t>
            </a:r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M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L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RLM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HS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50901"/>
          </a:xfrm>
        </p:spPr>
        <p:txBody>
          <a:bodyPr/>
          <a:lstStyle/>
          <a:p>
            <a:r>
              <a:rPr lang="en-US"/>
              <a:t>Odhad permutace </a:t>
            </a:r>
            <a:r>
              <a:rPr lang="en-US" i="1">
                <a:latin typeface="Times New Roman" pitchFamily="18" charset="0"/>
              </a:rPr>
              <a:t>H</a:t>
            </a:r>
            <a:endParaRPr lang="cs-CZ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76238" y="981075"/>
            <a:ext cx="846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cs-CZ"/>
              <a:t>í</a:t>
            </a:r>
            <a:r>
              <a:rPr lang="en-US"/>
              <a:t>m z</a:t>
            </a:r>
            <a:r>
              <a:rPr lang="cs-CZ"/>
              <a:t>í</a:t>
            </a:r>
            <a:r>
              <a:rPr lang="en-US"/>
              <a:t>skal </a:t>
            </a:r>
            <a:r>
              <a:rPr lang="cs-CZ"/>
              <a:t>pro daný den </a:t>
            </a:r>
            <a:r>
              <a:rPr lang="en-US"/>
              <a:t>permutace </a:t>
            </a:r>
            <a:r>
              <a:rPr lang="cs-CZ"/>
              <a:t>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a mohl je považovat za známé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69888" y="1557338"/>
            <a:ext cx="81470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Protože v komerční verzi přístroje  byly klávesy propojené na obvod vstupního </a:t>
            </a:r>
          </a:p>
          <a:p>
            <a:r>
              <a:rPr lang="cs-CZ" dirty="0"/>
              <a:t>rotoru podle jejich pořadí na klávesnici, </a:t>
            </a:r>
            <a:r>
              <a:rPr lang="cs-CZ" dirty="0" err="1"/>
              <a:t>Rejewski</a:t>
            </a:r>
            <a:r>
              <a:rPr lang="cs-CZ" dirty="0"/>
              <a:t> si řekl, že tomuto propojení </a:t>
            </a:r>
          </a:p>
          <a:p>
            <a:r>
              <a:rPr lang="cs-CZ" dirty="0"/>
              <a:t>konstruktéři nepřikládali kryptologický význam, a zkusil dosadit toto propojení</a:t>
            </a:r>
          </a:p>
          <a:p>
            <a:r>
              <a:rPr lang="cs-CZ" sz="2000" i="1" dirty="0">
                <a:latin typeface="Times New Roman" pitchFamily="18" charset="0"/>
              </a:rPr>
              <a:t>H</a:t>
            </a:r>
            <a:r>
              <a:rPr lang="cs-CZ" dirty="0"/>
              <a:t>  do svých rovnic.  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77825" y="28527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soustavu šesti rovnic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68313" y="3197225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PHS               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68313" y="36306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68313" y="40624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C=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68313" y="44942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68313" y="49260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468313" y="53578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F=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19113" y="58975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 dvou neznámých.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  <p:bldP spid="91143" grpId="0"/>
      <p:bldP spid="91144" grpId="0"/>
      <p:bldP spid="91145" grpId="0"/>
      <p:bldP spid="91146" grpId="0"/>
      <p:bldP spid="91148" grpId="0"/>
      <p:bldP spid="91149" grpId="0"/>
      <p:bldP spid="91150" grpId="0"/>
      <p:bldP spid="91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925513"/>
          </a:xfrm>
        </p:spPr>
        <p:txBody>
          <a:bodyPr/>
          <a:lstStyle/>
          <a:p>
            <a:r>
              <a:rPr lang="cs-CZ"/>
              <a:t>Řešení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1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Tu už šlo řešit rutinním způsobem. Co nejvíce známých permutací převedl na levou</a:t>
            </a:r>
          </a:p>
          <a:p>
            <a:r>
              <a:rPr lang="cs-CZ"/>
              <a:t>stranu.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rovnice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2276475"/>
            <a:ext cx="4830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8938" y="2693988"/>
            <a:ext cx="5072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82588" y="3125788"/>
            <a:ext cx="5268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63538" y="3486150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23850" y="38465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23850" y="42783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63575" y="4960938"/>
            <a:ext cx="790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Levé strany jsou samé známé permutace, mohl tedy spočítat jejich složení a</a:t>
            </a:r>
          </a:p>
          <a:p>
            <a:r>
              <a:rPr lang="cs-CZ"/>
              <a:t>nahradit je jedinou permutací.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  <p:bldP spid="931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5188"/>
          </a:xfrm>
        </p:spPr>
        <p:txBody>
          <a:bodyPr/>
          <a:lstStyle/>
          <a:p>
            <a:r>
              <a:rPr lang="cs-CZ"/>
              <a:t>Okamžik pravdy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76238" y="6921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soustavě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242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8938" y="1557338"/>
            <a:ext cx="250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82588" y="1916113"/>
            <a:ext cx="2765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63538" y="2349500"/>
            <a:ext cx="259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23850" y="27813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3850" y="32131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179388" y="3789363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Vynásobil vždy dvojice </a:t>
            </a:r>
          </a:p>
          <a:p>
            <a:r>
              <a:rPr lang="cs-CZ"/>
              <a:t>po sobě jsoucích rovnic.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297238" y="13414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297238" y="17732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76600" y="22050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368675" y="26368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276600" y="30686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419475" y="37893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 úpravě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271463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50825" y="49260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50825" y="530066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50825" y="57181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1463" y="61499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211638" y="4479925"/>
            <a:ext cx="47879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Všechny známé permutace  </a:t>
            </a:r>
            <a:r>
              <a:rPr lang="cs-CZ" sz="2000" i="1">
                <a:latin typeface="Times New Roman" pitchFamily="18" charset="0"/>
              </a:rPr>
              <a:t>UV,VW,WX,XY</a:t>
            </a:r>
          </a:p>
          <a:p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YZ</a:t>
            </a:r>
            <a:r>
              <a:rPr lang="cs-CZ" i="1">
                <a:latin typeface="Times New Roman" pitchFamily="18" charset="0"/>
              </a:rPr>
              <a:t>   </a:t>
            </a:r>
            <a:r>
              <a:rPr lang="cs-CZ"/>
              <a:t>jsou tak konjugované s neznámou</a:t>
            </a:r>
          </a:p>
          <a:p>
            <a:r>
              <a:rPr lang="cs-CZ"/>
              <a:t>permutací 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a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/>
              <a:t>musí mít proto stejný</a:t>
            </a:r>
          </a:p>
          <a:p>
            <a:r>
              <a:rPr lang="cs-CZ"/>
              <a:t>cyklický typ.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284663" y="60213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neměly 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6" grpId="1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  <p:bldP spid="95245" grpId="0"/>
      <p:bldP spid="95246" grpId="0"/>
      <p:bldP spid="95247" grpId="0"/>
      <p:bldP spid="95248" grpId="0"/>
      <p:bldP spid="95249" grpId="0"/>
      <p:bldP spid="95250" grpId="0"/>
      <p:bldP spid="95251" grpId="0"/>
      <p:bldP spid="95252" grpId="0"/>
      <p:bldP spid="95253" grpId="0"/>
      <p:bldP spid="95254" grpId="0"/>
      <p:bldP spid="95255" grpId="0"/>
      <p:bldP spid="952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863600"/>
          </a:xfrm>
        </p:spPr>
        <p:txBody>
          <a:bodyPr/>
          <a:lstStyle/>
          <a:p>
            <a:r>
              <a:rPr lang="cs-CZ"/>
              <a:t>Chyba konstruktérů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365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Kde se při výpočtech stala chyba?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68313" y="1341438"/>
            <a:ext cx="808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zkoušel různé dny, aby vyloučil možnost, že si zvolil den, ve kterém </a:t>
            </a:r>
          </a:p>
          <a:p>
            <a:r>
              <a:rPr lang="cs-CZ"/>
              <a:t>došlo při šifrování klíče zprávy ke změně polohy prostředního rotoru. Problém </a:t>
            </a:r>
          </a:p>
          <a:p>
            <a:r>
              <a:rPr lang="cs-CZ"/>
              <a:t>ale stále zůstával.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19113" y="2270125"/>
            <a:ext cx="220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Připomeňme si, že  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52413" y="2636838"/>
            <a:ext cx="3341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73038" y="3054350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166688" y="3486150"/>
            <a:ext cx="352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147638" y="3917950"/>
            <a:ext cx="355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07950" y="4349750"/>
            <a:ext cx="349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07950" y="4781550"/>
            <a:ext cx="35734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Z =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4284663" y="2562225"/>
            <a:ext cx="44640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permutací  </a:t>
            </a:r>
            <a:r>
              <a:rPr lang="cs-CZ" sz="2000" i="1">
                <a:latin typeface="Times New Roman" pitchFamily="18" charset="0"/>
              </a:rPr>
              <a:t>A,B,C,D,E,F </a:t>
            </a:r>
            <a:r>
              <a:rPr lang="cs-CZ"/>
              <a:t> </a:t>
            </a:r>
          </a:p>
          <a:p>
            <a:r>
              <a:rPr lang="cs-CZ"/>
              <a:t>dávala velké množství stereotypních klíčů,</a:t>
            </a:r>
          </a:p>
          <a:p>
            <a:r>
              <a:rPr lang="cs-CZ"/>
              <a:t>poslední podezřelou volbou byla volba </a:t>
            </a:r>
          </a:p>
          <a:p>
            <a:r>
              <a:rPr lang="cs-CZ"/>
              <a:t>propojení do vstupního rotoru </a:t>
            </a:r>
            <a:r>
              <a:rPr lang="cs-CZ" sz="2000" i="1">
                <a:latin typeface="Times New Roman" pitchFamily="18" charset="0"/>
              </a:rPr>
              <a:t>H.</a:t>
            </a:r>
            <a:endParaRPr lang="cs-CZ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264025" y="4005263"/>
            <a:ext cx="473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propojení v pořadí písmen na </a:t>
            </a:r>
          </a:p>
          <a:p>
            <a:r>
              <a:rPr lang="cs-CZ"/>
              <a:t>klávesnici nefungovala, Rejewski zkusil</a:t>
            </a:r>
          </a:p>
          <a:p>
            <a:r>
              <a:rPr lang="cs-CZ"/>
              <a:t>jiné pravidelné propojení na obvod vstupního</a:t>
            </a:r>
          </a:p>
          <a:p>
            <a:r>
              <a:rPr lang="cs-CZ"/>
              <a:t>rotoru, tentokrát v pořadí podle abecedy.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447675" y="5445125"/>
            <a:ext cx="843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Ze zdířky   </a:t>
            </a:r>
            <a:r>
              <a:rPr lang="cs-CZ" sz="2000">
                <a:latin typeface="Courier New" pitchFamily="49" charset="0"/>
              </a:rPr>
              <a:t>A </a:t>
            </a:r>
            <a:r>
              <a:rPr lang="cs-CZ"/>
              <a:t>na místo</a:t>
            </a:r>
            <a:r>
              <a:rPr lang="cs-CZ" sz="2000">
                <a:latin typeface="Courier New" pitchFamily="49" charset="0"/>
              </a:rPr>
              <a:t> A </a:t>
            </a:r>
            <a:r>
              <a:rPr lang="cs-CZ"/>
              <a:t>na vstupním rotoru, ze zdířky</a:t>
            </a:r>
            <a:r>
              <a:rPr lang="cs-CZ" sz="2000">
                <a:latin typeface="Courier New" pitchFamily="49" charset="0"/>
              </a:rPr>
              <a:t> B </a:t>
            </a:r>
            <a:r>
              <a:rPr lang="cs-CZ" sz="1600"/>
              <a:t>na místo</a:t>
            </a:r>
            <a:r>
              <a:rPr lang="cs-CZ" sz="2000">
                <a:latin typeface="Courier New" pitchFamily="49" charset="0"/>
              </a:rPr>
              <a:t> B, </a:t>
            </a:r>
            <a:r>
              <a:rPr lang="cs-CZ"/>
              <a:t>atd.</a:t>
            </a:r>
            <a:r>
              <a:rPr lang="cs-CZ" sz="2000">
                <a:latin typeface="Courier New" pitchFamily="49" charset="0"/>
              </a:rPr>
              <a:t>  </a:t>
            </a:r>
            <a:endParaRPr lang="cs-CZ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47675" y="5876925"/>
            <a:ext cx="855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znamenalo volbu </a:t>
            </a:r>
            <a:r>
              <a:rPr lang="cs-CZ" sz="2000" i="1">
                <a:latin typeface="Times New Roman" pitchFamily="18" charset="0"/>
              </a:rPr>
              <a:t> H  </a:t>
            </a:r>
            <a:r>
              <a:rPr lang="cs-CZ"/>
              <a:t>jako identické permutace, čili úplné vypuštění </a:t>
            </a:r>
            <a:r>
              <a:rPr lang="cs-CZ" sz="2000" i="1">
                <a:latin typeface="Times New Roman" pitchFamily="18" charset="0"/>
              </a:rPr>
              <a:t>H</a:t>
            </a:r>
            <a:r>
              <a:rPr lang="cs-CZ"/>
              <a:t>  z rovnic. 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68313" y="63754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fungovalo  !!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5" grpId="0"/>
      <p:bldP spid="97296" grpId="0"/>
      <p:bldP spid="97297" grpId="0"/>
      <p:bldP spid="97298" grpId="0"/>
      <p:bldP spid="972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dirty="0"/>
              <a:t>Konec výpočtů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2550" y="1773238"/>
            <a:ext cx="28071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V = 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S</a:t>
            </a:r>
            <a:r>
              <a:rPr lang="cs-CZ" sz="2800" i="1" dirty="0">
                <a:latin typeface="Times New Roman" pitchFamily="18" charset="0"/>
              </a:rPr>
              <a:t>BS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6688" y="2276475"/>
            <a:ext cx="2805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47638" y="2781300"/>
            <a:ext cx="2835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07950" y="3270250"/>
            <a:ext cx="2776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07950" y="3716338"/>
            <a:ext cx="2853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Z =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90563" y="9017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volbě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47675" y="4506913"/>
            <a:ext cx="30861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měly součiny  </a:t>
            </a:r>
            <a:r>
              <a:rPr lang="cs-CZ" sz="2000" i="1">
                <a:latin typeface="Times New Roman" pitchFamily="18" charset="0"/>
              </a:rPr>
              <a:t>UV, VW, WX, </a:t>
            </a:r>
          </a:p>
          <a:p>
            <a:r>
              <a:rPr lang="cs-CZ" sz="2000" i="1">
                <a:latin typeface="Times New Roman" pitchFamily="18" charset="0"/>
              </a:rPr>
              <a:t>XY, YZ  </a:t>
            </a:r>
            <a:r>
              <a:rPr lang="cs-CZ"/>
              <a:t>stejný cyklický typ,</a:t>
            </a:r>
          </a:p>
          <a:p>
            <a:r>
              <a:rPr lang="cs-CZ"/>
              <a:t>výpočty prošly okamžikem </a:t>
            </a:r>
          </a:p>
          <a:p>
            <a:r>
              <a:rPr lang="cs-CZ"/>
              <a:t>pravdy.</a:t>
            </a:r>
            <a:endParaRPr lang="cs-CZ">
              <a:latin typeface="Times New Roman" pitchFamily="18" charset="0"/>
            </a:endParaRP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4211638" y="10731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rovnice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160838" y="14843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4119563" y="206057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vypočítal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4211638" y="247808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4232275" y="3486150"/>
            <a:ext cx="156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016375" y="306228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dosadil výraz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4270375" y="41417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 rovnice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232275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903663" y="508476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95288" y="5734050"/>
            <a:ext cx="856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</a:t>
            </a:r>
          </a:p>
          <a:p>
            <a:r>
              <a:rPr lang="cs-CZ" sz="2400" i="1">
                <a:solidFill>
                  <a:srgbClr val="FF3300"/>
                </a:solidFill>
                <a:latin typeface="Times New Roman" pitchFamily="18" charset="0"/>
              </a:rPr>
              <a:t>           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UV </a:t>
            </a:r>
            <a:r>
              <a:rPr lang="cs-CZ" sz="2800"/>
              <a:t>(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.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  <p:bldP spid="99336" grpId="0"/>
      <p:bldP spid="99337" grpId="0"/>
      <p:bldP spid="99338" grpId="0"/>
      <p:bldP spid="99339" grpId="0"/>
      <p:bldP spid="99340" grpId="0"/>
      <p:bldP spid="99342" grpId="0"/>
      <p:bldP spid="99343" grpId="0"/>
      <p:bldP spid="99344" grpId="0"/>
      <p:bldP spid="99345" grpId="0"/>
      <p:bldP spid="99346" grpId="0"/>
      <p:bldP spid="99347" grpId="0"/>
      <p:bldP spid="99348" grpId="0"/>
      <p:bldP spid="99349" grpId="0"/>
      <p:bldP spid="99350" grpId="0"/>
      <p:bldP spid="993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00113" y="2549525"/>
            <a:ext cx="409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VW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71550" y="3054350"/>
            <a:ext cx="399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WX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971550" y="3630613"/>
            <a:ext cx="3876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XY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31800" y="4437063"/>
            <a:ext cx="846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/>
              <a:t>Tato soustava měla jediné řešení pro výraz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 .</a:t>
            </a:r>
            <a:r>
              <a:rPr lang="cs-CZ" sz="2400" b="1"/>
              <a:t> </a:t>
            </a:r>
            <a:endParaRPr lang="en-US" sz="2400" b="1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68313" y="5795963"/>
            <a:ext cx="6888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/>
              <a:t>A známe-li </a:t>
            </a:r>
            <a:r>
              <a:rPr lang="cs-CZ" sz="2400" b="1"/>
              <a:t>permutaci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,</a:t>
            </a:r>
            <a:r>
              <a:rPr lang="cs-CZ" sz="2400" b="1"/>
              <a:t> </a:t>
            </a:r>
            <a:r>
              <a:rPr lang="cs-CZ" sz="2400" b="1" dirty="0"/>
              <a:t>existuje přesně </a:t>
            </a:r>
          </a:p>
          <a:p>
            <a:r>
              <a:rPr lang="cs-CZ" sz="2400" b="1" dirty="0"/>
              <a:t>26 možností pro propojení v pravém rotoru  </a:t>
            </a:r>
            <a:r>
              <a:rPr lang="cs-CZ" sz="2800" i="1" dirty="0">
                <a:latin typeface="Times New Roman" pitchFamily="18" charset="0"/>
              </a:rPr>
              <a:t>N.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673100" y="-26988"/>
            <a:ext cx="8229600" cy="85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26 možností pro </a:t>
            </a:r>
            <a:r>
              <a:rPr lang="cs-CZ" sz="440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63575" y="836613"/>
            <a:ext cx="5300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Odtud získal několik desítek možností pro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P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/>
              <a:t> .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684213" y="1333500"/>
            <a:ext cx="309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získal další rovnice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900113" y="2046288"/>
            <a:ext cx="4052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VW = </a:t>
            </a:r>
            <a:r>
              <a:rPr lang="cs-CZ" sz="2800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UV</a:t>
            </a:r>
            <a:r>
              <a:rPr lang="cs-CZ" sz="2800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447675" y="5132388"/>
            <a:ext cx="643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Tímto jediným řešením byl cyklus délky 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29" grpId="0"/>
      <p:bldP spid="103430" grpId="0"/>
      <p:bldP spid="103431" grpId="0"/>
      <p:bldP spid="103432" grpId="0"/>
      <p:bldP spid="103434" grpId="0"/>
      <p:bldP spid="103436" grpId="0"/>
      <p:bldP spid="103437" grpId="0"/>
      <p:bldP spid="1034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permutace </a:t>
            </a:r>
            <a:r>
              <a:rPr lang="cs-CZ" i="1" dirty="0"/>
              <a:t>H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556792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Permutaci </a:t>
            </a:r>
            <a:r>
              <a:rPr lang="cs-CZ" sz="2400" i="1" dirty="0"/>
              <a:t>H </a:t>
            </a:r>
            <a:r>
              <a:rPr lang="cs-CZ" sz="2400" dirty="0"/>
              <a:t>popisující vedení drátů mezi propojovací deskou a vstupním rotorem </a:t>
            </a:r>
            <a:r>
              <a:rPr lang="cs-CZ" sz="2400" dirty="0" err="1"/>
              <a:t>Rejewski</a:t>
            </a:r>
            <a:r>
              <a:rPr lang="cs-CZ" sz="2400" dirty="0"/>
              <a:t> uhádnul (jako identickou permutaci).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780928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Bylo ji ale možné také vypočítat,  jen by to trvalo o několik měsíců déle. 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4005064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Stačilo by k tomu najít v jednom z měsíců září/říjen 1932, pro které byly k dispozici denní klíče, dva různé dny, ve kterých byla v základním nastavení stejná poloha pravého rotoru a současně se během šifrování prvních šesti písmen klíče pro danou zprávu nezměnila poloha prostředního rotoru.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6135687"/>
            <a:ext cx="608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Jak pravděpodobné je takovou dvojici dní najít?</a:t>
            </a:r>
          </a:p>
        </p:txBody>
      </p:sp>
    </p:spTree>
    <p:extLst>
      <p:ext uri="{BB962C8B-B14F-4D97-AF65-F5344CB8AC3E}">
        <p14:creationId xmlns:p14="http://schemas.microsoft.com/office/powerpoint/2010/main" val="317444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1459</Words>
  <Application>Microsoft Office PowerPoint</Application>
  <PresentationFormat>Předvádění na obrazovce (4:3)</PresentationFormat>
  <Paragraphs>200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Motiv sady Office</vt:lpstr>
      <vt:lpstr>Ukázky aplikací matematiky</vt:lpstr>
      <vt:lpstr>Dynamický model</vt:lpstr>
      <vt:lpstr>Odhad permutace H</vt:lpstr>
      <vt:lpstr>Řešení</vt:lpstr>
      <vt:lpstr>Okamžik pravdy</vt:lpstr>
      <vt:lpstr>Chyba konstruktérů</vt:lpstr>
      <vt:lpstr>Konec výpočtů</vt:lpstr>
      <vt:lpstr>Prezentace aplikace PowerPoint</vt:lpstr>
      <vt:lpstr>Výpočet permutace H</vt:lpstr>
      <vt:lpstr>Narozeninový paradox</vt:lpstr>
      <vt:lpstr>Jak takovou dvojici dní využít?</vt:lpstr>
      <vt:lpstr>Pokračování výpočtu permutace H </vt:lpstr>
      <vt:lpstr>2. pokračování výpočtu permutace H </vt:lpstr>
      <vt:lpstr>3. pokračování výpočtu permutace H </vt:lpstr>
      <vt:lpstr>4. pokračování výpočtu permutace H </vt:lpstr>
      <vt:lpstr>Dokončení výpočtu permutace H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Ukázky aplikací matematiky</dc:title>
  <dc:creator>MSMT</dc:creator>
  <cp:lastModifiedBy>Jiří Tůma</cp:lastModifiedBy>
  <cp:revision>473</cp:revision>
  <dcterms:created xsi:type="dcterms:W3CDTF">2017-03-02T14:22:02Z</dcterms:created>
  <dcterms:modified xsi:type="dcterms:W3CDTF">2023-03-30T12:22:39Z</dcterms:modified>
</cp:coreProperties>
</file>