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305" r:id="rId3"/>
    <p:sldId id="307" r:id="rId4"/>
    <p:sldId id="270" r:id="rId5"/>
    <p:sldId id="276" r:id="rId6"/>
    <p:sldId id="297" r:id="rId7"/>
    <p:sldId id="298" r:id="rId8"/>
    <p:sldId id="273" r:id="rId9"/>
    <p:sldId id="278" r:id="rId10"/>
    <p:sldId id="262" r:id="rId11"/>
    <p:sldId id="260" r:id="rId12"/>
    <p:sldId id="290" r:id="rId13"/>
    <p:sldId id="293" r:id="rId14"/>
    <p:sldId id="294" r:id="rId15"/>
    <p:sldId id="295" r:id="rId16"/>
    <p:sldId id="296" r:id="rId17"/>
    <p:sldId id="284" r:id="rId18"/>
    <p:sldId id="285" r:id="rId19"/>
    <p:sldId id="283" r:id="rId20"/>
    <p:sldId id="301" r:id="rId21"/>
    <p:sldId id="306" r:id="rId22"/>
    <p:sldId id="277" r:id="rId23"/>
    <p:sldId id="300" r:id="rId24"/>
    <p:sldId id="302" r:id="rId25"/>
    <p:sldId id="263" r:id="rId26"/>
    <p:sldId id="265" r:id="rId27"/>
    <p:sldId id="267" r:id="rId28"/>
    <p:sldId id="266" r:id="rId29"/>
    <p:sldId id="257" r:id="rId30"/>
    <p:sldId id="286" r:id="rId31"/>
    <p:sldId id="287" r:id="rId32"/>
    <p:sldId id="289" r:id="rId33"/>
    <p:sldId id="299" r:id="rId34"/>
    <p:sldId id="274" r:id="rId35"/>
    <p:sldId id="275" r:id="rId36"/>
    <p:sldId id="272" r:id="rId37"/>
    <p:sldId id="303" r:id="rId38"/>
    <p:sldId id="304" r:id="rId39"/>
    <p:sldId id="269" r:id="rId40"/>
    <p:sldId id="308" r:id="rId41"/>
    <p:sldId id="30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65A9D9"/>
    <a:srgbClr val="FF4D4D"/>
    <a:srgbClr val="6161FF"/>
    <a:srgbClr val="AFAFFF"/>
    <a:srgbClr val="2525FF"/>
    <a:srgbClr val="0000FF"/>
    <a:srgbClr val="0303FF"/>
    <a:srgbClr val="2121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4" autoAdjust="0"/>
    <p:restoredTop sz="95501" autoAdjust="0"/>
  </p:normalViewPr>
  <p:slideViewPr>
    <p:cSldViewPr snapToGrid="0">
      <p:cViewPr varScale="1">
        <p:scale>
          <a:sx n="70" d="100"/>
          <a:sy n="70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07E0D-5140-4241-85E7-2F88B2D53F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7BB3-AE6B-4152-97B1-2DA1EE8A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7BB3-AE6B-4152-97B1-2DA1EE8AA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4096 processes, each process is 6 way multithreaded</a:t>
            </a:r>
          </a:p>
          <a:p>
            <a:r>
              <a:rPr lang="en-US" dirty="0" smtClean="0"/>
              <a:t>Hopper</a:t>
            </a:r>
            <a:r>
              <a:rPr lang="en-US" baseline="0" dirty="0" smtClean="0"/>
              <a:t> is a Cray XE6</a:t>
            </a:r>
          </a:p>
          <a:p>
            <a:r>
              <a:rPr lang="en-US" baseline="0" dirty="0" smtClean="0"/>
              <a:t>Mention also many other approaches which give speedups, like pipelined </a:t>
            </a:r>
            <a:r>
              <a:rPr lang="en-US" baseline="0" dirty="0" err="1" smtClean="0"/>
              <a:t>Krylov</a:t>
            </a:r>
            <a:r>
              <a:rPr lang="en-US" baseline="0" dirty="0" smtClean="0"/>
              <a:t>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7BB3-AE6B-4152-97B1-2DA1EE8AAB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This can easily be translated into a norm-wise upper bound using the corresponding upper bounds on the error terms.</a:t>
            </a:r>
          </a:p>
          <a:p>
            <a:pPr marL="0" indent="0">
              <a:lnSpc>
                <a:spcPts val="400"/>
              </a:lnSpc>
              <a:buFont typeface="Arial" pitchFamily="34" charset="0"/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We later show one possible way this bound can be used to improve accuracy </a:t>
            </a:r>
          </a:p>
          <a:p>
            <a:pPr marL="0" indent="0">
              <a:buNone/>
            </a:pPr>
            <a:r>
              <a:rPr lang="en-US" sz="1200" dirty="0" smtClean="0"/>
              <a:t>(a residual replacement strategy) 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3B1A-6885-4789-BB3A-DAE5A11356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1DF9-751B-4500-B37A-88126265CF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77511"/>
            <a:ext cx="9144000" cy="58049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77511"/>
            <a:ext cx="9144000" cy="133565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79639"/>
            <a:ext cx="2057400" cy="365125"/>
          </a:xfrm>
        </p:spPr>
        <p:txBody>
          <a:bodyPr/>
          <a:lstStyle/>
          <a:p>
            <a:fld id="{93C34777-8293-47F6-8757-A8A07BD8A938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7963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9639"/>
            <a:ext cx="2057400" cy="365125"/>
          </a:xfrm>
        </p:spPr>
        <p:txBody>
          <a:bodyPr/>
          <a:lstStyle/>
          <a:p>
            <a:fld id="{5815BB9A-AAF4-4F0B-A63D-84DBC2EF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2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212-2014-4F01-BA4F-4B3E5300CD79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AE56-F925-4DFD-A394-6425C07AF945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273"/>
            <a:ext cx="7886700" cy="8164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58240"/>
            <a:ext cx="8309867" cy="51507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77511"/>
            <a:ext cx="9144000" cy="58049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277511"/>
            <a:ext cx="9144000" cy="133565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79639"/>
            <a:ext cx="2057400" cy="365125"/>
          </a:xfrm>
        </p:spPr>
        <p:txBody>
          <a:bodyPr/>
          <a:lstStyle/>
          <a:p>
            <a:fld id="{6FE6701F-9BA1-4DB2-B12F-3D3026514517}" type="datetime1">
              <a:rPr lang="en-US" smtClean="0"/>
              <a:t>6/9/2014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7963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9639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815BB9A-AAF4-4F0B-A63D-84DBC2EFC0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8649" y="924675"/>
            <a:ext cx="788670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19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2501-21C2-423B-BB7F-55740C68FCAB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0593-583C-4A23-BDC3-DFB08D053460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AD58-18C9-4D65-9829-5AD505C75739}" type="datetime1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7388-2C91-428F-9F58-0AACDA433AED}" type="datetime1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5815BB9A-AAF4-4F0B-A63D-84DBC2EFC0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6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254A-EDB2-48FC-9F74-28B835406269}" type="datetime1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5815BB9A-AAF4-4F0B-A63D-84DBC2EFC0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D522-A941-4ED3-9ADE-76FB7A5D3355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5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DC54-AE76-463A-A782-7E34476E607B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0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4D9D-63E8-4222-9804-8799D06187A6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BB9A-AAF4-4F0B-A63D-84DBC2EF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0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72.png"/><Relationship Id="rId4" Type="http://schemas.openxmlformats.org/officeDocument/2006/relationships/image" Target="../media/image63.png"/><Relationship Id="rId9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1.png"/><Relationship Id="rId7" Type="http://schemas.openxmlformats.org/officeDocument/2006/relationships/image" Target="../media/image1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2.png"/><Relationship Id="rId4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3" y="1393973"/>
            <a:ext cx="784513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>Improving the maximum attainable accuracy of communication-avoiding </a:t>
            </a:r>
            <a:br>
              <a:rPr lang="en-US" sz="4400" dirty="0" smtClean="0"/>
            </a:br>
            <a:r>
              <a:rPr lang="en-US" sz="4400" dirty="0" err="1" smtClean="0"/>
              <a:t>Krylov</a:t>
            </a:r>
            <a:r>
              <a:rPr lang="en-US" sz="4400" dirty="0" smtClean="0"/>
              <a:t> </a:t>
            </a:r>
            <a:r>
              <a:rPr lang="en-US" sz="4400" dirty="0"/>
              <a:t>s</a:t>
            </a:r>
            <a:r>
              <a:rPr lang="en-US" sz="4400" dirty="0" smtClean="0"/>
              <a:t>ubspace </a:t>
            </a:r>
            <a:r>
              <a:rPr lang="en-US" sz="4400" dirty="0"/>
              <a:t>m</a:t>
            </a:r>
            <a:r>
              <a:rPr lang="en-US" sz="4400" dirty="0" smtClean="0"/>
              <a:t>ethods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753" y="3965722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Erin Carson and James </a:t>
            </a:r>
            <a:r>
              <a:rPr lang="en-US" dirty="0" err="1" smtClean="0"/>
              <a:t>Demmel</a:t>
            </a:r>
            <a:endParaRPr lang="en-US" dirty="0" smtClean="0"/>
          </a:p>
          <a:p>
            <a:pPr algn="l"/>
            <a:r>
              <a:rPr lang="en-US" dirty="0" smtClean="0"/>
              <a:t>Householder Symposium XIX</a:t>
            </a:r>
          </a:p>
          <a:p>
            <a:pPr algn="l"/>
            <a:r>
              <a:rPr lang="en-US" dirty="0" smtClean="0"/>
              <a:t>June 8-13, 2014, Spa, Belgium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41662" y="3873647"/>
            <a:ext cx="5735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47625"/>
            <a:ext cx="4512757" cy="33375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34872"/>
            <a:ext cx="2057400" cy="365125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25"/>
            <a:ext cx="4512757" cy="3337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2757" cy="3337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8378" y="4051738"/>
                <a:ext cx="45763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Example: Comparison of convergence of true and updated residuals for CG vs. CA-CG using a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monomial basis</a:t>
                </a:r>
                <a:r>
                  <a:rPr lang="en-US" sz="2000" dirty="0" smtClean="0"/>
                  <a:t>, for various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 values 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Model problem (2D Poisson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256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grid</a:t>
                </a:r>
                <a:r>
                  <a:rPr lang="en-US" sz="2000" dirty="0"/>
                  <a:t>)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378" y="4051738"/>
                <a:ext cx="4576379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467" t="-1887" r="-133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2133600" y="31582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46357" y="36576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2757" cy="33375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863037" y="6434872"/>
            <a:ext cx="559559" cy="286604"/>
          </a:xfrm>
          <a:prstGeom prst="round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133600" y="3491864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47625"/>
            <a:ext cx="4512757" cy="333756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7136" cy="3337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25"/>
            <a:ext cx="4512757" cy="333756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133600" y="31582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46357" y="36576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33600" y="3491864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90241"/>
            <a:ext cx="2057400" cy="3651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67676" y="3904918"/>
                <a:ext cx="411481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Better conditioned polynomial bases can be used instead of monomial.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Two common choices: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Newton</a:t>
                </a:r>
                <a:r>
                  <a:rPr lang="en-US" dirty="0" smtClean="0"/>
                  <a:t> and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Chebyshev</a:t>
                </a:r>
                <a:r>
                  <a:rPr lang="en-US" dirty="0" smtClean="0"/>
                  <a:t> - see, e.g., (Philippe and </a:t>
                </a:r>
                <a:r>
                  <a:rPr lang="en-US" dirty="0" err="1" smtClean="0"/>
                  <a:t>Reichel</a:t>
                </a:r>
                <a:r>
                  <a:rPr lang="en-US" dirty="0" smtClean="0"/>
                  <a:t>, 2012).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</a:t>
                </a:r>
                <a:r>
                  <a:rPr lang="en-US" dirty="0" smtClean="0"/>
                  <a:t>ehavior closer to that of classical CG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can still see some loss of attainable accuracy compared to CG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Clearer for higher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values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676" y="3904918"/>
                <a:ext cx="4114818" cy="2585323"/>
              </a:xfrm>
              <a:prstGeom prst="rect">
                <a:avLst/>
              </a:prstGeom>
              <a:blipFill rotWithShape="0">
                <a:blip r:embed="rId5"/>
                <a:stretch>
                  <a:fillRect l="-1037" t="-1415" r="-2074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2757" cy="33375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33600" y="3491863"/>
            <a:ext cx="561474" cy="27321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10050" y="5695950"/>
            <a:ext cx="1049579" cy="580492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72" y="382772"/>
            <a:ext cx="7886700" cy="5404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Residual replacement strategy for CG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80273" y="4408227"/>
            <a:ext cx="3971498" cy="395784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9836" y="4884132"/>
            <a:ext cx="6144987" cy="411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897" y="1003380"/>
                <a:ext cx="8959921" cy="515070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800" dirty="0"/>
                  <a:t>v</a:t>
                </a:r>
                <a:r>
                  <a:rPr lang="en-US" sz="1800" dirty="0" smtClean="0"/>
                  <a:t>an </a:t>
                </a:r>
                <a:r>
                  <a:rPr lang="en-US" sz="1800" dirty="0"/>
                  <a:t>der Vorst and Ye (</a:t>
                </a:r>
                <a:r>
                  <a:rPr lang="en-US" sz="1800" dirty="0" smtClean="0"/>
                  <a:t>1999): Improve accuracy by replacing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updated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800" dirty="0"/>
                  <a:t> by the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true residual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800" dirty="0"/>
                  <a:t> in certain </a:t>
                </a:r>
                <a:r>
                  <a:rPr lang="en-US" sz="1800" dirty="0" smtClean="0"/>
                  <a:t>iterations, combined with group update.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800" dirty="0" smtClean="0"/>
                  <a:t>Choose when to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/>
                  <a:t> to meet two constraints: </a:t>
                </a:r>
                <a:endParaRPr lang="en-US" sz="1800" dirty="0"/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sz="1800" b="1" dirty="0" smtClean="0">
                    <a:solidFill>
                      <a:srgbClr val="0070C0"/>
                    </a:solidFill>
                  </a:rPr>
                  <a:t>Replace often enough </a:t>
                </a:r>
                <a:r>
                  <a:rPr lang="en-US" sz="1800" dirty="0" smtClean="0"/>
                  <a:t>so that at termination,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is small relative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‖"/>
                        <m:endChr m:val="‖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 smtClean="0">
                  <a:solidFill>
                    <a:srgbClr val="0070C0"/>
                  </a:solidFill>
                </a:endParaRPr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sz="1800" b="1" dirty="0" smtClean="0">
                    <a:solidFill>
                      <a:srgbClr val="0070C0"/>
                    </a:solidFill>
                  </a:rPr>
                  <a:t>Don’t replace so often </a:t>
                </a:r>
                <a:r>
                  <a:rPr lang="en-US" sz="1800" dirty="0" smtClean="0"/>
                  <a:t>that original convergence mechanism of updated residuals is destroyed (avoid large perturbations to finite precision CG recurrence)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800" dirty="0" smtClean="0"/>
                  <a:t>Use computable bound </a:t>
                </a: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to update error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/>
                  <a:t> in </a:t>
                </a:r>
                <a:r>
                  <a:rPr lang="en-US" sz="1800" dirty="0"/>
                  <a:t>each </a:t>
                </a:r>
                <a:r>
                  <a:rPr lang="en-US" sz="1800" dirty="0" smtClean="0"/>
                  <a:t>iteration: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800" dirty="0" smtClean="0"/>
                  <a:t>,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800" dirty="0" smtClean="0"/>
                  <a:t>If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   </m:t>
                    </m:r>
                    <m:r>
                      <a:rPr lang="en-US" sz="1800" b="1" i="1">
                        <a:latin typeface="Cambria Math"/>
                      </a:rPr>
                      <m:t>𝒂𝒏𝒅</m:t>
                    </m:r>
                    <m:r>
                      <a:rPr lang="en-US" sz="1800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   </m:t>
                    </m:r>
                    <m:r>
                      <a:rPr lang="en-US" sz="1800" b="1" i="1">
                        <a:latin typeface="Cambria Math"/>
                      </a:rPr>
                      <m:t>𝒂𝒏𝒅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&gt;1.1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𝑖𝑛𝑖𝑡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457200" lvl="1" indent="0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(group update),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𝐴𝑧</m:t>
                    </m:r>
                  </m:oMath>
                </a14:m>
                <a:r>
                  <a:rPr lang="en-US" sz="1800" b="0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sz="1800" dirty="0" smtClean="0"/>
              </a:p>
              <a:p>
                <a:pPr>
                  <a:lnSpc>
                    <a:spcPct val="130000"/>
                  </a:lnSpc>
                </a:pPr>
                <a:r>
                  <a:rPr lang="en-US" sz="1800" dirty="0" smtClean="0"/>
                  <a:t>If updated residual converges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𝑂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, </a:t>
                </a:r>
                <a:r>
                  <a:rPr lang="en-US" sz="1800" dirty="0" smtClean="0"/>
                  <a:t>true residual reduced </a:t>
                </a:r>
                <a:r>
                  <a:rPr lang="en-US" sz="1800" dirty="0"/>
                  <a:t>to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𝑂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97" y="1003380"/>
                <a:ext cx="8959921" cy="5150708"/>
              </a:xfrm>
              <a:blipFill rotWithShape="0">
                <a:blip r:embed="rId2"/>
                <a:stretch>
                  <a:fillRect l="-408" r="-1156" b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5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48545" y="5204520"/>
            <a:ext cx="1798973" cy="667561"/>
            <a:chOff x="7706479" y="4642437"/>
            <a:chExt cx="1452393" cy="667561"/>
          </a:xfrm>
        </p:grpSpPr>
        <p:sp>
          <p:nvSpPr>
            <p:cNvPr id="15" name="Rounded Rectangle 14"/>
            <p:cNvSpPr/>
            <p:nvPr/>
          </p:nvSpPr>
          <p:spPr>
            <a:xfrm>
              <a:off x="7706479" y="4642437"/>
              <a:ext cx="1401426" cy="667561"/>
            </a:xfrm>
            <a:prstGeom prst="roundRect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21351" y="4642437"/>
              <a:ext cx="1437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Error in </a:t>
              </a:r>
            </a:p>
            <a:p>
              <a:pPr algn="ctr"/>
              <a:r>
                <a:rPr lang="en-US" dirty="0" smtClean="0"/>
                <a:t>basis change</a:t>
              </a:r>
              <a:endParaRPr lang="en-US" dirty="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746938" y="1633027"/>
            <a:ext cx="609600" cy="53340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74709" y="3410246"/>
            <a:ext cx="557464" cy="482106"/>
          </a:xfrm>
          <a:prstGeom prst="roundRect">
            <a:avLst/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81062" y="2924321"/>
            <a:ext cx="545432" cy="473242"/>
          </a:xfrm>
          <a:prstGeom prst="roundRect">
            <a:avLst/>
          </a:prstGeom>
          <a:solidFill>
            <a:srgbClr val="007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14564" y="5101769"/>
            <a:ext cx="869004" cy="533400"/>
          </a:xfrm>
          <a:prstGeom prst="round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60667" y="5635169"/>
            <a:ext cx="887219" cy="434591"/>
          </a:xfrm>
          <a:prstGeom prst="round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5642" y="365433"/>
            <a:ext cx="8532142" cy="548966"/>
          </a:xfrm>
        </p:spPr>
        <p:txBody>
          <a:bodyPr>
            <a:noAutofit/>
          </a:bodyPr>
          <a:lstStyle/>
          <a:p>
            <a:r>
              <a:rPr lang="en-US" sz="3600" dirty="0" smtClean="0"/>
              <a:t>Sources of </a:t>
            </a:r>
            <a:r>
              <a:rPr lang="en-US" sz="3600" dirty="0" err="1"/>
              <a:t>r</a:t>
            </a:r>
            <a:r>
              <a:rPr lang="en-US" sz="3600" dirty="0" err="1" smtClean="0"/>
              <a:t>oundoff</a:t>
            </a:r>
            <a:r>
              <a:rPr lang="en-US" sz="3600" dirty="0" smtClean="0"/>
              <a:t> error in CA-CG</a:t>
            </a:r>
            <a:endParaRPr lang="en-US" sz="3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7006422" y="1564038"/>
            <a:ext cx="1941096" cy="667561"/>
            <a:chOff x="7193251" y="2017215"/>
            <a:chExt cx="1941096" cy="667561"/>
          </a:xfrm>
        </p:grpSpPr>
        <p:sp>
          <p:nvSpPr>
            <p:cNvPr id="13" name="Rounded Rectangle 12"/>
            <p:cNvSpPr/>
            <p:nvPr/>
          </p:nvSpPr>
          <p:spPr>
            <a:xfrm>
              <a:off x="7198894" y="2017215"/>
              <a:ext cx="1917032" cy="667561"/>
            </a:xfrm>
            <a:prstGeom prst="round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93251" y="2027829"/>
                  <a:ext cx="19410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Error in computing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 smtClean="0"/>
                    <a:t>-step basis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251" y="2027829"/>
                  <a:ext cx="1941096" cy="64633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508" t="-4717" r="-4389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7006422" y="3073255"/>
            <a:ext cx="1941096" cy="667561"/>
            <a:chOff x="7174830" y="3260342"/>
            <a:chExt cx="1941096" cy="667561"/>
          </a:xfrm>
        </p:grpSpPr>
        <p:sp>
          <p:nvSpPr>
            <p:cNvPr id="14" name="Rounded Rectangle 13"/>
            <p:cNvSpPr/>
            <p:nvPr/>
          </p:nvSpPr>
          <p:spPr>
            <a:xfrm>
              <a:off x="7198894" y="3260342"/>
              <a:ext cx="1917032" cy="667561"/>
            </a:xfrm>
            <a:prstGeom prst="round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74830" y="3266462"/>
              <a:ext cx="1941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Error in updating coefficient vectors</a:t>
              </a:r>
              <a:endParaRPr lang="en-US" dirty="0"/>
            </a:p>
          </p:txBody>
        </p:sp>
      </p:grpSp>
      <p:cxnSp>
        <p:nvCxnSpPr>
          <p:cNvPr id="17" name="Straight Arrow Connector 16"/>
          <p:cNvCxnSpPr>
            <a:stCxn id="13" idx="1"/>
            <a:endCxn id="2" idx="3"/>
          </p:cNvCxnSpPr>
          <p:nvPr/>
        </p:nvCxnSpPr>
        <p:spPr>
          <a:xfrm flipH="1">
            <a:off x="4356538" y="1897819"/>
            <a:ext cx="2655527" cy="1908"/>
          </a:xfrm>
          <a:prstGeom prst="straightConnector1">
            <a:avLst/>
          </a:prstGeom>
          <a:ln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  <a:endCxn id="6" idx="3"/>
          </p:cNvCxnSpPr>
          <p:nvPr/>
        </p:nvCxnSpPr>
        <p:spPr>
          <a:xfrm flipH="1" flipV="1">
            <a:off x="5326494" y="3160942"/>
            <a:ext cx="1703992" cy="246094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  <a:endCxn id="7" idx="3"/>
          </p:cNvCxnSpPr>
          <p:nvPr/>
        </p:nvCxnSpPr>
        <p:spPr>
          <a:xfrm flipH="1">
            <a:off x="5632173" y="3407036"/>
            <a:ext cx="1398313" cy="244263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  <a:endCxn id="9" idx="3"/>
          </p:cNvCxnSpPr>
          <p:nvPr/>
        </p:nvCxnSpPr>
        <p:spPr>
          <a:xfrm flipH="1">
            <a:off x="4747886" y="5538301"/>
            <a:ext cx="2400659" cy="314164"/>
          </a:xfrm>
          <a:prstGeom prst="straightConnector1">
            <a:avLst/>
          </a:prstGeom>
          <a:ln>
            <a:solidFill>
              <a:schemeClr val="accent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1"/>
            <a:endCxn id="8" idx="3"/>
          </p:cNvCxnSpPr>
          <p:nvPr/>
        </p:nvCxnSpPr>
        <p:spPr>
          <a:xfrm flipH="1" flipV="1">
            <a:off x="5583568" y="5368469"/>
            <a:ext cx="1564977" cy="169832"/>
          </a:xfrm>
          <a:prstGeom prst="straightConnector1">
            <a:avLst/>
          </a:prstGeom>
          <a:ln>
            <a:solidFill>
              <a:schemeClr val="accent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84" y="1069439"/>
                <a:ext cx="9067800" cy="5410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 smtClean="0"/>
                  <a:t>-step </a:t>
                </a:r>
                <a:r>
                  <a:rPr lang="en-US" sz="2200" dirty="0" err="1" smtClean="0"/>
                  <a:t>Krylov</a:t>
                </a:r>
                <a:r>
                  <a:rPr lang="en-US" sz="2200" dirty="0" smtClean="0"/>
                  <a:t> basis:</a:t>
                </a:r>
              </a:p>
              <a:p>
                <a:pPr marL="0" indent="0">
                  <a:buNone/>
                </a:pPr>
                <a:endParaRPr lang="en-US" sz="400" b="0" dirty="0" smtClean="0"/>
              </a:p>
              <a:p>
                <a:pPr marL="0" indent="0">
                  <a:buNone/>
                </a:pPr>
                <a:r>
                  <a:rPr lang="en-US" sz="2200" b="0" dirty="0" smtClean="0"/>
                  <a:t>		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̂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</m:ba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sz="2200" b="0" dirty="0" smtClean="0"/>
              </a:p>
              <a:p>
                <a:pPr marL="0" indent="0" algn="ctr">
                  <a:buNone/>
                </a:pPr>
                <a:endParaRPr lang="en-US" sz="4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Updating coordinate vectors in the inner loop:</a:t>
                </a:r>
              </a:p>
              <a:p>
                <a:pPr marL="0" indent="0">
                  <a:buNone/>
                </a:pPr>
                <a:endParaRPr lang="en-US" sz="4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		            with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fl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4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Recovering CG vectors for use in next outer loop:</a:t>
                </a:r>
              </a:p>
              <a:p>
                <a:pPr marL="0" indent="0">
                  <a:buNone/>
                </a:pPr>
                <a:endParaRPr lang="en-US" sz="3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𝑠𝑘</m:t>
                        </m:r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𝑠𝑘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𝑠𝑘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	</a:t>
                </a: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𝑠𝑘</m:t>
                        </m:r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𝑠𝑘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84" y="1069439"/>
                <a:ext cx="9067800" cy="5410200"/>
              </a:xfrm>
              <a:blipFill rotWithShape="0">
                <a:blip r:embed="rId3"/>
                <a:stretch>
                  <a:fillRect l="-874" t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0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92" y="1093476"/>
            <a:ext cx="8991600" cy="533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We can write the deviation of the true and updated residuals in terms of these errors: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9388" y="253386"/>
            <a:ext cx="8628395" cy="6610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Maximum attainable accuracy of CA-CG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407848"/>
                <a:ext cx="9074692" cy="82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Using standard rounding error results, this allows us to obtain an upper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sz="2200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07848"/>
                <a:ext cx="9074692" cy="820866"/>
              </a:xfrm>
              <a:prstGeom prst="rect">
                <a:avLst/>
              </a:prstGeom>
              <a:blipFill rotWithShape="0">
                <a:blip r:embed="rId3"/>
                <a:stretch>
                  <a:fillRect l="-739" t="-518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697337" y="3082172"/>
            <a:ext cx="395785" cy="495945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22377" y="4344285"/>
            <a:ext cx="464023" cy="495945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14439" y="3082171"/>
            <a:ext cx="700007" cy="495945"/>
          </a:xfrm>
          <a:prstGeom prst="round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96009" y="3082170"/>
            <a:ext cx="747576" cy="495945"/>
          </a:xfrm>
          <a:prstGeom prst="round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58273" y="4344285"/>
            <a:ext cx="701081" cy="495945"/>
          </a:xfrm>
          <a:prstGeom prst="round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759360" y="4349620"/>
            <a:ext cx="701081" cy="495945"/>
          </a:xfrm>
          <a:prstGeom prst="round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22910" y="4344285"/>
            <a:ext cx="387457" cy="495945"/>
          </a:xfrm>
          <a:prstGeom prst="roundRect">
            <a:avLst/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14802" y="4344285"/>
            <a:ext cx="466780" cy="495945"/>
          </a:xfrm>
          <a:prstGeom prst="roundRect">
            <a:avLst/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68685" y="3082168"/>
            <a:ext cx="422112" cy="495945"/>
          </a:xfrm>
          <a:prstGeom prst="roundRect">
            <a:avLst/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35838" y="3082169"/>
            <a:ext cx="422112" cy="495945"/>
          </a:xfrm>
          <a:prstGeom prst="roundRect">
            <a:avLst/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9956" y="1888206"/>
                <a:ext cx="9004736" cy="3393791"/>
              </a:xfrm>
              <a:prstGeom prst="roundRect">
                <a:avLst>
                  <a:gd name="adj" fmla="val 2592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2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2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ℓ,</m:t>
                                          </m:r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sub>
                                        <m:sup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sz="2200" dirty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" y="1888206"/>
                <a:ext cx="9004736" cy="3393791"/>
              </a:xfrm>
              <a:prstGeom prst="roundRect">
                <a:avLst>
                  <a:gd name="adj" fmla="val 2592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3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770" y="1103265"/>
                <a:ext cx="8522901" cy="1141055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We extend van der Vorst and </a:t>
                </a:r>
                <a:r>
                  <a:rPr lang="en-US" sz="2000" dirty="0" err="1" smtClean="0"/>
                  <a:t>Ye’s</a:t>
                </a:r>
                <a:r>
                  <a:rPr lang="en-US" sz="2000" dirty="0" smtClean="0"/>
                  <a:t> residual replacement strategy to CA-CG</a:t>
                </a:r>
              </a:p>
              <a:p>
                <a:r>
                  <a:rPr lang="en-US" sz="2000" dirty="0" smtClean="0"/>
                  <a:t>Making use of the bound for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in CA-CG, update error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by: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70" y="1103265"/>
                <a:ext cx="8522901" cy="1141055"/>
              </a:xfrm>
              <a:blipFill rotWithShape="0">
                <a:blip r:embed="rId2"/>
                <a:stretch>
                  <a:fillRect l="-644" t="-5882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5" y="457200"/>
            <a:ext cx="8229600" cy="449876"/>
          </a:xfrm>
        </p:spPr>
        <p:txBody>
          <a:bodyPr>
            <a:noAutofit/>
          </a:bodyPr>
          <a:lstStyle/>
          <a:p>
            <a:r>
              <a:rPr lang="en-US" sz="3600" dirty="0" smtClean="0"/>
              <a:t>A computable </a:t>
            </a:r>
            <a:r>
              <a:rPr lang="en-US" sz="3600" dirty="0"/>
              <a:t>b</a:t>
            </a:r>
            <a:r>
              <a:rPr lang="en-US" sz="3600" dirty="0" smtClean="0"/>
              <a:t>ound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996933" y="4508528"/>
            <a:ext cx="120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otherwise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07989" y="4173950"/>
                <a:ext cx="883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989" y="4173950"/>
                <a:ext cx="88395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374" y="5557978"/>
                <a:ext cx="6827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where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74" y="5557978"/>
                <a:ext cx="682746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89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2429301" y="3445780"/>
            <a:ext cx="510846" cy="492197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70353" y="4063934"/>
            <a:ext cx="510846" cy="492197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49418" y="4063934"/>
            <a:ext cx="510846" cy="492197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79953" y="4063933"/>
            <a:ext cx="960194" cy="492197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87035" y="3442463"/>
            <a:ext cx="2055680" cy="492197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57978" y="4063932"/>
            <a:ext cx="1549628" cy="492197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940147" y="3442463"/>
            <a:ext cx="1549628" cy="492197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69612" y="4063932"/>
            <a:ext cx="1427321" cy="492197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44920" y="3442463"/>
            <a:ext cx="1427321" cy="492197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73213" y="2631937"/>
            <a:ext cx="276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Estimated only once</a:t>
            </a: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34323" y="2620324"/>
                <a:ext cx="6503682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flops per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iterations; no communication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323" y="2620324"/>
                <a:ext cx="6503682" cy="407099"/>
              </a:xfrm>
              <a:prstGeom prst="rect">
                <a:avLst/>
              </a:prstGeom>
              <a:blipFill rotWithShape="0">
                <a:blip r:embed="rId5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60050" y="2596073"/>
                <a:ext cx="6503682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flops per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iterations;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1 reduction per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iterations 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050" y="2596073"/>
                <a:ext cx="6503682" cy="407099"/>
              </a:xfrm>
              <a:prstGeom prst="rect">
                <a:avLst/>
              </a:prstGeom>
              <a:blipFill rotWithShape="0">
                <a:blip r:embed="rId6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33817" y="2465927"/>
                <a:ext cx="67137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All lower order terms in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CA-CG</a:t>
                </a:r>
                <a:r>
                  <a:rPr lang="en-US" sz="2000" b="1" i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Residual replacement does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not asymptotically increase communication or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computation!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817" y="2465927"/>
                <a:ext cx="6713727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907" t="-3614" r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85769" y="2416531"/>
            <a:ext cx="8971489" cy="2949082"/>
          </a:xfrm>
          <a:prstGeom prst="roundRect">
            <a:avLst>
              <a:gd name="adj" fmla="val 37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09608" y="3993247"/>
                <a:ext cx="7639296" cy="97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 dirty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200" i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2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200" i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i="1" dirty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2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08" y="3993247"/>
                <a:ext cx="7639296" cy="9716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-1" y="2764336"/>
                <a:ext cx="8873835" cy="1197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200" dirty="0" smtClean="0">
                  <a:ea typeface="Cambria Math"/>
                </a:endParaRPr>
              </a:p>
              <a:p>
                <a:endParaRPr lang="en-US" sz="2200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200" i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𝑁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2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2200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64336"/>
                <a:ext cx="8873835" cy="1197892"/>
              </a:xfrm>
              <a:prstGeom prst="rect">
                <a:avLst/>
              </a:prstGeom>
              <a:blipFill rotWithShape="0">
                <a:blip r:embed="rId9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1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2" grpId="0"/>
      <p:bldP spid="22" grpId="1"/>
      <p:bldP spid="23" grpId="0"/>
      <p:bldP spid="23" grpId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6599" y="1017969"/>
                <a:ext cx="8709314" cy="243808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Use the same replacement condition as van der Vorst and Ye (1999):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r>
                        <a:rPr lang="en-US" sz="2000" b="1" i="1" smtClean="0">
                          <a:latin typeface="Cambria Math"/>
                        </a:rPr>
                        <m:t>𝒂𝒏𝒅</m:t>
                      </m:r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r>
                        <a:rPr lang="en-US" sz="2000" b="1" i="1" smtClean="0">
                          <a:latin typeface="Cambria Math"/>
                        </a:rPr>
                        <m:t>𝒂𝒏𝒅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  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1.1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𝑖𝑛𝑖𝑡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rad>
                  </m:oMath>
                </a14:m>
                <a:r>
                  <a:rPr lang="en-US" sz="2000" dirty="0" smtClean="0"/>
                  <a:t>  is </a:t>
                </a:r>
                <a:r>
                  <a:rPr lang="en-US" sz="2000" dirty="0"/>
                  <a:t>a tolerance </a:t>
                </a:r>
                <a:r>
                  <a:rPr lang="en-US" sz="2000" dirty="0" smtClean="0"/>
                  <a:t>parameter, and we initially set </a:t>
                </a:r>
                <a:endParaRPr lang="en-US" sz="2000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𝑖𝑛𝑖𝑡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.</a:t>
                </a:r>
                <a:endParaRPr lang="en-US" sz="1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smtClean="0"/>
                  <a:t>Pseudo-code for residual replacement with group update for CA-CG: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599" y="1017969"/>
                <a:ext cx="8709314" cy="2438084"/>
              </a:xfrm>
              <a:blipFill rotWithShape="0">
                <a:blip r:embed="rId2"/>
                <a:stretch>
                  <a:fillRect l="-770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07287" y="3179135"/>
                <a:ext cx="8930710" cy="3000400"/>
              </a:xfrm>
              <a:prstGeom prst="roundRect">
                <a:avLst/>
              </a:prstGeom>
              <a:solidFill>
                <a:srgbClr val="0070C0">
                  <a:alpha val="20000"/>
                </a:srgb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 smtClean="0">
                  <a:solidFill>
                    <a:schemeClr val="tx1"/>
                  </a:solidFill>
                  <a:latin typeface="Courier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Courier" pitchFamily="49" charset="0"/>
                  </a:rPr>
                  <a:t>if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𝒂𝒏𝒅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𝒂𝒏𝒅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&gt;1.1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𝑖𝑛𝑖𝑡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</m:oMath>
                </a14:m>
                <a:endParaRPr lang="en-US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𝐴𝑧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𝑖𝑛𝑖𝑡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1+2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𝑁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ourier" pitchFamily="49" charset="0"/>
                  </a:rPr>
                  <a:t>break from inner loop and begin new outer loop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Courier" pitchFamily="49" charset="0"/>
                  </a:rPr>
                  <a:t>end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7" y="3179135"/>
                <a:ext cx="8930710" cy="3000400"/>
              </a:xfrm>
              <a:prstGeom prst="roundRect">
                <a:avLst/>
              </a:prstGeom>
              <a:blipFill rotWithShape="0">
                <a:blip r:embed="rId3"/>
                <a:stretch>
                  <a:fillRect b="-141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489"/>
            <a:ext cx="8229600" cy="51735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Residual replacement for CA-CG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4149" y="1419367"/>
            <a:ext cx="8072651" cy="450376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58854" y="5363570"/>
            <a:ext cx="3166280" cy="50496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47625"/>
            <a:ext cx="4512757" cy="333756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7136" cy="3337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25"/>
            <a:ext cx="4512757" cy="333756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133600" y="31582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46357" y="36576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33600" y="3491864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6871607" y="64796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47625"/>
            <a:ext cx="4512757" cy="333756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7136" cy="3337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25"/>
            <a:ext cx="4512757" cy="33375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33600" y="31582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46357" y="36576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33600" y="3491864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18993"/>
              </p:ext>
            </p:extLst>
          </p:nvPr>
        </p:nvGraphicFramePr>
        <p:xfrm>
          <a:off x="4472244" y="3875316"/>
          <a:ext cx="4348226" cy="162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80"/>
                <a:gridCol w="1719325"/>
                <a:gridCol w="712381"/>
                <a:gridCol w="712382"/>
                <a:gridCol w="57415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CACG Mono.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CACG Newt.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CACG </a:t>
                      </a:r>
                      <a:r>
                        <a:rPr lang="en-US" sz="1600" dirty="0" err="1" smtClean="0"/>
                        <a:t>Cheb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CG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365</a:t>
                      </a:r>
                      <a:endParaRPr lang="en-US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355</a:t>
                      </a:r>
                      <a:endParaRPr lang="en-US" sz="1600" dirty="0"/>
                    </a:p>
                  </a:txBody>
                  <a:tcPr anchor="ctr"/>
                </a:tc>
              </a:tr>
              <a:tr h="275849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224, 334, 401, 517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353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135, 2119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346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26798" y="3505984"/>
            <a:ext cx="34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 Replacement Indices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7357" y="6420882"/>
            <a:ext cx="2057400" cy="365125"/>
          </a:xfrm>
        </p:spPr>
        <p:txBody>
          <a:bodyPr/>
          <a:lstStyle/>
          <a:p>
            <a:fld id="{5815BB9A-AAF4-4F0B-A63D-84DBC2EFC06F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8525" y="5517516"/>
            <a:ext cx="4517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# replacements small compared to total iterations </a:t>
            </a:r>
            <a:r>
              <a:rPr lang="en-US" b="1" dirty="0" smtClean="0">
                <a:sym typeface="Symbol" panose="05050102010706020507" pitchFamily="18" charset="2"/>
              </a:rPr>
              <a:t></a:t>
            </a:r>
            <a:r>
              <a:rPr lang="en-US" b="1" dirty="0" smtClean="0"/>
              <a:t> RR doesn’t significantly affect communication savings!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Can have </a:t>
            </a:r>
            <a:r>
              <a:rPr lang="en-US" b="1" dirty="0" smtClean="0">
                <a:solidFill>
                  <a:srgbClr val="0070C0"/>
                </a:solidFill>
              </a:rPr>
              <a:t>both speed and accuracy</a:t>
            </a:r>
            <a:r>
              <a:rPr lang="en-US" b="1" dirty="0" smtClean="0"/>
              <a:t>!</a:t>
            </a:r>
          </a:p>
          <a:p>
            <a:endParaRPr lang="en-US" b="1" dirty="0">
              <a:solidFill>
                <a:srgbClr val="41A5BD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22509" y="3345489"/>
            <a:ext cx="4617824" cy="3440518"/>
            <a:chOff x="4295536" y="3491863"/>
            <a:chExt cx="4789222" cy="3204572"/>
          </a:xfrm>
        </p:grpSpPr>
        <p:sp>
          <p:nvSpPr>
            <p:cNvPr id="17" name="Rectangle 16"/>
            <p:cNvSpPr/>
            <p:nvPr/>
          </p:nvSpPr>
          <p:spPr>
            <a:xfrm>
              <a:off x="4295536" y="3491863"/>
              <a:ext cx="4789222" cy="3204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005" y="3666536"/>
              <a:ext cx="3633828" cy="344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Total Number of Reductions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8248771" y="4462818"/>
            <a:ext cx="566928" cy="102765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98935" y="5200414"/>
            <a:ext cx="497150" cy="2900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7094" y="5200414"/>
            <a:ext cx="497150" cy="290063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30669" y="5200414"/>
            <a:ext cx="497150" cy="290063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87504" y="5531546"/>
            <a:ext cx="4232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addition to attainable accuracy, </a:t>
            </a:r>
            <a:r>
              <a:rPr lang="en-US" b="1" dirty="0" smtClean="0">
                <a:solidFill>
                  <a:srgbClr val="0070C0"/>
                </a:solidFill>
              </a:rPr>
              <a:t>convergence rate </a:t>
            </a:r>
            <a:r>
              <a:rPr lang="en-US" b="1" dirty="0" smtClean="0"/>
              <a:t>is incredibly important in practical implementations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Convergence rate depends on </a:t>
            </a:r>
            <a:r>
              <a:rPr lang="en-US" b="1" dirty="0" smtClean="0"/>
              <a:t>basis</a:t>
            </a:r>
            <a:endParaRPr lang="en-US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85593"/>
              </p:ext>
            </p:extLst>
          </p:nvPr>
        </p:nvGraphicFramePr>
        <p:xfrm>
          <a:off x="4471416" y="3877056"/>
          <a:ext cx="4348226" cy="162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80"/>
                <a:gridCol w="1719325"/>
                <a:gridCol w="712381"/>
                <a:gridCol w="712382"/>
                <a:gridCol w="57415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CACG Mono.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CACG Newt.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CACG </a:t>
                      </a:r>
                      <a:r>
                        <a:rPr lang="en-US" sz="1600" dirty="0" err="1" smtClean="0"/>
                        <a:t>Cheb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CG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203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196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197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669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</a:tr>
              <a:tr h="275849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157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557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Slide Number Placeholder 7"/>
          <p:cNvSpPr txBox="1">
            <a:spLocks/>
          </p:cNvSpPr>
          <p:nvPr/>
        </p:nvSpPr>
        <p:spPr>
          <a:xfrm>
            <a:off x="6871607" y="64796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5" grpId="0" animBg="1"/>
      <p:bldP spid="23" grpId="0" animBg="1"/>
      <p:bldP spid="26" grpId="0" animBg="1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65089" y="1063712"/>
                <a:ext cx="8747130" cy="176355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b="0" dirty="0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0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>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i="1" dirty="0" smtClean="0">
                    <a:latin typeface="Cambria Math" panose="02040503050406030204" pitchFamily="18" charset="0"/>
                  </a:rPr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/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b="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00" b="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0" dirty="0" smtClean="0"/>
                  <a:t>		</a:t>
                </a:r>
                <a:endParaRPr lang="en-US" sz="3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089" y="1063712"/>
                <a:ext cx="8747130" cy="1763557"/>
              </a:xfrm>
              <a:blipFill rotWithShape="0">
                <a:blip r:embed="rId2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72" y="339445"/>
            <a:ext cx="8523126" cy="553927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 work: CA-</a:t>
            </a:r>
            <a:r>
              <a:rPr lang="en-US" sz="3200" dirty="0" err="1" smtClean="0"/>
              <a:t>Lanczos</a:t>
            </a:r>
            <a:r>
              <a:rPr lang="en-US" sz="3200" dirty="0" smtClean="0"/>
              <a:t> convergence </a:t>
            </a:r>
            <a:r>
              <a:rPr lang="en-US" sz="3200" dirty="0"/>
              <a:t>a</a:t>
            </a:r>
            <a:r>
              <a:rPr lang="en-US" sz="3200" dirty="0" smtClean="0"/>
              <a:t>nalysis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587" y="3095803"/>
            <a:ext cx="309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Classic </a:t>
            </a:r>
            <a:r>
              <a:rPr lang="en-US" sz="2000" dirty="0" err="1" smtClean="0"/>
              <a:t>Lanczos</a:t>
            </a:r>
            <a:r>
              <a:rPr lang="en-US" sz="2000" dirty="0" smtClean="0"/>
              <a:t> rounding error result of Paige (1976):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7609" y="5884222"/>
            <a:ext cx="824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 panose="05050102010706020507" pitchFamily="18" charset="2"/>
              </a:rPr>
              <a:t>  </a:t>
            </a:r>
            <a:r>
              <a:rPr lang="en-US" sz="2000" dirty="0" smtClean="0"/>
              <a:t>These results form the basis for Paige’s influential results in (Paige, 1980).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496951" y="4862316"/>
            <a:ext cx="2708491" cy="460744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02158" y="4862316"/>
            <a:ext cx="2067556" cy="460744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1742" y="5604057"/>
                <a:ext cx="1158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42" y="5604057"/>
                <a:ext cx="115890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63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75210" y="5593382"/>
                <a:ext cx="13214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210" y="5593382"/>
                <a:ext cx="132145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30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37497" y="2656076"/>
                <a:ext cx="4910437" cy="1734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∈{1, …,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	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97" y="2656076"/>
                <a:ext cx="4910437" cy="1734089"/>
              </a:xfrm>
              <a:prstGeom prst="rect">
                <a:avLst/>
              </a:prstGeom>
              <a:blipFill rotWithShape="0">
                <a:blip r:embed="rId5"/>
                <a:stretch>
                  <a:fillRect b="-143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6" idx="0"/>
            <a:endCxn id="9" idx="2"/>
          </p:cNvCxnSpPr>
          <p:nvPr/>
        </p:nvCxnSpPr>
        <p:spPr>
          <a:xfrm flipV="1">
            <a:off x="2851196" y="5323060"/>
            <a:ext cx="1" cy="280997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  <a:endCxn id="10" idx="2"/>
          </p:cNvCxnSpPr>
          <p:nvPr/>
        </p:nvCxnSpPr>
        <p:spPr>
          <a:xfrm flipV="1">
            <a:off x="6335936" y="5323060"/>
            <a:ext cx="0" cy="270322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4786" y="4485895"/>
                <a:ext cx="681547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pPr algn="ctr"/>
                <a:endParaRPr lang="en-US" sz="10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&lt;1/12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   and     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86" y="4485895"/>
                <a:ext cx="6815470" cy="1077218"/>
              </a:xfrm>
              <a:prstGeom prst="rect">
                <a:avLst/>
              </a:prstGeom>
              <a:blipFill rotWithShape="0">
                <a:blip r:embed="rId6"/>
                <a:stretch>
                  <a:fillRect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3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6" grpId="0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66" y="1400560"/>
            <a:ext cx="4450080" cy="3337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66" y="1400560"/>
            <a:ext cx="4450080" cy="3337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66" y="1400560"/>
            <a:ext cx="4450080" cy="3337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66" y="1400560"/>
            <a:ext cx="4450080" cy="3337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3523" y="429104"/>
                <a:ext cx="80689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Model Problem: 2D </a:t>
                </a:r>
                <a:r>
                  <a:rPr lang="en-US" dirty="0"/>
                  <a:t>Poisson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256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grid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)=3.9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=1.99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:r>
                  <a:rPr lang="en-US" dirty="0" smtClean="0"/>
                  <a:t>Equilibration </a:t>
                </a:r>
                <a:r>
                  <a:rPr lang="en-US" dirty="0"/>
                  <a:t>(diagonal scaling) used. </a:t>
                </a:r>
                <a:r>
                  <a:rPr lang="en-US" dirty="0" smtClean="0"/>
                  <a:t>RHS </a:t>
                </a:r>
                <a:r>
                  <a:rPr lang="en-US" dirty="0"/>
                  <a:t>set </a:t>
                </a:r>
                <a:r>
                  <a:rPr lang="en-US" dirty="0" err="1"/>
                  <a:t>s.t.</a:t>
                </a:r>
                <a:r>
                  <a:rPr lang="en-US" dirty="0"/>
                  <a:t> elements of true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=1/256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3" y="429104"/>
                <a:ext cx="8068917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04" t="-3289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28792" y="5105654"/>
            <a:ext cx="72436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Roundoff</a:t>
            </a:r>
            <a:r>
              <a:rPr lang="en-US" sz="2200" dirty="0" smtClean="0"/>
              <a:t> error can cause a decrease in attainable accuracy of </a:t>
            </a:r>
            <a:r>
              <a:rPr lang="en-US" sz="2200" dirty="0" err="1" smtClean="0"/>
              <a:t>Krylov</a:t>
            </a:r>
            <a:r>
              <a:rPr lang="en-US" sz="2200" dirty="0" smtClean="0"/>
              <a:t> subspace methods.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1062" y="5105654"/>
                <a:ext cx="829137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This affect can be worse for “communication-avoiding” (or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 smtClean="0"/>
                  <a:t>-step) </a:t>
                </a:r>
                <a:r>
                  <a:rPr lang="en-US" sz="2200" dirty="0" err="1" smtClean="0"/>
                  <a:t>Krylov</a:t>
                </a:r>
                <a:r>
                  <a:rPr lang="en-US" sz="2200" dirty="0" smtClean="0"/>
                  <a:t> subspace methods – limits practice applicability!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62" y="5105654"/>
                <a:ext cx="8291378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30564" y="5105653"/>
            <a:ext cx="79418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Residual replacement strategy of van der Vorst and Ye (1999) improves attainable accuracy for classical </a:t>
            </a:r>
            <a:r>
              <a:rPr lang="en-US" sz="2200" dirty="0" err="1" smtClean="0"/>
              <a:t>Krylov</a:t>
            </a:r>
            <a:r>
              <a:rPr lang="en-US" sz="2200" dirty="0" smtClean="0"/>
              <a:t> methods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401" y="5105653"/>
            <a:ext cx="80347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We extend this strategy to communication-avoiding variants. Accuracy can be improved for minimal performance cost!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00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4758" y="3525054"/>
            <a:ext cx="3534342" cy="417096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4757" y="3972892"/>
            <a:ext cx="5664479" cy="417096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663" y="3525054"/>
                <a:ext cx="8871285" cy="142399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800" dirty="0" smtClean="0"/>
                  <a:t>with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sz="1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80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sz="1800" dirty="0" smtClean="0"/>
                  <a:t>,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1800" dirty="0" smtClean="0"/>
                  <a:t>where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𝜃𝜎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,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ℓ≤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63" y="3525054"/>
                <a:ext cx="8871285" cy="1423999"/>
              </a:xfrm>
              <a:blipFill rotWithShape="0">
                <a:blip r:embed="rId2"/>
                <a:stretch>
                  <a:fillRect l="-619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965309" y="1096833"/>
            <a:ext cx="4627417" cy="460217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8967"/>
            <a:ext cx="8309866" cy="555707"/>
          </a:xfrm>
        </p:spPr>
        <p:txBody>
          <a:bodyPr>
            <a:noAutofit/>
          </a:bodyPr>
          <a:lstStyle/>
          <a:p>
            <a:r>
              <a:rPr lang="en-US" sz="3200" dirty="0"/>
              <a:t>Current </a:t>
            </a:r>
            <a:r>
              <a:rPr lang="en-US" sz="3200" dirty="0" smtClean="0"/>
              <a:t>work</a:t>
            </a:r>
            <a:r>
              <a:rPr lang="en-US" sz="3200" dirty="0"/>
              <a:t>: CA-</a:t>
            </a:r>
            <a:r>
              <a:rPr lang="en-US" sz="3200" dirty="0" err="1"/>
              <a:t>Lanczos</a:t>
            </a:r>
            <a:r>
              <a:rPr lang="en-US" sz="3200" dirty="0"/>
              <a:t> </a:t>
            </a:r>
            <a:r>
              <a:rPr lang="en-US" sz="3200" dirty="0" smtClean="0"/>
              <a:t>convergence </a:t>
            </a:r>
            <a:r>
              <a:rPr lang="en-US" sz="3200" dirty="0"/>
              <a:t>a</a:t>
            </a:r>
            <a:r>
              <a:rPr lang="en-US" sz="3200" dirty="0" smtClean="0"/>
              <a:t>nalysis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11268" y="5050244"/>
                <a:ext cx="8869680" cy="10352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  <a:buFont typeface="Symbol" panose="05050102010706020507" pitchFamily="18" charset="2"/>
                  <a:buChar char="®"/>
                </a:pP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numerically full rank for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≤ℓ≤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results of </a:t>
                </a:r>
                <a:r>
                  <a:rPr lang="en-US" dirty="0">
                    <a:solidFill>
                      <a:schemeClr val="tx1"/>
                    </a:solidFill>
                  </a:rPr>
                  <a:t>(Paige, 1980) apply to CA-</a:t>
                </a:r>
                <a:r>
                  <a:rPr lang="en-US" dirty="0" err="1">
                    <a:solidFill>
                      <a:schemeClr val="tx1"/>
                    </a:solidFill>
                  </a:rPr>
                  <a:t>Lanczos</a:t>
                </a:r>
                <a:r>
                  <a:rPr lang="en-US" dirty="0">
                    <a:solidFill>
                      <a:schemeClr val="tx1"/>
                    </a:solidFill>
                  </a:rPr>
                  <a:t> (with these news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). </a:t>
                </a:r>
              </a:p>
              <a:p>
                <a:pPr>
                  <a:lnSpc>
                    <a:spcPct val="110000"/>
                  </a:lnSpc>
                  <a:buFont typeface="Symbol" panose="05050102010706020507" pitchFamily="18" charset="2"/>
                  <a:buChar char="®"/>
                </a:pPr>
                <a:r>
                  <a:rPr lang="en-US" dirty="0">
                    <a:solidFill>
                      <a:schemeClr val="tx1"/>
                    </a:solidFill>
                  </a:rPr>
                  <a:t>Confirms the empirically observed effect of  basis conditioning on convergence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8" y="5050244"/>
                <a:ext cx="8869680" cy="1035219"/>
              </a:xfrm>
              <a:prstGeom prst="roundRect">
                <a:avLst/>
              </a:prstGeom>
              <a:blipFill rotWithShape="0">
                <a:blip r:embed="rId3"/>
                <a:stretch>
                  <a:fillRect b="-1092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04913" y="1662200"/>
                <a:ext cx="5184245" cy="1768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∈{1, …,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	  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	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	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13" y="1662200"/>
                <a:ext cx="5184245" cy="1768690"/>
              </a:xfrm>
              <a:prstGeom prst="rect">
                <a:avLst/>
              </a:prstGeom>
              <a:blipFill rotWithShape="0">
                <a:blip r:embed="rId4"/>
                <a:stretch>
                  <a:fillRect b="-130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5949" y="2222860"/>
            <a:ext cx="285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CA-</a:t>
            </a:r>
            <a:r>
              <a:rPr lang="en-US" dirty="0" err="1"/>
              <a:t>Lanczos</a:t>
            </a:r>
            <a:r>
              <a:rPr lang="en-US" dirty="0"/>
              <a:t>, we </a:t>
            </a:r>
            <a:r>
              <a:rPr lang="en-US" dirty="0" smtClean="0"/>
              <a:t>have: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45305" y="3548936"/>
                <a:ext cx="2379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(vs.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for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Lanczos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05" y="3548936"/>
                <a:ext cx="23795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3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31107" y="3996774"/>
                <a:ext cx="251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(vs.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for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Lanczos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07" y="3996774"/>
                <a:ext cx="251289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84" t="-10000" r="-48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949" y="1119267"/>
                <a:ext cx="6772097" cy="4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49" y="1119267"/>
                <a:ext cx="6772097" cy="461793"/>
              </a:xfrm>
              <a:prstGeom prst="rect">
                <a:avLst/>
              </a:prstGeom>
              <a:blipFill rotWithShape="0">
                <a:blip r:embed="rId7"/>
                <a:stretch>
                  <a:fillRect l="-720" t="-533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3" idx="1"/>
            <a:endCxn id="5" idx="3"/>
          </p:cNvCxnSpPr>
          <p:nvPr/>
        </p:nvCxnSpPr>
        <p:spPr>
          <a:xfrm flipH="1">
            <a:off x="4229100" y="3733602"/>
            <a:ext cx="316205" cy="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  <a:endCxn id="6" idx="3"/>
          </p:cNvCxnSpPr>
          <p:nvPr/>
        </p:nvCxnSpPr>
        <p:spPr>
          <a:xfrm flipH="1">
            <a:off x="6359236" y="4181440"/>
            <a:ext cx="271871" cy="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0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uiExpand="1"/>
      <p:bldP spid="8" grpId="0" animBg="1"/>
      <p:bldP spid="11" grpId="0" animBg="1"/>
      <p:bldP spid="9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5333" y="1758785"/>
            <a:ext cx="7772400" cy="2387600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sz="3200" dirty="0" smtClean="0"/>
              <a:t>contact: erin@cs.berkeley.edu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http://www.cs.berkeley.edu/~ecc2z/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41" y="2778716"/>
            <a:ext cx="7886700" cy="1325563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1812257"/>
            <a:ext cx="4512757" cy="3337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3" y="1812257"/>
            <a:ext cx="4512757" cy="3337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4316" y="2880872"/>
            <a:ext cx="330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Replacement Iterations</a:t>
            </a:r>
          </a:p>
          <a:p>
            <a:r>
              <a:rPr lang="en-US" sz="2400" dirty="0" smtClean="0"/>
              <a:t>Newton: 240, 374</a:t>
            </a:r>
          </a:p>
          <a:p>
            <a:r>
              <a:rPr lang="en-US" sz="2400" dirty="0" err="1" smtClean="0"/>
              <a:t>Chebyshev</a:t>
            </a:r>
            <a:r>
              <a:rPr lang="en-US" sz="2400" dirty="0" smtClean="0"/>
              <a:t>: 271, 384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17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421" y="1058240"/>
                <a:ext cx="8761095" cy="515070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Upper bound on maximum </a:t>
                </a:r>
                <a:r>
                  <a:rPr lang="en-US" sz="2200" dirty="0"/>
                  <a:t>attainable accuracy </a:t>
                </a:r>
                <a:r>
                  <a:rPr lang="en-US" sz="2200" dirty="0" smtClean="0"/>
                  <a:t>in </a:t>
                </a:r>
                <a:r>
                  <a:rPr lang="en-US" sz="2200" dirty="0"/>
                  <a:t>communication-avoiding </a:t>
                </a:r>
                <a:r>
                  <a:rPr lang="en-US" sz="2200" dirty="0" err="1"/>
                  <a:t>Krylov</a:t>
                </a:r>
                <a:r>
                  <a:rPr lang="en-US" sz="2200" dirty="0"/>
                  <a:t> subspace methods in finite </a:t>
                </a:r>
                <a:r>
                  <a:rPr lang="en-US" sz="2200" dirty="0" smtClean="0"/>
                  <a:t>precision</a:t>
                </a:r>
              </a:p>
              <a:p>
                <a:pPr lvl="1"/>
                <a:r>
                  <a:rPr lang="en-US" sz="2200" dirty="0" smtClean="0"/>
                  <a:t>Applies to CA-CG and CA-BICG</a:t>
                </a:r>
              </a:p>
              <a:p>
                <a:r>
                  <a:rPr lang="en-US" sz="2200" dirty="0"/>
                  <a:t>I</a:t>
                </a:r>
                <a:r>
                  <a:rPr lang="en-US" sz="2200" dirty="0" smtClean="0"/>
                  <a:t>mplicit </a:t>
                </a:r>
                <a:r>
                  <a:rPr lang="en-US" sz="2200" dirty="0"/>
                  <a:t>residual replacement strategy for maintaining agreement between residuals to within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200" b="0" dirty="0" smtClean="0"/>
              </a:p>
              <a:p>
                <a:r>
                  <a:rPr lang="en-US" sz="2200" dirty="0" smtClean="0"/>
                  <a:t>Strategy can be implemented within method without </a:t>
                </a:r>
                <a:r>
                  <a:rPr lang="en-US" sz="2200" dirty="0"/>
                  <a:t>asymptotically increasing communication or </a:t>
                </a:r>
                <a:r>
                  <a:rPr lang="en-US" sz="2200" dirty="0" smtClean="0"/>
                  <a:t>computation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421" y="1058240"/>
                <a:ext cx="8761095" cy="5150708"/>
              </a:xfrm>
              <a:blipFill rotWithShape="0">
                <a:blip r:embed="rId2"/>
                <a:stretch>
                  <a:fillRect l="-765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46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2757" cy="3337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47625"/>
            <a:ext cx="4512757" cy="3337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25"/>
            <a:ext cx="4512757" cy="33375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33600" y="31582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46357" y="36576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133600" y="3491864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2757" cy="3337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47625"/>
            <a:ext cx="4512757" cy="3337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25"/>
            <a:ext cx="4512757" cy="333756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133600" y="31582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46357" y="36576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33600" y="3491864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z="1600" b="1" smtClean="0">
                <a:solidFill>
                  <a:schemeClr val="tx1"/>
                </a:solidFill>
              </a:rPr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7136" cy="3337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47625"/>
            <a:ext cx="4512757" cy="3337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25"/>
            <a:ext cx="4512757" cy="33375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33600" y="31582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646357" y="36576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133600" y="3491864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785181"/>
              </p:ext>
            </p:extLst>
          </p:nvPr>
        </p:nvGraphicFramePr>
        <p:xfrm>
          <a:off x="4859570" y="4344917"/>
          <a:ext cx="3902293" cy="1775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80"/>
                <a:gridCol w="965841"/>
                <a:gridCol w="717554"/>
                <a:gridCol w="732814"/>
                <a:gridCol w="856104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CACG Mono.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CACGNewt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CACGCheb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CG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785</a:t>
                      </a:r>
                      <a:endParaRPr lang="en-US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669</a:t>
                      </a:r>
                      <a:endParaRPr lang="en-US" sz="1600" dirty="0"/>
                    </a:p>
                  </a:txBody>
                  <a:tcPr anchor="ctr"/>
                </a:tc>
              </a:tr>
              <a:tr h="45439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1246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785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850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63916" y="3962399"/>
            <a:ext cx="193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Iterations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520440"/>
            <a:ext cx="4517136" cy="3337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47625"/>
            <a:ext cx="4512757" cy="3337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25"/>
            <a:ext cx="4512757" cy="33375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33600" y="31582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46357" y="36576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33600" y="3491864"/>
            <a:ext cx="561474" cy="27321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95536" y="3491863"/>
            <a:ext cx="4789222" cy="2864487"/>
            <a:chOff x="4295536" y="3491863"/>
            <a:chExt cx="4789222" cy="2864487"/>
          </a:xfrm>
        </p:grpSpPr>
        <p:sp>
          <p:nvSpPr>
            <p:cNvPr id="3" name="Rectangle 2"/>
            <p:cNvSpPr/>
            <p:nvPr/>
          </p:nvSpPr>
          <p:spPr>
            <a:xfrm>
              <a:off x="4295536" y="3491863"/>
              <a:ext cx="4789222" cy="2864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4816" y="3664741"/>
              <a:ext cx="3898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Total Number of Communication Steps</a:t>
              </a:r>
              <a:endParaRPr lang="en-US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62453"/>
              </p:ext>
            </p:extLst>
          </p:nvPr>
        </p:nvGraphicFramePr>
        <p:xfrm>
          <a:off x="4827673" y="4034073"/>
          <a:ext cx="3902293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80"/>
                <a:gridCol w="965841"/>
                <a:gridCol w="717554"/>
                <a:gridCol w="732814"/>
                <a:gridCol w="856104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CACG Mono.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CACGNewt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CACGCheb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CG</a:t>
                      </a:r>
                      <a:endParaRPr lang="en-US" sz="1600" dirty="0"/>
                    </a:p>
                  </a:txBody>
                  <a:tcPr anchor="b"/>
                </a:tc>
              </a:tr>
              <a:tr h="158326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203</a:t>
                      </a:r>
                      <a:endParaRPr lang="en-US" sz="1600" dirty="0"/>
                    </a:p>
                  </a:txBody>
                  <a:tcPr anchor="ctr">
                    <a:solidFill>
                      <a:srgbClr val="939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196</a:t>
                      </a:r>
                      <a:endParaRPr lang="en-US" sz="1600" dirty="0"/>
                    </a:p>
                  </a:txBody>
                  <a:tcPr anchor="ctr">
                    <a:solidFill>
                      <a:srgbClr val="8C8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197</a:t>
                      </a:r>
                      <a:endParaRPr lang="en-US" sz="1600" dirty="0"/>
                    </a:p>
                  </a:txBody>
                  <a:tcPr anchor="ctr">
                    <a:solidFill>
                      <a:srgbClr val="8C8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669</a:t>
                      </a:r>
                      <a:endParaRPr lang="en-US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157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16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 anchor="ctr"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</a:t>
                      </a:r>
                      <a:endParaRPr lang="en-US" sz="1600" dirty="0"/>
                    </a:p>
                  </a:txBody>
                  <a:tcPr anchor="ctr">
                    <a:solidFill>
                      <a:srgbClr val="212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s=12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557</a:t>
                      </a:r>
                      <a:endParaRPr lang="en-US" sz="1600" dirty="0"/>
                    </a:p>
                  </a:txBody>
                  <a:tcPr anchor="ctr">
                    <a:solidFill>
                      <a:srgbClr val="FF4D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</a:t>
                      </a:r>
                      <a:endParaRPr lang="en-US" sz="1600" dirty="0"/>
                    </a:p>
                  </a:txBody>
                  <a:tcPr anchor="ctr">
                    <a:solidFill>
                      <a:srgbClr val="030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Motivation: </a:t>
            </a:r>
          </a:p>
          <a:p>
            <a:pPr lvl="1"/>
            <a:r>
              <a:rPr lang="en-US" sz="1800" dirty="0" smtClean="0"/>
              <a:t>Communication-avoiding, KSM bottleneck, how CA-KSMs work (1)</a:t>
            </a:r>
          </a:p>
          <a:p>
            <a:pPr lvl="1"/>
            <a:r>
              <a:rPr lang="en-US" sz="1800" dirty="0" smtClean="0"/>
              <a:t>Speedups, but numerical properties bad (2) – attainable accuracy, convergence</a:t>
            </a:r>
          </a:p>
          <a:p>
            <a:pPr lvl="2"/>
            <a:r>
              <a:rPr lang="en-US" sz="1800" dirty="0" smtClean="0"/>
              <a:t>Today focus on attainable accuracy but mention current work related to convergence</a:t>
            </a:r>
          </a:p>
          <a:p>
            <a:pPr lvl="2"/>
            <a:r>
              <a:rPr lang="en-US" sz="1800" dirty="0" smtClean="0"/>
              <a:t>Include plots</a:t>
            </a:r>
          </a:p>
          <a:p>
            <a:pPr lvl="1"/>
            <a:r>
              <a:rPr lang="en-US" sz="1800" dirty="0" smtClean="0"/>
              <a:t>In order to be practical, numerical properties can’t negate CA benefits</a:t>
            </a:r>
          </a:p>
          <a:p>
            <a:r>
              <a:rPr lang="en-US" sz="1800" dirty="0" smtClean="0"/>
              <a:t>Related work</a:t>
            </a:r>
          </a:p>
          <a:p>
            <a:pPr lvl="1"/>
            <a:r>
              <a:rPr lang="en-US" sz="1800" dirty="0" smtClean="0"/>
              <a:t>CA-KSMs (1)</a:t>
            </a:r>
          </a:p>
          <a:p>
            <a:pPr lvl="1"/>
            <a:r>
              <a:rPr lang="en-US" sz="1800" dirty="0" smtClean="0"/>
              <a:t>Bounds on attainable </a:t>
            </a:r>
            <a:r>
              <a:rPr lang="en-US" sz="1800" err="1" smtClean="0"/>
              <a:t>accuracy</a:t>
            </a:r>
            <a:r>
              <a:rPr lang="en-US" sz="1800" smtClean="0"/>
              <a:t>, residual </a:t>
            </a:r>
            <a:r>
              <a:rPr lang="en-US" sz="1800" dirty="0" smtClean="0"/>
              <a:t>replacement strategies, </a:t>
            </a:r>
            <a:r>
              <a:rPr lang="en-US" sz="1800" dirty="0" err="1" smtClean="0"/>
              <a:t>VdV</a:t>
            </a:r>
            <a:r>
              <a:rPr lang="en-US" sz="1800" dirty="0" smtClean="0"/>
              <a:t> and Ye (2)</a:t>
            </a:r>
          </a:p>
          <a:p>
            <a:r>
              <a:rPr lang="en-US" sz="1800" dirty="0" smtClean="0"/>
              <a:t>CA-CG derivation (2)</a:t>
            </a:r>
          </a:p>
          <a:p>
            <a:r>
              <a:rPr lang="en-US" sz="1800" dirty="0" smtClean="0"/>
              <a:t>Maximum attainable accuracy bound (1)</a:t>
            </a:r>
          </a:p>
          <a:p>
            <a:r>
              <a:rPr lang="en-US" sz="1800" dirty="0" smtClean="0"/>
              <a:t>Residual replacement strategy of </a:t>
            </a:r>
            <a:r>
              <a:rPr lang="en-US" sz="1800" dirty="0" err="1" smtClean="0"/>
              <a:t>Vdv</a:t>
            </a:r>
            <a:r>
              <a:rPr lang="en-US" sz="1800" dirty="0" smtClean="0"/>
              <a:t> and Ye (1)</a:t>
            </a:r>
          </a:p>
          <a:p>
            <a:r>
              <a:rPr lang="en-US" sz="1800" dirty="0" smtClean="0"/>
              <a:t>Residual replacement strategy for CA-CG (1)</a:t>
            </a:r>
          </a:p>
          <a:p>
            <a:pPr lvl="1"/>
            <a:r>
              <a:rPr lang="en-US" sz="1400" dirty="0" smtClean="0"/>
              <a:t>How can be computed cheaply (1)</a:t>
            </a:r>
          </a:p>
          <a:p>
            <a:r>
              <a:rPr lang="en-US" sz="1800" dirty="0" smtClean="0"/>
              <a:t>Plots (1)</a:t>
            </a:r>
          </a:p>
          <a:p>
            <a:r>
              <a:rPr lang="en-US" sz="1800" dirty="0" smtClean="0"/>
              <a:t>Current work (2): results of Paige and analogous results for CA-case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2" y="282902"/>
            <a:ext cx="8551718" cy="631498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Communication bottleneck in KSMs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091" y="4779946"/>
                <a:ext cx="7209559" cy="14656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2.   </a:t>
                </a:r>
                <a:r>
                  <a:rPr lang="en-US" sz="2000" dirty="0" err="1" smtClean="0"/>
                  <a:t>Orthogonalize</a:t>
                </a:r>
                <a:r>
                  <a:rPr lang="en-US" sz="2000" dirty="0" smtClean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Inner products</a:t>
                </a:r>
              </a:p>
              <a:p>
                <a:pPr marL="914400" lvl="2"/>
                <a:r>
                  <a:rPr lang="en-US" dirty="0" smtClean="0"/>
                  <a:t>Parallel: global reduction </a:t>
                </a:r>
              </a:p>
              <a:p>
                <a:pPr marL="914400" lvl="2"/>
                <a:r>
                  <a:rPr lang="en-US" dirty="0" smtClean="0"/>
                  <a:t>Sequential: multiple reads/writes to slow memory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1" y="4779946"/>
                <a:ext cx="7209559" cy="1465640"/>
              </a:xfrm>
              <a:blipFill rotWithShape="0">
                <a:blip r:embed="rId2"/>
                <a:stretch>
                  <a:fillRect l="-845" t="-4149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77091" y="2851662"/>
                <a:ext cx="6107002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000" dirty="0" smtClean="0"/>
                  <a:t>Projection process in each iteration</a:t>
                </a:r>
                <a:r>
                  <a:rPr lang="en-US" sz="2000" dirty="0"/>
                  <a:t>:</a:t>
                </a:r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Add a dimension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Sparse Matrix-Vector Multiplication (</a:t>
                </a:r>
                <a:r>
                  <a:rPr lang="en-US" sz="2000" dirty="0" err="1" smtClean="0"/>
                  <a:t>SpMV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marL="914400" lvl="2"/>
                <a:r>
                  <a:rPr lang="en-US" sz="2000" dirty="0"/>
                  <a:t>Parallel: </a:t>
                </a:r>
                <a:r>
                  <a:rPr lang="en-US" sz="2000" dirty="0" smtClean="0"/>
                  <a:t>comm. vector </a:t>
                </a:r>
                <a:r>
                  <a:rPr lang="en-US" sz="2000" dirty="0"/>
                  <a:t>entries </a:t>
                </a:r>
                <a:r>
                  <a:rPr lang="en-US" sz="2000" dirty="0" smtClean="0"/>
                  <a:t>w/ </a:t>
                </a:r>
                <a:r>
                  <a:rPr lang="en-US" sz="2000" dirty="0"/>
                  <a:t>neighbors</a:t>
                </a:r>
              </a:p>
              <a:p>
                <a:pPr marL="914400" lvl="2"/>
                <a:r>
                  <a:rPr lang="en-US" sz="2000" dirty="0"/>
                  <a:t>Sequential: read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/vectors </a:t>
                </a:r>
                <a:r>
                  <a:rPr lang="en-US" sz="2000" dirty="0"/>
                  <a:t>from slow </a:t>
                </a:r>
                <a:r>
                  <a:rPr lang="en-US" sz="2000" dirty="0" smtClean="0"/>
                  <a:t>memory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1" y="2851662"/>
                <a:ext cx="6107002" cy="2209800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6224154" y="4448198"/>
            <a:ext cx="2832776" cy="137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Dependencies between communication-bound kernels in each iteration limit performance!</a:t>
            </a:r>
            <a:endParaRPr lang="en-US" sz="2000" dirty="0">
              <a:solidFill>
                <a:srgbClr val="0070C0"/>
              </a:solidFill>
            </a:endParaRPr>
          </a:p>
          <a:p>
            <a:pPr marL="914400" lvl="2" indent="0" algn="ctr">
              <a:buFont typeface="Arial" pitchFamily="34" charset="0"/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07012" y="3115169"/>
            <a:ext cx="1026999" cy="30179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SpMV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5440" y="3686826"/>
            <a:ext cx="1510144" cy="30179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orthogonalize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Curved Connector 10"/>
          <p:cNvCxnSpPr>
            <a:stCxn id="8" idx="3"/>
            <a:endCxn id="9" idx="3"/>
          </p:cNvCxnSpPr>
          <p:nvPr/>
        </p:nvCxnSpPr>
        <p:spPr>
          <a:xfrm>
            <a:off x="8234011" y="3266066"/>
            <a:ext cx="241573" cy="571657"/>
          </a:xfrm>
          <a:prstGeom prst="curvedConnector3">
            <a:avLst>
              <a:gd name="adj1" fmla="val 21644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1"/>
            <a:endCxn id="8" idx="1"/>
          </p:cNvCxnSpPr>
          <p:nvPr/>
        </p:nvCxnSpPr>
        <p:spPr>
          <a:xfrm rot="10800000" flipH="1">
            <a:off x="6965439" y="3266066"/>
            <a:ext cx="241573" cy="571657"/>
          </a:xfrm>
          <a:prstGeom prst="curvedConnector3">
            <a:avLst>
              <a:gd name="adj1" fmla="val -1225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9827" y="1936392"/>
                <a:ext cx="825384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For linear systems, approx.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by imposing </a:t>
                </a:r>
                <a:endParaRPr lang="en-US" sz="2000" dirty="0" smtClean="0"/>
              </a:p>
              <a:p>
                <a:pPr algn="ctr"/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7" y="1936392"/>
                <a:ext cx="8253846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665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9827" y="1113449"/>
                <a:ext cx="857769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 </a:t>
                </a:r>
                <a:r>
                  <a:rPr lang="en-US" sz="2000" b="1" dirty="0" err="1">
                    <a:solidFill>
                      <a:srgbClr val="0070C0"/>
                    </a:solidFill>
                  </a:rPr>
                  <a:t>Krylov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Subspace Method </a:t>
                </a:r>
                <a:r>
                  <a:rPr lang="en-US" sz="2000" dirty="0"/>
                  <a:t>is a projection process onto the </a:t>
                </a:r>
                <a:r>
                  <a:rPr lang="en-US" sz="2000" dirty="0" err="1" smtClean="0"/>
                  <a:t>Krylov</a:t>
                </a:r>
                <a:r>
                  <a:rPr lang="en-US" sz="2000" dirty="0" smtClean="0"/>
                  <a:t>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</a:rPr>
                      <m:t>span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…,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orthogonal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7" y="1113449"/>
                <a:ext cx="8577695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640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9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2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Improving Maximum Attainable Accuracy in CA-KSMs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3969" y="914400"/>
                <a:ext cx="8686800" cy="663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itchFamily="49" charset="0"/>
                  <a:buChar char="o"/>
                </a:pPr>
                <a:r>
                  <a:rPr lang="en-US" sz="2000" dirty="0"/>
                  <a:t>Van der Vorst and Ye (1999) : Residual replacement used in combination with group-update of solution vector to improve the maximum attainable </a:t>
                </a:r>
                <a:r>
                  <a:rPr lang="en-US" sz="2000" dirty="0" smtClean="0"/>
                  <a:t>accuracy</a:t>
                </a:r>
              </a:p>
              <a:p>
                <a:pPr marL="285750" indent="-285750">
                  <a:buFont typeface="Courier New" pitchFamily="49" charset="0"/>
                  <a:buChar char="o"/>
                </a:pPr>
                <a:endParaRPr lang="en-US" sz="2000" dirty="0" smtClean="0"/>
              </a:p>
              <a:p>
                <a:pPr marL="742950" lvl="1" indent="-285750">
                  <a:buFont typeface="Courier New" pitchFamily="49" charset="0"/>
                  <a:buChar char="o"/>
                </a:pPr>
                <a:r>
                  <a:rPr lang="en-US" sz="2000" dirty="0" smtClean="0"/>
                  <a:t>Given computable upper bound for deviation, replacement </a:t>
                </a:r>
                <a:r>
                  <a:rPr lang="en-US" sz="2000" dirty="0"/>
                  <a:t>steps chosen to satisfy two constraints: </a:t>
                </a:r>
              </a:p>
              <a:p>
                <a:pPr lvl="2"/>
                <a:r>
                  <a:rPr lang="en-US" sz="2000" dirty="0"/>
                  <a:t>(1) Deviation must not grow so large that attainable accuracy is limited</a:t>
                </a:r>
              </a:p>
              <a:p>
                <a:pPr lvl="2"/>
                <a:r>
                  <a:rPr lang="en-US" sz="2000" dirty="0"/>
                  <a:t>(2) Replacement must not perturb </a:t>
                </a:r>
                <a:r>
                  <a:rPr lang="en-US" sz="2000" dirty="0" err="1" smtClean="0"/>
                  <a:t>Lanczos</a:t>
                </a:r>
                <a:r>
                  <a:rPr lang="en-US" sz="2000" dirty="0" smtClean="0"/>
                  <a:t> recurrence </a:t>
                </a:r>
                <a:r>
                  <a:rPr lang="en-US" sz="2000" dirty="0"/>
                  <a:t>relation for computed residuals such that convergence </a:t>
                </a:r>
                <a:r>
                  <a:rPr lang="en-US" sz="2000" dirty="0" smtClean="0"/>
                  <a:t>deteriorates</a:t>
                </a:r>
              </a:p>
              <a:p>
                <a:pPr lvl="2"/>
                <a:endParaRPr lang="en-US" sz="2000" dirty="0"/>
              </a:p>
              <a:p>
                <a:pPr marL="285750" indent="-285750">
                  <a:buFont typeface="Courier New" pitchFamily="49" charset="0"/>
                  <a:buChar char="o"/>
                </a:pPr>
                <a:r>
                  <a:rPr lang="en-US" sz="2000" dirty="0"/>
                  <a:t>When the computed residual converges  to level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but true residual deviates,  strategy  reduces </a:t>
                </a:r>
                <a:r>
                  <a:rPr lang="en-US" sz="2000" dirty="0" smtClean="0"/>
                  <a:t>true </a:t>
                </a:r>
                <a:r>
                  <a:rPr lang="en-US" sz="2000" dirty="0"/>
                  <a:t>residual, to level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285750" indent="-285750">
                  <a:buFont typeface="Courier New" pitchFamily="49" charset="0"/>
                  <a:buChar char="o"/>
                </a:pPr>
                <a:endParaRPr lang="en-US" sz="2000" dirty="0" smtClean="0"/>
              </a:p>
              <a:p>
                <a:pPr marL="285750" indent="-285750">
                  <a:buFont typeface="Courier New" pitchFamily="49" charset="0"/>
                  <a:buChar char="o"/>
                </a:pPr>
                <a:r>
                  <a:rPr lang="en-US" sz="2000" dirty="0" smtClean="0"/>
                  <a:t>We devise an analogous method for CA-KSMs</a:t>
                </a:r>
              </a:p>
              <a:p>
                <a:pPr marL="285750" indent="-285750">
                  <a:buFont typeface="Courier New" pitchFamily="49" charset="0"/>
                  <a:buChar char="o"/>
                </a:pPr>
                <a:r>
                  <a:rPr lang="en-US" sz="2000" dirty="0" smtClean="0"/>
                  <a:t>Requires determining a computable upper bound for deviation of residuals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In CA-KSMs, we can write the deviation of the true and computed residual as: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𝑠𝑘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  <a:p>
                <a:endParaRPr lang="en-US" sz="2000" dirty="0"/>
              </a:p>
              <a:p>
                <a:endParaRPr lang="en-US" sz="2000" b="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9" y="914400"/>
                <a:ext cx="8686800" cy="6634893"/>
              </a:xfrm>
              <a:prstGeom prst="rect">
                <a:avLst/>
              </a:prstGeom>
              <a:blipFill rotWithShape="0">
                <a:blip r:embed="rId2"/>
                <a:stretch>
                  <a:fillRect l="-772" t="-460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AC6-3737-4F0B-A528-968C0629497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9435" y="2452250"/>
            <a:ext cx="8534400" cy="3048000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23486"/>
                <a:ext cx="8229601" cy="91509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We can bound the deviation of the true and computed residual in CA-CG with residual replacement in each iteration by updating the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 by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23486"/>
                <a:ext cx="8229601" cy="915095"/>
              </a:xfrm>
              <a:blipFill rotWithShape="0">
                <a:blip r:embed="rId2"/>
                <a:stretch>
                  <a:fillRect l="-963" t="-8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Computable Bound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6650" y="4438649"/>
            <a:ext cx="15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otherwise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AC6-3737-4F0B-A528-968C06294975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5147" y="3498555"/>
                <a:ext cx="6118515" cy="1688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2+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 dirty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sub>
                            </m:sSub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i="1" dirty="0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                          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sub>
                            </m:sSub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i="1" dirty="0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en-US" sz="2200" i="1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20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47" y="3498555"/>
                <a:ext cx="6118515" cy="16880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3452" y="2783235"/>
                <a:ext cx="7961898" cy="49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1+2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2" y="2783235"/>
                <a:ext cx="7961898" cy="493661"/>
              </a:xfrm>
              <a:prstGeom prst="rect">
                <a:avLst/>
              </a:prstGeom>
              <a:blipFill rotWithShape="0">
                <a:blip r:embed="rId4"/>
                <a:stretch>
                  <a:fillRect t="-370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486650" y="4098091"/>
            <a:ext cx="160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inner </a:t>
            </a:r>
            <a:r>
              <a:rPr lang="en-US" dirty="0" err="1" smtClean="0"/>
              <a:t>itr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4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07287" y="3512535"/>
                <a:ext cx="8930710" cy="2667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 smtClean="0">
                  <a:solidFill>
                    <a:schemeClr val="tx1"/>
                  </a:solidFill>
                  <a:latin typeface="Courier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Courier" pitchFamily="49" charset="0"/>
                  </a:rPr>
                  <a:t>if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𝒂𝒏𝒅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𝒂𝒏𝒅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&gt;1.1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𝑖𝑛𝑖𝑡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</m:oMath>
                </a14:m>
                <a:endParaRPr lang="en-US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𝐴𝑧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𝑖𝑛𝑖𝑡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1+2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>
                    <a:solidFill>
                      <a:schemeClr val="tx1"/>
                    </a:solidFill>
                    <a:latin typeface="Courier" pitchFamily="49" charset="0"/>
                  </a:rPr>
                  <a:t>break from inner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ourier" pitchFamily="49" charset="0"/>
                  </a:rPr>
                  <a:t>loop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Courier" pitchFamily="49" charset="0"/>
                  </a:rPr>
                  <a:t>end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7" y="3512535"/>
                <a:ext cx="8930710" cy="2667000"/>
              </a:xfrm>
              <a:prstGeom prst="roundRect">
                <a:avLst/>
              </a:prstGeom>
              <a:blipFill rotWithShape="0">
                <a:blip r:embed="rId2"/>
                <a:stretch>
                  <a:fillRect b="-1351"/>
                </a:stretch>
              </a:blipFill>
              <a:ln w="349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3400" y="1700463"/>
            <a:ext cx="8153400" cy="409697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489"/>
            <a:ext cx="8229600" cy="51735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Residual Replacement Strategy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AC6-3737-4F0B-A528-968C06294975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6599" y="1017969"/>
                <a:ext cx="8709314" cy="24380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Based on the perturbed </a:t>
                </a:r>
                <a:r>
                  <a:rPr lang="en-US" sz="2000" dirty="0" err="1" smtClean="0"/>
                  <a:t>Lanczos</a:t>
                </a:r>
                <a:r>
                  <a:rPr lang="en-US" sz="2000" dirty="0" smtClean="0"/>
                  <a:t> recurrence (see, e.g. Van der Vorst and Ye, 1999), we should replace the residual when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r>
                        <a:rPr lang="en-US" sz="2000" b="1" i="1" smtClean="0">
                          <a:latin typeface="Cambria Math"/>
                        </a:rPr>
                        <m:t>𝒂𝒏𝒅</m:t>
                      </m:r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r>
                        <a:rPr lang="en-US" sz="2000" b="1" i="1" smtClean="0">
                          <a:latin typeface="Cambria Math"/>
                        </a:rPr>
                        <m:t>𝒂𝒏𝒅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  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1.1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𝑖𝑛𝑖𝑡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US" sz="2000" dirty="0"/>
                  <a:t> is a tolerance parameter, chosen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rad>
                  </m:oMath>
                </a14:m>
                <a:r>
                  <a:rPr lang="en-US" sz="2000" dirty="0" smtClean="0"/>
                  <a:t>, and </a:t>
                </a:r>
              </a:p>
              <a:p>
                <a:r>
                  <a:rPr lang="en-US" sz="2000" dirty="0"/>
                  <a:t>w</a:t>
                </a:r>
                <a:r>
                  <a:rPr lang="en-US" sz="2000" dirty="0" smtClean="0"/>
                  <a:t>e initially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𝑖𝑛𝑖𝑡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dirty="0">
                            <a:ea typeface="Cambria Math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3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Pseudo-code for residual replacement with group update for CA-CG: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599" y="1017969"/>
                <a:ext cx="8709314" cy="2438084"/>
              </a:xfrm>
              <a:blipFill rotWithShape="0">
                <a:blip r:embed="rId3"/>
                <a:stretch>
                  <a:fillRect l="-770" t="-2750" r="-28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9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94" y="301408"/>
            <a:ext cx="7886700" cy="6375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Communication-avoiding CA-KSMs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14624" y="6492875"/>
            <a:ext cx="20574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165" y="4793458"/>
            <a:ext cx="9029700" cy="1422400"/>
          </a:xfrm>
          <a:prstGeom prst="roundRect">
            <a:avLst/>
          </a:prstGeom>
          <a:solidFill>
            <a:srgbClr val="3D85C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164" y="939004"/>
                <a:ext cx="9029701" cy="544124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sz="2000" dirty="0" smtClean="0"/>
                  <a:t>Krylov methods can be “reorganized” to </a:t>
                </a:r>
                <a:r>
                  <a:rPr lang="en-US" sz="2000" b="1" dirty="0" smtClean="0">
                    <a:solidFill>
                      <a:srgbClr val="41A5BD"/>
                    </a:solidFill>
                  </a:rPr>
                  <a:t>reduce communication cost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41A5BD"/>
                    </a:solidFill>
                  </a:rPr>
                  <a:t> </a:t>
                </a:r>
                <a:endParaRPr lang="en-US" sz="2000" b="1" dirty="0" smtClean="0">
                  <a:solidFill>
                    <a:srgbClr val="41A5BD"/>
                  </a:solidFill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sz="2000" dirty="0" smtClean="0"/>
                  <a:t>Main idea: </a:t>
                </a:r>
              </a:p>
              <a:p>
                <a:pPr marL="0" indent="0">
                  <a:lnSpc>
                    <a:spcPts val="2300"/>
                  </a:lnSpc>
                  <a:buNone/>
                </a:pPr>
                <a:r>
                  <a:rPr lang="en-US" sz="2000" b="1" dirty="0" smtClean="0">
                    <a:solidFill>
                      <a:srgbClr val="41A5BD"/>
                    </a:solidFill>
                  </a:rPr>
                  <a:t>       Outer Loop k: 1 </a:t>
                </a:r>
                <a:r>
                  <a:rPr lang="en-US" sz="2000" b="1" dirty="0">
                    <a:solidFill>
                      <a:srgbClr val="41A5BD"/>
                    </a:solidFill>
                  </a:rPr>
                  <a:t>communication </a:t>
                </a:r>
                <a:r>
                  <a:rPr lang="en-US" sz="2000" b="1" dirty="0" smtClean="0">
                    <a:solidFill>
                      <a:srgbClr val="41A5BD"/>
                    </a:solidFill>
                  </a:rPr>
                  <a:t>step</a:t>
                </a:r>
              </a:p>
              <a:p>
                <a:pPr marL="742950" lvl="1" indent="-342900">
                  <a:lnSpc>
                    <a:spcPts val="2300"/>
                  </a:lnSpc>
                </a:pPr>
                <a:r>
                  <a:rPr lang="en-US" sz="2000" dirty="0" smtClean="0"/>
                  <a:t>Expand </a:t>
                </a:r>
                <a:r>
                  <a:rPr lang="en-US" sz="2000" dirty="0" err="1" smtClean="0"/>
                  <a:t>Krylov</a:t>
                </a:r>
                <a:r>
                  <a:rPr lang="en-US" sz="2000" dirty="0" smtClean="0"/>
                  <a:t> basis by O(s) dimensions up front, stored in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1200150" lvl="2" indent="-342900">
                  <a:lnSpc>
                    <a:spcPts val="2300"/>
                  </a:lnSpc>
                </a:pPr>
                <a:r>
                  <a:rPr lang="en-US" dirty="0" smtClean="0"/>
                  <a:t>Same cost as a single </a:t>
                </a:r>
                <a:r>
                  <a:rPr lang="en-US" dirty="0" err="1" smtClean="0"/>
                  <a:t>SpMVs</a:t>
                </a:r>
                <a:r>
                  <a:rPr lang="en-US" dirty="0" smtClean="0"/>
                  <a:t> (for well-partitioned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) using matrix powers kernel (see, e.g., </a:t>
                </a:r>
                <a:r>
                  <a:rPr lang="en-US" dirty="0" err="1" smtClean="0"/>
                  <a:t>Hoemmen</a:t>
                </a:r>
                <a:r>
                  <a:rPr lang="en-US" dirty="0" smtClean="0"/>
                  <a:t> et al., 2007)</a:t>
                </a:r>
              </a:p>
              <a:p>
                <a:pPr lvl="1">
                  <a:lnSpc>
                    <a:spcPts val="2300"/>
                  </a:lnSpc>
                </a:pPr>
                <a:r>
                  <a:rPr lang="en-US" sz="2000" dirty="0" smtClean="0"/>
                  <a:t>Compute Gram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: one global reduction</a:t>
                </a:r>
                <a:endParaRPr lang="en-US" sz="2000" dirty="0"/>
              </a:p>
              <a:p>
                <a:pPr marL="457200" lvl="1" indent="-57150">
                  <a:lnSpc>
                    <a:spcPts val="2300"/>
                  </a:lnSpc>
                  <a:buNone/>
                </a:pPr>
                <a:r>
                  <a:rPr lang="en-US" sz="2000" b="1" dirty="0" smtClean="0">
                    <a:solidFill>
                      <a:srgbClr val="41A5BD"/>
                    </a:solidFill>
                  </a:rPr>
                  <a:t>Inner Loop j: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b="1" dirty="0">
                    <a:solidFill>
                      <a:srgbClr val="41A5BD"/>
                    </a:solidFill>
                  </a:rPr>
                  <a:t> computation steps</a:t>
                </a:r>
              </a:p>
              <a:p>
                <a:pPr lvl="1">
                  <a:lnSpc>
                    <a:spcPts val="2300"/>
                  </a:lnSpc>
                </a:pPr>
                <a:r>
                  <a:rPr lang="en-US" sz="2000" dirty="0" smtClean="0"/>
                  <a:t>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 smtClean="0"/>
                  <a:t>-vectors of coordinates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</m:oMath>
                </a14:m>
                <a:r>
                  <a:rPr lang="en-US" sz="2000" dirty="0" smtClean="0"/>
                  <a:t>  in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2">
                  <a:lnSpc>
                    <a:spcPts val="2300"/>
                  </a:lnSpc>
                </a:pPr>
                <a:r>
                  <a:rPr lang="en-US" dirty="0" smtClean="0"/>
                  <a:t>No communication! Quantities </a:t>
                </a:r>
                <a:r>
                  <a:rPr lang="en-US" dirty="0"/>
                  <a:t>either </a:t>
                </a:r>
                <a:r>
                  <a:rPr lang="en-US" dirty="0" smtClean="0"/>
                  <a:t>local </a:t>
                </a:r>
                <a:r>
                  <a:rPr lang="en-US" dirty="0"/>
                  <a:t>(parallel) or </a:t>
                </a:r>
                <a:r>
                  <a:rPr lang="en-US" dirty="0" smtClean="0"/>
                  <a:t>fit </a:t>
                </a:r>
                <a:r>
                  <a:rPr lang="en-US" dirty="0"/>
                  <a:t>in fast memory (sequential</a:t>
                </a:r>
                <a:r>
                  <a:rPr lang="en-US" dirty="0" smtClean="0"/>
                  <a:t>)</a:t>
                </a:r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1800" dirty="0" smtClean="0"/>
                  <a:t>Many CA-KSMs (or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 smtClean="0"/>
                  <a:t>-step KSMs) derived in the literature:				    (Van </a:t>
                </a:r>
                <a:r>
                  <a:rPr lang="en-US" sz="1800" dirty="0"/>
                  <a:t>Rosendale, </a:t>
                </a:r>
                <a:r>
                  <a:rPr lang="en-US" sz="1800" dirty="0" smtClean="0"/>
                  <a:t>1983), (Walker, 1988), (Leland, 1989), (</a:t>
                </a:r>
                <a:r>
                  <a:rPr lang="en-US" sz="1800" dirty="0"/>
                  <a:t>Chronopoulos and Gear, </a:t>
                </a:r>
                <a:r>
                  <a:rPr lang="en-US" sz="1800" dirty="0" smtClean="0"/>
                  <a:t>1989), (Chronopoulos </a:t>
                </a:r>
                <a:r>
                  <a:rPr lang="en-US" sz="1800" dirty="0"/>
                  <a:t>and Kim, </a:t>
                </a:r>
                <a:r>
                  <a:rPr lang="en-US" sz="1800" dirty="0" smtClean="0"/>
                  <a:t>1990, 1992), </a:t>
                </a:r>
                <a:r>
                  <a:rPr lang="en-US" sz="1800" dirty="0"/>
                  <a:t>(</a:t>
                </a:r>
                <a:r>
                  <a:rPr lang="en-US" sz="1800" dirty="0" smtClean="0"/>
                  <a:t>Chronopoulos, 1991), (Kim </a:t>
                </a:r>
                <a:r>
                  <a:rPr lang="en-US" sz="1800" dirty="0"/>
                  <a:t>and Chronopoulos, </a:t>
                </a:r>
                <a:r>
                  <a:rPr lang="en-US" sz="1800" dirty="0" smtClean="0"/>
                  <a:t>1991), (</a:t>
                </a:r>
                <a:r>
                  <a:rPr lang="en-US" sz="1800" dirty="0"/>
                  <a:t>Joubert and Carey, </a:t>
                </a:r>
                <a:r>
                  <a:rPr lang="en-US" sz="1800" dirty="0" smtClean="0"/>
                  <a:t>1992), (Bai</a:t>
                </a:r>
                <a:r>
                  <a:rPr lang="en-US" sz="1800" dirty="0"/>
                  <a:t>, Hu, </a:t>
                </a:r>
                <a:r>
                  <a:rPr lang="en-US" sz="1800" dirty="0" smtClean="0"/>
                  <a:t>Reichel</a:t>
                </a:r>
                <a:r>
                  <a:rPr lang="en-US" sz="1800" dirty="0"/>
                  <a:t>, </a:t>
                </a:r>
                <a:r>
                  <a:rPr lang="en-US" sz="1800" dirty="0" smtClean="0"/>
                  <a:t>1991), (</a:t>
                </a:r>
                <a:r>
                  <a:rPr lang="en-US" sz="1800" dirty="0"/>
                  <a:t>Erhel, </a:t>
                </a:r>
                <a:r>
                  <a:rPr lang="en-US" sz="1800" dirty="0" smtClean="0"/>
                  <a:t>1995), (De Sturler, 1991), (De </a:t>
                </a:r>
                <a:r>
                  <a:rPr lang="en-US" sz="1800" dirty="0"/>
                  <a:t>Sturler and </a:t>
                </a:r>
                <a:r>
                  <a:rPr lang="en-US" sz="1800" dirty="0" smtClean="0"/>
                  <a:t>Van </a:t>
                </a:r>
                <a:r>
                  <a:rPr lang="en-US" sz="1800" dirty="0"/>
                  <a:t>der Vorst, </a:t>
                </a:r>
                <a:r>
                  <a:rPr lang="en-US" sz="1800" dirty="0" smtClean="0"/>
                  <a:t>1995), (</a:t>
                </a:r>
                <a:r>
                  <a:rPr lang="en-US" sz="1800" dirty="0"/>
                  <a:t>Toledo, </a:t>
                </a:r>
                <a:r>
                  <a:rPr lang="en-US" sz="1800" dirty="0" smtClean="0"/>
                  <a:t>1995), (</a:t>
                </a:r>
                <a:r>
                  <a:rPr lang="en-US" sz="1800" dirty="0"/>
                  <a:t>Chronopoulos and Kinkaid, </a:t>
                </a:r>
                <a:r>
                  <a:rPr lang="en-US" sz="1800" dirty="0" smtClean="0"/>
                  <a:t>2001), (Hoemmen, 2010). </a:t>
                </a:r>
                <a:endParaRPr lang="en-US" sz="2000" dirty="0" smtClean="0"/>
              </a:p>
              <a:p>
                <a:pPr lvl="4"/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64" y="939004"/>
                <a:ext cx="9029701" cy="5441241"/>
              </a:xfrm>
              <a:blipFill rotWithShape="0">
                <a:blip r:embed="rId2"/>
                <a:stretch>
                  <a:fillRect l="-608" t="-784" r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3899"/>
            <a:ext cx="7886700" cy="6244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CA-CG Derivation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66" y="1195366"/>
                <a:ext cx="8309867" cy="49095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Starting at iteration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 smtClean="0"/>
                  <a:t>, it can be shown that for iterations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 smtClean="0"/>
                  <a:t> 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,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-57150">
                  <a:buNone/>
                </a:pPr>
                <a:r>
                  <a:rPr lang="en-US" sz="2000" dirty="0"/>
                  <a:t>D</a:t>
                </a:r>
                <a:r>
                  <a:rPr lang="en-US" sz="2000" dirty="0" smtClean="0"/>
                  <a:t>efine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basis matrices</a:t>
                </a:r>
              </a:p>
              <a:p>
                <a:pPr marL="0" indent="-57150">
                  <a:buNone/>
                </a:pPr>
                <a:endParaRPr lang="en-US" sz="500" dirty="0" smtClean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 where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</a:t>
                </a:r>
                <a:endParaRPr lang="en-US" sz="2000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  where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is a polynomial of degree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satisfying</a:t>
                </a:r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=(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This </a:t>
                </a:r>
                <a:r>
                  <a:rPr lang="en-US" sz="2000" dirty="0"/>
                  <a:t>allows us to write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,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  </a:t>
                </a: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66" y="1195366"/>
                <a:ext cx="8309867" cy="4909537"/>
              </a:xfrm>
              <a:blipFill rotWithShape="0">
                <a:blip r:embed="rId2"/>
                <a:stretch>
                  <a:fillRect l="-733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662"/>
            <a:ext cx="7886700" cy="556586"/>
          </a:xfrm>
        </p:spPr>
        <p:txBody>
          <a:bodyPr>
            <a:noAutofit/>
          </a:bodyPr>
          <a:lstStyle/>
          <a:p>
            <a:r>
              <a:rPr lang="en-US" sz="3600" dirty="0" smtClean="0"/>
              <a:t>CA-CG Derivation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1896" y="4539136"/>
                <a:ext cx="214459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41A5BD"/>
                    </a:solidFill>
                  </a:rPr>
                  <a:t>No communication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 smtClean="0">
                    <a:solidFill>
                      <a:srgbClr val="41A5BD"/>
                    </a:solidFill>
                  </a:rPr>
                  <a:t> iterations!</a:t>
                </a:r>
              </a:p>
              <a:p>
                <a:pPr algn="ctr"/>
                <a:r>
                  <a:rPr lang="en-US" b="1" dirty="0" smtClean="0">
                    <a:solidFill>
                      <a:srgbClr val="41A5BD"/>
                    </a:solidFill>
                  </a:rPr>
                  <a:t>All small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41A5BD"/>
                    </a:solidFill>
                  </a:rPr>
                  <a:t>-dimensional</a:t>
                </a:r>
                <a:r>
                  <a:rPr lang="en-US" b="1" dirty="0">
                    <a:solidFill>
                      <a:srgbClr val="41A5BD"/>
                    </a:solidFill>
                  </a:rPr>
                  <a:t>:</a:t>
                </a:r>
                <a:r>
                  <a:rPr lang="en-US" b="1" dirty="0" smtClean="0">
                    <a:solidFill>
                      <a:srgbClr val="41A5BD"/>
                    </a:solidFill>
                  </a:rPr>
                  <a:t> local/fit in cache. </a:t>
                </a:r>
                <a:endParaRPr lang="en-US" b="1" dirty="0">
                  <a:solidFill>
                    <a:srgbClr val="41A5BD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96" y="4539136"/>
                <a:ext cx="2144594" cy="1477328"/>
              </a:xfrm>
              <a:prstGeom prst="rect">
                <a:avLst/>
              </a:prstGeom>
              <a:blipFill rotWithShape="0">
                <a:blip r:embed="rId2"/>
                <a:stretch>
                  <a:fillRect t="-2479" r="-568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747580" y="3888882"/>
            <a:ext cx="1206654" cy="810491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04926" y="4991687"/>
            <a:ext cx="2455717" cy="1156855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1"/>
            <a:endCxn id="6" idx="3"/>
          </p:cNvCxnSpPr>
          <p:nvPr/>
        </p:nvCxnSpPr>
        <p:spPr>
          <a:xfrm flipH="1" flipV="1">
            <a:off x="5954234" y="4294128"/>
            <a:ext cx="1037662" cy="9836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  <a:endCxn id="7" idx="3"/>
          </p:cNvCxnSpPr>
          <p:nvPr/>
        </p:nvCxnSpPr>
        <p:spPr>
          <a:xfrm flipH="1">
            <a:off x="5360643" y="5277800"/>
            <a:ext cx="1631253" cy="2923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413590" y="3208632"/>
            <a:ext cx="982672" cy="391726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69302" y="1961375"/>
                <a:ext cx="217469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ctr"/>
                <a:r>
                  <a:rPr lang="en-US" b="1" dirty="0" smtClean="0">
                    <a:solidFill>
                      <a:srgbClr val="41A5BD"/>
                    </a:solidFill>
                  </a:rPr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41A5BD"/>
                    </a:solidFill>
                  </a:rPr>
                  <a:t>: Matrix powers kernel, same communication cost as 1 </a:t>
                </a:r>
                <a:r>
                  <a:rPr lang="en-US" b="1" dirty="0" err="1" smtClean="0">
                    <a:solidFill>
                      <a:srgbClr val="41A5BD"/>
                    </a:solidFill>
                  </a:rPr>
                  <a:t>SpMV</a:t>
                </a:r>
                <a:r>
                  <a:rPr lang="en-US" b="1" dirty="0" smtClean="0">
                    <a:solidFill>
                      <a:srgbClr val="41A5BD"/>
                    </a:solidFill>
                  </a:rPr>
                  <a:t> for well-partitioned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 smtClean="0">
                    <a:solidFill>
                      <a:srgbClr val="41A5BD"/>
                    </a:solidFill>
                  </a:rPr>
                  <a:t> </a:t>
                </a:r>
                <a:endParaRPr lang="en-US" b="1" dirty="0">
                  <a:solidFill>
                    <a:srgbClr val="41A5BD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302" y="1961375"/>
                <a:ext cx="2174698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560" t="-2083" r="-2801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90372" y="3643718"/>
                <a:ext cx="23325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ctr"/>
                <a:r>
                  <a:rPr lang="en-US" b="1" dirty="0" smtClean="0">
                    <a:solidFill>
                      <a:srgbClr val="41A5BD"/>
                    </a:solidFill>
                  </a:rPr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err="1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dirty="0" err="1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41A5BD"/>
                    </a:solidFill>
                  </a:rPr>
                  <a:t>: one global reduction</a:t>
                </a:r>
                <a:endParaRPr lang="en-US" b="1" dirty="0">
                  <a:solidFill>
                    <a:srgbClr val="41A5BD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372" y="3643718"/>
                <a:ext cx="2332558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7009371" y="4490475"/>
            <a:ext cx="2055206" cy="152599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050469" y="1961375"/>
            <a:ext cx="2014108" cy="2382466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7" idx="1"/>
          </p:cNvCxnSpPr>
          <p:nvPr/>
        </p:nvCxnSpPr>
        <p:spPr>
          <a:xfrm flipH="1">
            <a:off x="3396262" y="3152608"/>
            <a:ext cx="3654207" cy="1434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038" y="1106378"/>
                <a:ext cx="8606007" cy="52266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,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Then we see that we can represent iterates by their coordinates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 smtClean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a</a:t>
                </a:r>
                <a:r>
                  <a:rPr lang="en-US" sz="2000" dirty="0" smtClean="0"/>
                  <a:t>nd multiplication by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can be written: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Then after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, for iterations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 smtClean="0"/>
                  <a:t>,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r>
                  <a:rPr lang="en-US" sz="2000" dirty="0"/>
                  <a:t>I</a:t>
                </a:r>
                <a:r>
                  <a:rPr lang="en-US" sz="2000" dirty="0" smtClean="0"/>
                  <a:t>nner products can be written:</a:t>
                </a: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sz="2000" b="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0" dirty="0" smtClean="0"/>
                  <a:t>	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Vector updates done implicitly by updating coordinates:</a:t>
                </a: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038" y="1106378"/>
                <a:ext cx="8606007" cy="5226628"/>
              </a:xfrm>
              <a:blipFill rotWithShape="0">
                <a:blip r:embed="rId5"/>
                <a:stretch>
                  <a:fillRect l="-708" t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8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3" grpId="0" animBg="1"/>
      <p:bldP spid="15" grpId="0"/>
      <p:bldP spid="20" grpId="0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65766" y="1186845"/>
            <a:ext cx="1905000" cy="769442"/>
            <a:chOff x="7154500" y="1100736"/>
            <a:chExt cx="1905000" cy="769442"/>
          </a:xfrm>
        </p:grpSpPr>
        <p:sp>
          <p:nvSpPr>
            <p:cNvPr id="4" name="Rounded Rectangle 3"/>
            <p:cNvSpPr/>
            <p:nvPr/>
          </p:nvSpPr>
          <p:spPr>
            <a:xfrm>
              <a:off x="7226550" y="1100736"/>
              <a:ext cx="1760900" cy="769441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54500" y="1100737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v</a:t>
              </a:r>
              <a:r>
                <a:rPr lang="en-US" sz="2200" dirty="0" smtClean="0"/>
                <a:t>ia CA Matrix Powers Kernel</a:t>
              </a:r>
              <a:endParaRPr lang="en-US" sz="2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45466" y="2156438"/>
            <a:ext cx="2125300" cy="807541"/>
            <a:chOff x="6953250" y="2647949"/>
            <a:chExt cx="2125300" cy="807541"/>
          </a:xfrm>
        </p:grpSpPr>
        <p:sp>
          <p:nvSpPr>
            <p:cNvPr id="20" name="Rounded Rectangle 19"/>
            <p:cNvSpPr/>
            <p:nvPr/>
          </p:nvSpPr>
          <p:spPr>
            <a:xfrm>
              <a:off x="6991141" y="2647949"/>
              <a:ext cx="2049518" cy="807541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953250" y="2667000"/>
                  <a:ext cx="21253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dirty="0" smtClean="0"/>
                    <a:t>Global reduction to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200" dirty="0" smtClean="0"/>
                    <a:t> 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3250" y="2667000"/>
                  <a:ext cx="2125300" cy="76944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9" t="-5556" r="-5158" b="-150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37283" y="6581626"/>
            <a:ext cx="2133600" cy="24447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5924" y="301516"/>
            <a:ext cx="8652817" cy="5860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CA-CG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895869" y="3656576"/>
            <a:ext cx="3067614" cy="1247342"/>
            <a:chOff x="5972836" y="3941699"/>
            <a:chExt cx="3067614" cy="1247342"/>
          </a:xfrm>
        </p:grpSpPr>
        <p:sp>
          <p:nvSpPr>
            <p:cNvPr id="22" name="Rounded Rectangle 21"/>
            <p:cNvSpPr/>
            <p:nvPr/>
          </p:nvSpPr>
          <p:spPr>
            <a:xfrm>
              <a:off x="5991886" y="3941699"/>
              <a:ext cx="2995564" cy="1247342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2836" y="4011372"/>
              <a:ext cx="30676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Local computations within inner loop require no communication!</a:t>
              </a:r>
              <a:endParaRPr lang="en-US" sz="2200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66550" y="1876378"/>
            <a:ext cx="1395650" cy="33962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483622" y="1866385"/>
            <a:ext cx="726872" cy="34961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676398" y="2787502"/>
            <a:ext cx="3200401" cy="2709532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3" idx="1"/>
          </p:cNvCxnSpPr>
          <p:nvPr/>
        </p:nvCxnSpPr>
        <p:spPr>
          <a:xfrm flipH="1">
            <a:off x="2359025" y="1571567"/>
            <a:ext cx="4806741" cy="357443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1"/>
            <a:endCxn id="25" idx="3"/>
          </p:cNvCxnSpPr>
          <p:nvPr/>
        </p:nvCxnSpPr>
        <p:spPr>
          <a:xfrm flipH="1" flipV="1">
            <a:off x="4210494" y="2041193"/>
            <a:ext cx="2734972" cy="51901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1"/>
            <a:endCxn id="26" idx="3"/>
          </p:cNvCxnSpPr>
          <p:nvPr/>
        </p:nvCxnSpPr>
        <p:spPr>
          <a:xfrm flipH="1" flipV="1">
            <a:off x="4876799" y="4142268"/>
            <a:ext cx="1019070" cy="137979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350" y="952174"/>
                <a:ext cx="8188632" cy="5402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Given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initial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approximation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solving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1, …,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until convergence 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</a:t>
                </a:r>
              </a:p>
              <a:p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and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</a:t>
                </a: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sz="2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sz="21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for</a:t>
                </a:r>
              </a:p>
              <a:p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Recover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nd for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952174"/>
                <a:ext cx="8188632" cy="5402441"/>
              </a:xfrm>
              <a:prstGeom prst="rect">
                <a:avLst/>
              </a:prstGeom>
              <a:blipFill rotWithShape="0">
                <a:blip r:embed="rId4"/>
                <a:stretch>
                  <a:fillRect l="-1936" t="-1467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0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914400"/>
          <a:ext cx="9157783" cy="566069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84448"/>
                <a:gridCol w="1350550"/>
                <a:gridCol w="1451900"/>
                <a:gridCol w="1484071"/>
                <a:gridCol w="1570885"/>
                <a:gridCol w="1215929"/>
              </a:tblGrid>
              <a:tr h="474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Authors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KSM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Basis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Precond</a:t>
                      </a:r>
                      <a:r>
                        <a:rPr lang="en-US" sz="240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Mtx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Pwrs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TSQR?</a:t>
                      </a:r>
                      <a:endParaRPr lang="en-US" sz="2400" b="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Van Rosendale, 1983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41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Leland, 1989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41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Walker, 1988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Gear, 1989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Kim, 1990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Orthomin</a:t>
                      </a:r>
                      <a:r>
                        <a:rPr lang="en-US" sz="2000" dirty="0" smtClean="0"/>
                        <a:t>, 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Monomial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Monomial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104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Kim and </a:t>
                      </a:r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Symm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dirty="0" err="1" smtClean="0"/>
                        <a:t>Lanczos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Arnoldi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Monomial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41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 </a:t>
                      </a:r>
                      <a:r>
                        <a:rPr lang="en-US" sz="2000" dirty="0" err="1" smtClean="0"/>
                        <a:t>Sturler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Chebyshev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Related Work: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600" dirty="0" smtClean="0"/>
                  <a:t>-step methods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  <a:blipFill rotWithShape="0">
                <a:blip r:embed="rId2"/>
                <a:stretch>
                  <a:fillRect l="-1997" b="-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-19049" y="914400"/>
          <a:ext cx="9163050" cy="5638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76449"/>
                <a:gridCol w="1524000"/>
                <a:gridCol w="1371600"/>
                <a:gridCol w="1447800"/>
                <a:gridCol w="1631054"/>
                <a:gridCol w="111214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Authors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KSM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Basis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Precond</a:t>
                      </a:r>
                      <a:r>
                        <a:rPr lang="en-US" sz="240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Mtx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Pwrs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TSQR?</a:t>
                      </a:r>
                      <a:endParaRPr lang="en-US" sz="2400" b="0" dirty="0"/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Joubert</a:t>
                      </a:r>
                      <a:r>
                        <a:rPr lang="en-US" sz="2000" baseline="0" dirty="0" smtClean="0"/>
                        <a:t> and Carey, 1992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Chebyshev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Kim, 1992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Nonsymm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dirty="0" err="1" smtClean="0"/>
                        <a:t>Lanczos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Bai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Hu</a:t>
                      </a:r>
                      <a:r>
                        <a:rPr lang="en-US" sz="2000" dirty="0" smtClean="0"/>
                        <a:t>, and </a:t>
                      </a:r>
                      <a:r>
                        <a:rPr lang="en-US" sz="2000" dirty="0" err="1" smtClean="0"/>
                        <a:t>Reichel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35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Erhel</a:t>
                      </a:r>
                      <a:r>
                        <a:rPr lang="en-US" sz="2000" dirty="0" smtClean="0"/>
                        <a:t>, 1995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 </a:t>
                      </a:r>
                      <a:r>
                        <a:rPr lang="en-US" sz="2000" dirty="0" err="1" smtClean="0"/>
                        <a:t>Sturler</a:t>
                      </a:r>
                      <a:r>
                        <a:rPr lang="en-US" sz="2000" baseline="0" dirty="0" smtClean="0"/>
                        <a:t> and van der Vorst, 2005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Chebyshev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Toledo, 1995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Swanson, 1990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CGR, </a:t>
                      </a:r>
                      <a:r>
                        <a:rPr lang="en-US" sz="2000" dirty="0" err="1" smtClean="0"/>
                        <a:t>Orthomin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baseline="0" dirty="0" smtClean="0"/>
                        <a:t> and Kinkaid, 2001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Orthodir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Related Work: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600" dirty="0" smtClean="0"/>
                  <a:t>-step methods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  <a:blipFill rotWithShape="0">
                <a:blip r:embed="rId2"/>
                <a:stretch>
                  <a:fillRect l="-1997" b="-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2" y="282902"/>
            <a:ext cx="8551718" cy="631498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Communication bottleneck in KSMs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091" y="4779946"/>
                <a:ext cx="7209559" cy="14656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2.   </a:t>
                </a:r>
                <a:r>
                  <a:rPr lang="en-US" sz="2000" dirty="0" err="1" smtClean="0"/>
                  <a:t>Orthogonalize</a:t>
                </a:r>
                <a:r>
                  <a:rPr lang="en-US" sz="2000" dirty="0" smtClean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Inner products</a:t>
                </a:r>
              </a:p>
              <a:p>
                <a:pPr marL="914400" lvl="2"/>
                <a:r>
                  <a:rPr lang="en-US" dirty="0" smtClean="0"/>
                  <a:t>Parallel: global reduction </a:t>
                </a:r>
              </a:p>
              <a:p>
                <a:pPr marL="914400" lvl="2"/>
                <a:r>
                  <a:rPr lang="en-US" dirty="0" smtClean="0"/>
                  <a:t>Sequential: multiple reads/writes to slow memory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1" y="4779946"/>
                <a:ext cx="7209559" cy="1465640"/>
              </a:xfrm>
              <a:blipFill rotWithShape="0">
                <a:blip r:embed="rId2"/>
                <a:stretch>
                  <a:fillRect l="-845" t="-4149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77091" y="2851662"/>
                <a:ext cx="6107002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000" dirty="0" smtClean="0"/>
                  <a:t>Projection process in each iteration</a:t>
                </a:r>
                <a:r>
                  <a:rPr lang="en-US" sz="2000" dirty="0"/>
                  <a:t>:</a:t>
                </a:r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Add a dimension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Sparse Matrix-Vector Multiplication (</a:t>
                </a:r>
                <a:r>
                  <a:rPr lang="en-US" sz="2000" dirty="0" err="1" smtClean="0"/>
                  <a:t>SpMV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marL="914400" lvl="2"/>
                <a:r>
                  <a:rPr lang="en-US" sz="2000" dirty="0"/>
                  <a:t>Parallel: </a:t>
                </a:r>
                <a:r>
                  <a:rPr lang="en-US" sz="2000" dirty="0" smtClean="0"/>
                  <a:t>comm. vector </a:t>
                </a:r>
                <a:r>
                  <a:rPr lang="en-US" sz="2000" dirty="0"/>
                  <a:t>entries </a:t>
                </a:r>
                <a:r>
                  <a:rPr lang="en-US" sz="2000" dirty="0" smtClean="0"/>
                  <a:t>w/ </a:t>
                </a:r>
                <a:r>
                  <a:rPr lang="en-US" sz="2000" dirty="0"/>
                  <a:t>neighbors</a:t>
                </a:r>
              </a:p>
              <a:p>
                <a:pPr marL="914400" lvl="2"/>
                <a:r>
                  <a:rPr lang="en-US" sz="2000" dirty="0"/>
                  <a:t>Sequential: read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/vectors </a:t>
                </a:r>
                <a:r>
                  <a:rPr lang="en-US" sz="2000" dirty="0"/>
                  <a:t>from slow </a:t>
                </a:r>
                <a:r>
                  <a:rPr lang="en-US" sz="2000" dirty="0" smtClean="0"/>
                  <a:t>memory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1" y="2851662"/>
                <a:ext cx="6107002" cy="2209800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6224154" y="4448198"/>
            <a:ext cx="2832776" cy="137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Dependencies between communication-bound kernels in each iteration limit performance!</a:t>
            </a:r>
            <a:endParaRPr lang="en-US" sz="2000" dirty="0">
              <a:solidFill>
                <a:srgbClr val="0070C0"/>
              </a:solidFill>
            </a:endParaRPr>
          </a:p>
          <a:p>
            <a:pPr marL="914400" lvl="2" indent="0" algn="ctr">
              <a:buFont typeface="Arial" pitchFamily="34" charset="0"/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07012" y="3115169"/>
            <a:ext cx="1026999" cy="30179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SpMV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5440" y="3686826"/>
            <a:ext cx="1510144" cy="30179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orthogonalize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Curved Connector 10"/>
          <p:cNvCxnSpPr>
            <a:stCxn id="8" idx="3"/>
            <a:endCxn id="9" idx="3"/>
          </p:cNvCxnSpPr>
          <p:nvPr/>
        </p:nvCxnSpPr>
        <p:spPr>
          <a:xfrm>
            <a:off x="8234011" y="3266066"/>
            <a:ext cx="241573" cy="571657"/>
          </a:xfrm>
          <a:prstGeom prst="curvedConnector3">
            <a:avLst>
              <a:gd name="adj1" fmla="val 21644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1"/>
            <a:endCxn id="8" idx="1"/>
          </p:cNvCxnSpPr>
          <p:nvPr/>
        </p:nvCxnSpPr>
        <p:spPr>
          <a:xfrm rot="10800000" flipH="1">
            <a:off x="6965439" y="3266066"/>
            <a:ext cx="241573" cy="571657"/>
          </a:xfrm>
          <a:prstGeom prst="curvedConnector3">
            <a:avLst>
              <a:gd name="adj1" fmla="val -1225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9827" y="1936392"/>
                <a:ext cx="825384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For linear systems, approx.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by imposing </a:t>
                </a:r>
                <a:endParaRPr lang="en-US" sz="2000" dirty="0" smtClean="0"/>
              </a:p>
              <a:p>
                <a:pPr algn="ctr"/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7" y="1936392"/>
                <a:ext cx="8253846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665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9827" y="1113449"/>
                <a:ext cx="857769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 </a:t>
                </a:r>
                <a:r>
                  <a:rPr lang="en-US" sz="2000" b="1" dirty="0" err="1">
                    <a:solidFill>
                      <a:srgbClr val="0070C0"/>
                    </a:solidFill>
                  </a:rPr>
                  <a:t>Krylov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Subspace Method </a:t>
                </a:r>
                <a:r>
                  <a:rPr lang="en-US" sz="2000" dirty="0"/>
                  <a:t>is a projection process onto the </a:t>
                </a:r>
                <a:r>
                  <a:rPr lang="en-US" sz="2000" dirty="0" err="1" smtClean="0"/>
                  <a:t>Krylov</a:t>
                </a:r>
                <a:r>
                  <a:rPr lang="en-US" sz="2000" dirty="0" smtClean="0"/>
                  <a:t>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</a:rPr>
                      <m:t>span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…,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orthogonal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7" y="1113449"/>
                <a:ext cx="8577695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640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6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16945" y="2625213"/>
            <a:ext cx="1325082" cy="767195"/>
          </a:xfrm>
          <a:prstGeom prst="round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42027" y="3792176"/>
            <a:ext cx="872503" cy="389186"/>
          </a:xfrm>
          <a:prstGeom prst="round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087605" y="4284264"/>
            <a:ext cx="1174173" cy="706140"/>
          </a:xfrm>
          <a:prstGeom prst="round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1108" y="304800"/>
            <a:ext cx="8665363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Example: Classical conjugate gradient (CG)</a:t>
            </a:r>
            <a:endParaRPr lang="en-US" sz="3600" dirty="0"/>
          </a:p>
        </p:txBody>
      </p:sp>
      <p:cxnSp>
        <p:nvCxnSpPr>
          <p:cNvPr id="7" name="Straight Arrow Connector 6"/>
          <p:cNvCxnSpPr>
            <a:stCxn id="17" idx="1"/>
            <a:endCxn id="16" idx="3"/>
          </p:cNvCxnSpPr>
          <p:nvPr/>
        </p:nvCxnSpPr>
        <p:spPr>
          <a:xfrm flipH="1" flipV="1">
            <a:off x="4614530" y="3986769"/>
            <a:ext cx="686063" cy="1805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300593" y="3392408"/>
            <a:ext cx="3619778" cy="1304916"/>
            <a:chOff x="5365828" y="3541658"/>
            <a:chExt cx="3601527" cy="1304916"/>
          </a:xfrm>
        </p:grpSpPr>
        <p:sp>
          <p:nvSpPr>
            <p:cNvPr id="19" name="Rounded Rectangle 18"/>
            <p:cNvSpPr/>
            <p:nvPr/>
          </p:nvSpPr>
          <p:spPr>
            <a:xfrm>
              <a:off x="5365828" y="3541658"/>
              <a:ext cx="3601527" cy="1304916"/>
            </a:xfrm>
            <a:prstGeom prst="round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5828" y="3553912"/>
              <a:ext cx="3601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SpMVs</a:t>
              </a:r>
              <a:r>
                <a:rPr lang="en-US" sz="2400" dirty="0" smtClean="0"/>
                <a:t> and inner products require communication in each iteration!</a:t>
              </a:r>
              <a:endParaRPr lang="en-US" sz="2400" dirty="0"/>
            </a:p>
          </p:txBody>
        </p:sp>
      </p:grpSp>
      <p:cxnSp>
        <p:nvCxnSpPr>
          <p:cNvPr id="21" name="Straight Arrow Connector 20"/>
          <p:cNvCxnSpPr>
            <a:stCxn id="17" idx="1"/>
            <a:endCxn id="5" idx="3"/>
          </p:cNvCxnSpPr>
          <p:nvPr/>
        </p:nvCxnSpPr>
        <p:spPr>
          <a:xfrm flipH="1" flipV="1">
            <a:off x="3742027" y="3008811"/>
            <a:ext cx="1558566" cy="996016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1"/>
            <a:endCxn id="18" idx="3"/>
          </p:cNvCxnSpPr>
          <p:nvPr/>
        </p:nvCxnSpPr>
        <p:spPr>
          <a:xfrm flipH="1">
            <a:off x="3261778" y="4004827"/>
            <a:ext cx="2038815" cy="63250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0469" y="1366749"/>
                <a:ext cx="8188632" cy="44282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Given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initial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approximation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solving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2,…,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until convergence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</a:t>
                </a:r>
              </a:p>
              <a:p>
                <a:endParaRPr lang="en-US" sz="9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9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9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9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nd for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69" y="1366749"/>
                <a:ext cx="8188632" cy="4428264"/>
              </a:xfrm>
              <a:prstGeom prst="rect">
                <a:avLst/>
              </a:prstGeom>
              <a:blipFill rotWithShape="0">
                <a:blip r:embed="rId2"/>
                <a:stretch>
                  <a:fillRect l="-2308" t="-2063" b="-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6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0478" y="2838918"/>
            <a:ext cx="7273079" cy="35084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72" y="382772"/>
            <a:ext cx="7886700" cy="5404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Residual replacement strategy for CG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72067" y="4131196"/>
            <a:ext cx="4020552" cy="343499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40478" y="3189766"/>
            <a:ext cx="7273080" cy="51036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69607" y="4919618"/>
            <a:ext cx="1479691" cy="38084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833" y="4919618"/>
            <a:ext cx="1776499" cy="38084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29003" y="4919618"/>
            <a:ext cx="1445935" cy="38084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4220" y="4881479"/>
            <a:ext cx="6329094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49682" y="1892974"/>
            <a:ext cx="3430687" cy="297333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193" y="995174"/>
                <a:ext cx="8837092" cy="5150708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smtClean="0"/>
                  <a:t>Van </a:t>
                </a:r>
                <a:r>
                  <a:rPr lang="en-US" sz="1800" dirty="0"/>
                  <a:t>der Vorst and Ye (</a:t>
                </a:r>
                <a:r>
                  <a:rPr lang="en-US" sz="1800" dirty="0" smtClean="0"/>
                  <a:t>1999): Improve accuracy by replacing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updated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800" dirty="0"/>
                  <a:t> by the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true residual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800" dirty="0"/>
                  <a:t> in certain </a:t>
                </a:r>
                <a:r>
                  <a:rPr lang="en-US" sz="1800" dirty="0" smtClean="0"/>
                  <a:t>iterations, combined with group update.</a:t>
                </a:r>
                <a:endParaRPr lang="en-US" sz="1800" dirty="0"/>
              </a:p>
              <a:p>
                <a:r>
                  <a:rPr lang="en-US" sz="1800" b="0" dirty="0" smtClean="0"/>
                  <a:t>Bound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b="0" dirty="0" smtClean="0"/>
                  <a:t> in residual update with residual replacement scheme: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gives an upper bound for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Want to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/>
                  <a:t> whenever </a:t>
                </a: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has grown significantly since last replacement step, and</a:t>
                </a: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1800" dirty="0" smtClean="0"/>
                  <a:t> is not much larger than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rad>
                  </m:oMath>
                </a14:m>
                <a:r>
                  <a:rPr lang="en-US" sz="1800" dirty="0" smtClean="0"/>
                  <a:t> (avoid large perturbations to finite precision CG recurrence)</a:t>
                </a:r>
              </a:p>
              <a:p>
                <a:r>
                  <a:rPr lang="en-US" sz="18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:r>
                  <a:rPr lang="en-US" sz="1800" dirty="0" smtClean="0"/>
                  <a:t>an estimate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(and bound for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), </a:t>
                </a:r>
                <a:r>
                  <a:rPr lang="en-US" sz="1800" dirty="0"/>
                  <a:t>in each </a:t>
                </a:r>
                <a:r>
                  <a:rPr lang="en-US" sz="1800" dirty="0" smtClean="0"/>
                  <a:t>iteration: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where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 is the maximal # non-</a:t>
                </a:r>
                <a:r>
                  <a:rPr lang="en-US" sz="1800" dirty="0" err="1"/>
                  <a:t>zeros</a:t>
                </a:r>
                <a:r>
                  <a:rPr lang="en-US" sz="1800" dirty="0"/>
                  <a:t> per row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8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1800" dirty="0" smtClean="0"/>
                  <a:t>If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   </m:t>
                    </m:r>
                    <m:r>
                      <a:rPr lang="en-US" sz="1800" b="1" i="1">
                        <a:latin typeface="Cambria Math"/>
                      </a:rPr>
                      <m:t>𝒂𝒏𝒅</m:t>
                    </m:r>
                    <m:r>
                      <a:rPr lang="en-US" sz="1800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   </m:t>
                    </m:r>
                    <m:r>
                      <a:rPr lang="en-US" sz="1800" b="1" i="1">
                        <a:latin typeface="Cambria Math"/>
                      </a:rPr>
                      <m:t>𝒂𝒏𝒅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&gt;1.1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𝑖𝑛𝑖𝑡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(group update),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𝐴𝑧</m:t>
                    </m:r>
                  </m:oMath>
                </a14:m>
                <a:r>
                  <a:rPr lang="en-US" sz="1800" b="0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𝐴𝑧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fl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𝐴𝑧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1800" dirty="0" smtClean="0"/>
                  <a:t>If updated residual converges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𝑂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, </a:t>
                </a:r>
                <a:r>
                  <a:rPr lang="en-US" sz="1800" dirty="0" smtClean="0"/>
                  <a:t>true residual reduced </a:t>
                </a:r>
                <a:r>
                  <a:rPr lang="en-US" sz="1800" dirty="0"/>
                  <a:t>to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𝑂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193" y="995174"/>
                <a:ext cx="8837092" cy="5150708"/>
              </a:xfrm>
              <a:blipFill rotWithShape="0">
                <a:blip r:embed="rId2"/>
                <a:stretch>
                  <a:fillRect l="-483" t="-1065" b="-8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8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23" y="32253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Communication and computation </a:t>
            </a:r>
            <a:r>
              <a:rPr lang="en-US" sz="3600" dirty="0"/>
              <a:t>c</a:t>
            </a:r>
            <a:r>
              <a:rPr lang="en-US" sz="3600" dirty="0" smtClean="0"/>
              <a:t>osts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408" y="990600"/>
                <a:ext cx="8686800" cy="533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We can compute the terms we need in 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 smtClean="0"/>
                  <a:t>  as follows: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08" y="990600"/>
                <a:ext cx="8686800" cy="533400"/>
              </a:xfrm>
              <a:blipFill rotWithShape="0">
                <a:blip r:embed="rId2"/>
                <a:stretch>
                  <a:fillRect l="-561" t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95426" y="3106009"/>
            <a:ext cx="1007905" cy="803250"/>
            <a:chOff x="494432" y="4219606"/>
            <a:chExt cx="1007905" cy="803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94432" y="4219606"/>
                  <a:ext cx="1007905" cy="411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32" y="4219606"/>
                  <a:ext cx="1007905" cy="41139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9951" y="4611461"/>
                  <a:ext cx="970330" cy="411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51" y="4611461"/>
                  <a:ext cx="970330" cy="4113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143466" y="4902514"/>
                <a:ext cx="1499201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algn="r"/>
                <a:r>
                  <a:rPr lang="en-US" sz="1000" i="1" dirty="0">
                    <a:latin typeface="Cambria Math"/>
                  </a:rPr>
                  <a:t> </a:t>
                </a:r>
                <a:r>
                  <a:rPr lang="en-US" sz="10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466" y="4902514"/>
                <a:ext cx="1499201" cy="748923"/>
              </a:xfrm>
              <a:prstGeom prst="rect">
                <a:avLst/>
              </a:prstGeom>
              <a:blipFill rotWithShape="0">
                <a:blip r:embed="rId5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806891" y="2664702"/>
            <a:ext cx="7138316" cy="1909144"/>
            <a:chOff x="1669692" y="2548598"/>
            <a:chExt cx="7076531" cy="1909144"/>
          </a:xfrm>
        </p:grpSpPr>
        <p:sp>
          <p:nvSpPr>
            <p:cNvPr id="30" name="Rounded Rectangle 29"/>
            <p:cNvSpPr/>
            <p:nvPr/>
          </p:nvSpPr>
          <p:spPr>
            <a:xfrm>
              <a:off x="1669692" y="2548598"/>
              <a:ext cx="7076531" cy="1796582"/>
            </a:xfrm>
            <a:prstGeom prst="roundRect">
              <a:avLst>
                <a:gd name="adj" fmla="val 11309"/>
              </a:avLst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75795" y="2560748"/>
                  <a:ext cx="6954546" cy="1896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Can be estimated using Gram matrix: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ra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1600" dirty="0" smtClean="0"/>
                    <a:t> and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ra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1600" dirty="0" smtClean="0"/>
                    <a:t>  </a:t>
                  </a:r>
                </a:p>
                <a:p>
                  <a:r>
                    <a:rPr lang="en-US" sz="1600" dirty="0" smtClean="0"/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is available from a previous iteration. No additional communication is needed, and additional computation cost is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𝑂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1600" dirty="0" smtClean="0"/>
                    <a:t> per outer loop.</a:t>
                  </a: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795" y="2560748"/>
                  <a:ext cx="6954546" cy="18969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21" t="-9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806890" y="4657453"/>
            <a:ext cx="7138317" cy="1529441"/>
            <a:chOff x="1806891" y="4657453"/>
            <a:chExt cx="6939332" cy="1529441"/>
          </a:xfrm>
        </p:grpSpPr>
        <p:sp>
          <p:nvSpPr>
            <p:cNvPr id="31" name="Rounded Rectangle 30"/>
            <p:cNvSpPr/>
            <p:nvPr/>
          </p:nvSpPr>
          <p:spPr>
            <a:xfrm>
              <a:off x="1806891" y="4657453"/>
              <a:ext cx="6923450" cy="1529441"/>
            </a:xfrm>
            <a:prstGeom prst="roundRect">
              <a:avLst>
                <a:gd name="adj" fmla="val 8276"/>
              </a:avLst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876567" y="4720218"/>
                  <a:ext cx="6869656" cy="1433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smtClean="0"/>
                    <a:t>If we 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1600" dirty="0" smtClean="0"/>
                    <a:t> at the start of each outer loop, we can compute these quantities in each inner loop in the 2-norm for a factor of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𝑂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1600" dirty="0" smtClean="0"/>
                    <a:t> additional communication per outer loop (a lower order term).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smtClean="0"/>
                    <a:t>If we can 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1600" dirty="0" smtClean="0"/>
                    <a:t> in the same reduction step to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, the latency cost is not affected (otherwise 1 extra message).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567" y="4720218"/>
                  <a:ext cx="6869656" cy="14339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45" r="-259" b="-2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ight Arrow 26"/>
          <p:cNvSpPr/>
          <p:nvPr/>
        </p:nvSpPr>
        <p:spPr>
          <a:xfrm>
            <a:off x="1358283" y="3399838"/>
            <a:ext cx="446552" cy="2482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358437" y="5179529"/>
            <a:ext cx="446552" cy="2482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416" y="2083492"/>
                <a:ext cx="793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16" y="2083492"/>
                <a:ext cx="79387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>
            <a:off x="1358283" y="1537729"/>
            <a:ext cx="446552" cy="2482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06890" y="1411796"/>
            <a:ext cx="7138317" cy="477675"/>
            <a:chOff x="1689768" y="1411796"/>
            <a:chExt cx="7060649" cy="477675"/>
          </a:xfrm>
        </p:grpSpPr>
        <p:sp>
          <p:nvSpPr>
            <p:cNvPr id="34" name="Rounded Rectangle 33"/>
            <p:cNvSpPr/>
            <p:nvPr/>
          </p:nvSpPr>
          <p:spPr>
            <a:xfrm>
              <a:off x="1689768" y="1411796"/>
              <a:ext cx="7060649" cy="477675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6967" y="1479391"/>
              <a:ext cx="6629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ea typeface="Cambria Math"/>
                </a:rPr>
                <a:t>Estimated only once at the start of the algorithm.</a:t>
              </a:r>
              <a:endParaRPr lang="en-US" sz="1600" dirty="0">
                <a:ea typeface="Cambria Math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0915" y="1464253"/>
                <a:ext cx="9923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15" y="1464253"/>
                <a:ext cx="99235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1358283" y="2163337"/>
            <a:ext cx="446552" cy="2482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06890" y="2045605"/>
            <a:ext cx="7138317" cy="477675"/>
            <a:chOff x="1669692" y="1996366"/>
            <a:chExt cx="7060649" cy="477675"/>
          </a:xfrm>
        </p:grpSpPr>
        <p:sp>
          <p:nvSpPr>
            <p:cNvPr id="26" name="Rounded Rectangle 25"/>
            <p:cNvSpPr/>
            <p:nvPr/>
          </p:nvSpPr>
          <p:spPr>
            <a:xfrm>
              <a:off x="1669692" y="1996366"/>
              <a:ext cx="7060649" cy="477675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6891" y="2063961"/>
              <a:ext cx="6629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ea typeface="Cambria Math"/>
                </a:rPr>
                <a:t>Computed once per outer loop – no communication. </a:t>
              </a:r>
              <a:endParaRPr lang="en-US" sz="1600" dirty="0">
                <a:ea typeface="Cambria Math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911864" y="2246614"/>
                <a:ext cx="6879909" cy="2451046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All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lower order terms in context 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CA-CG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algorithm </a:t>
                </a:r>
                <a:endParaRPr lang="en-US" sz="2400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 Residual Replacement Strategy does not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asymptotically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increase communication or computation costs!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64" y="2246614"/>
                <a:ext cx="6879909" cy="245104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1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5" grpId="0" animBg="1"/>
      <p:bldP spid="2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755" y="2401678"/>
            <a:ext cx="8930489" cy="2072243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1"/>
                </a:solidFill>
              </a:rPr>
              <a:t>Related references:</a:t>
            </a:r>
          </a:p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1"/>
                </a:solidFill>
              </a:rPr>
              <a:t>(Van Rosendale, 1983), (Walker, 1988), (Leland, 1989), (</a:t>
            </a:r>
            <a:r>
              <a:rPr lang="en-US" sz="2000" dirty="0" err="1">
                <a:solidFill>
                  <a:schemeClr val="tx1"/>
                </a:solidFill>
              </a:rPr>
              <a:t>Chronopoulos</a:t>
            </a:r>
            <a:r>
              <a:rPr lang="en-US" sz="2000" dirty="0">
                <a:solidFill>
                  <a:schemeClr val="tx1"/>
                </a:solidFill>
              </a:rPr>
              <a:t> and Gear, 1989), (</a:t>
            </a:r>
            <a:r>
              <a:rPr lang="en-US" sz="2000" dirty="0" err="1">
                <a:solidFill>
                  <a:schemeClr val="tx1"/>
                </a:solidFill>
              </a:rPr>
              <a:t>Chronopoulos</a:t>
            </a:r>
            <a:r>
              <a:rPr lang="en-US" sz="2000" dirty="0">
                <a:solidFill>
                  <a:schemeClr val="tx1"/>
                </a:solidFill>
              </a:rPr>
              <a:t> and Kim, 1990, 1992), (</a:t>
            </a:r>
            <a:r>
              <a:rPr lang="en-US" sz="2000" dirty="0" err="1">
                <a:solidFill>
                  <a:schemeClr val="tx1"/>
                </a:solidFill>
              </a:rPr>
              <a:t>Chronopoulos</a:t>
            </a:r>
            <a:r>
              <a:rPr lang="en-US" sz="2000" dirty="0">
                <a:solidFill>
                  <a:schemeClr val="tx1"/>
                </a:solidFill>
              </a:rPr>
              <a:t>, 1991), (Kim and </a:t>
            </a:r>
            <a:r>
              <a:rPr lang="en-US" sz="2000" dirty="0" err="1">
                <a:solidFill>
                  <a:schemeClr val="tx1"/>
                </a:solidFill>
              </a:rPr>
              <a:t>Chronopoulos</a:t>
            </a:r>
            <a:r>
              <a:rPr lang="en-US" sz="2000" dirty="0">
                <a:solidFill>
                  <a:schemeClr val="tx1"/>
                </a:solidFill>
              </a:rPr>
              <a:t>, 1991), (</a:t>
            </a:r>
            <a:r>
              <a:rPr lang="en-US" sz="2000" dirty="0" err="1">
                <a:solidFill>
                  <a:schemeClr val="tx1"/>
                </a:solidFill>
              </a:rPr>
              <a:t>Joubert</a:t>
            </a:r>
            <a:r>
              <a:rPr lang="en-US" sz="2000" dirty="0">
                <a:solidFill>
                  <a:schemeClr val="tx1"/>
                </a:solidFill>
              </a:rPr>
              <a:t> and Carey, 1992), (Bai, Hu, </a:t>
            </a:r>
            <a:r>
              <a:rPr lang="en-US" sz="2000" dirty="0" err="1">
                <a:solidFill>
                  <a:schemeClr val="tx1"/>
                </a:solidFill>
              </a:rPr>
              <a:t>Reichel</a:t>
            </a:r>
            <a:r>
              <a:rPr lang="en-US" sz="2000" dirty="0">
                <a:solidFill>
                  <a:schemeClr val="tx1"/>
                </a:solidFill>
              </a:rPr>
              <a:t>, 1991), (</a:t>
            </a:r>
            <a:r>
              <a:rPr lang="en-US" sz="2000" dirty="0" err="1">
                <a:solidFill>
                  <a:schemeClr val="tx1"/>
                </a:solidFill>
              </a:rPr>
              <a:t>Erhel</a:t>
            </a:r>
            <a:r>
              <a:rPr lang="en-US" sz="2000" dirty="0">
                <a:solidFill>
                  <a:schemeClr val="tx1"/>
                </a:solidFill>
              </a:rPr>
              <a:t>, 1995), </a:t>
            </a:r>
            <a:r>
              <a:rPr lang="en-US" sz="2000" dirty="0" smtClean="0">
                <a:solidFill>
                  <a:schemeClr val="tx1"/>
                </a:solidFill>
              </a:rPr>
              <a:t>GMRES (De </a:t>
            </a:r>
            <a:r>
              <a:rPr lang="en-US" sz="2000" dirty="0" err="1">
                <a:solidFill>
                  <a:schemeClr val="tx1"/>
                </a:solidFill>
              </a:rPr>
              <a:t>Sturler</a:t>
            </a:r>
            <a:r>
              <a:rPr lang="en-US" sz="2000" dirty="0">
                <a:solidFill>
                  <a:schemeClr val="tx1"/>
                </a:solidFill>
              </a:rPr>
              <a:t>, 1991), (De </a:t>
            </a:r>
            <a:r>
              <a:rPr lang="en-US" sz="2000" dirty="0" err="1">
                <a:solidFill>
                  <a:schemeClr val="tx1"/>
                </a:solidFill>
              </a:rPr>
              <a:t>Sturler</a:t>
            </a:r>
            <a:r>
              <a:rPr lang="en-US" sz="2000" dirty="0">
                <a:solidFill>
                  <a:schemeClr val="tx1"/>
                </a:solidFill>
              </a:rPr>
              <a:t> and Van der Vorst, 1995), (Toledo, 1995), (</a:t>
            </a:r>
            <a:r>
              <a:rPr lang="en-US" sz="2000" dirty="0" err="1">
                <a:solidFill>
                  <a:schemeClr val="tx1"/>
                </a:solidFill>
              </a:rPr>
              <a:t>Chronopoulos</a:t>
            </a:r>
            <a:r>
              <a:rPr lang="en-US" sz="2000" dirty="0">
                <a:solidFill>
                  <a:schemeClr val="tx1"/>
                </a:solidFill>
              </a:rPr>
              <a:t> and Kinkaid, 2001), (</a:t>
            </a:r>
            <a:r>
              <a:rPr lang="en-US" sz="2000" dirty="0" err="1">
                <a:solidFill>
                  <a:schemeClr val="tx1"/>
                </a:solidFill>
              </a:rPr>
              <a:t>Hoemmen</a:t>
            </a:r>
            <a:r>
              <a:rPr lang="en-US" sz="2000" dirty="0">
                <a:solidFill>
                  <a:schemeClr val="tx1"/>
                </a:solidFill>
              </a:rPr>
              <a:t>, 2010</a:t>
            </a:r>
            <a:r>
              <a:rPr lang="en-US" sz="2000" dirty="0" smtClean="0">
                <a:solidFill>
                  <a:schemeClr val="tx1"/>
                </a:solidFill>
              </a:rPr>
              <a:t>), (Philippe and </a:t>
            </a:r>
            <a:r>
              <a:rPr lang="en-US" sz="2000" dirty="0" err="1" smtClean="0">
                <a:solidFill>
                  <a:schemeClr val="tx1"/>
                </a:solidFill>
              </a:rPr>
              <a:t>Reichel</a:t>
            </a:r>
            <a:r>
              <a:rPr lang="en-US" sz="2000" dirty="0" smtClean="0">
                <a:solidFill>
                  <a:schemeClr val="tx1"/>
                </a:solidFill>
              </a:rPr>
              <a:t>, 2012), (</a:t>
            </a:r>
            <a:r>
              <a:rPr lang="en-US" sz="2000" dirty="0">
                <a:solidFill>
                  <a:schemeClr val="tx1"/>
                </a:solidFill>
              </a:rPr>
              <a:t>C., Knight, </a:t>
            </a:r>
            <a:r>
              <a:rPr lang="en-US" sz="2000" dirty="0" err="1">
                <a:solidFill>
                  <a:schemeClr val="tx1"/>
                </a:solidFill>
              </a:rPr>
              <a:t>Demmel</a:t>
            </a:r>
            <a:r>
              <a:rPr lang="en-US" sz="2000" dirty="0">
                <a:solidFill>
                  <a:schemeClr val="tx1"/>
                </a:solidFill>
              </a:rPr>
              <a:t> 2013</a:t>
            </a:r>
            <a:r>
              <a:rPr lang="en-US" sz="2000" dirty="0" smtClean="0">
                <a:solidFill>
                  <a:schemeClr val="tx1"/>
                </a:solidFill>
              </a:rPr>
              <a:t>), (</a:t>
            </a:r>
            <a:r>
              <a:rPr lang="en-US" sz="2000" dirty="0" err="1" smtClean="0">
                <a:solidFill>
                  <a:schemeClr val="tx1"/>
                </a:solidFill>
              </a:rPr>
              <a:t>Feuerriegel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ücker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2013)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871" y="1106562"/>
                <a:ext cx="8980390" cy="118494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/>
                  <a:t>Krylov methods can be reorganized to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reduce communication cost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/>
                  <a:t>Many CA-KSMs (or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-step KSMs) derived in the literature: </a:t>
                </a:r>
                <a:r>
                  <a:rPr lang="en-US" sz="2000" dirty="0"/>
                  <a:t>CG, GMRES, </a:t>
                </a:r>
                <a:r>
                  <a:rPr lang="en-US" sz="2000" dirty="0" err="1"/>
                  <a:t>Orthomin</a:t>
                </a:r>
                <a:r>
                  <a:rPr lang="en-US" sz="2000" dirty="0"/>
                  <a:t>, MINRES, </a:t>
                </a:r>
                <a:r>
                  <a:rPr lang="en-US" sz="2000" dirty="0" err="1"/>
                  <a:t>Lanczos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Arnoldi</a:t>
                </a:r>
                <a:r>
                  <a:rPr lang="en-US" sz="2000" dirty="0"/>
                  <a:t>, CGS, </a:t>
                </a:r>
                <a:r>
                  <a:rPr lang="en-US" sz="2000" dirty="0" err="1"/>
                  <a:t>Orthodir</a:t>
                </a:r>
                <a:r>
                  <a:rPr lang="en-US" sz="2000" dirty="0"/>
                  <a:t>, BICG, CGS, BICGSTAB, QMR</a:t>
                </a:r>
              </a:p>
              <a:p>
                <a:pPr>
                  <a:lnSpc>
                    <a:spcPts val="2000"/>
                  </a:lnSpc>
                </a:pPr>
                <a:endParaRPr lang="en-US" sz="2000" dirty="0" smtClean="0"/>
              </a:p>
              <a:p>
                <a:pPr lvl="4"/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871" y="1106562"/>
                <a:ext cx="8980390" cy="1184946"/>
              </a:xfrm>
              <a:blipFill rotWithShape="0">
                <a:blip r:embed="rId3"/>
                <a:stretch>
                  <a:fillRect l="-611" t="-3093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4" y="339212"/>
            <a:ext cx="7761810" cy="5997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Communication-avoiding</a:t>
            </a:r>
            <a:r>
              <a:rPr lang="en-US" dirty="0" smtClean="0"/>
              <a:t> CA-KSMs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14624" y="6492875"/>
            <a:ext cx="20574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6755" y="4708641"/>
                <a:ext cx="8980390" cy="954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en-US" sz="2000" dirty="0" smtClean="0"/>
                  <a:t>Reduction in communication can translate to speedups on practical problems</a:t>
                </a:r>
              </a:p>
              <a:p>
                <a:pPr lvl="1">
                  <a:lnSpc>
                    <a:spcPts val="2000"/>
                  </a:lnSpc>
                </a:pPr>
                <a:r>
                  <a:rPr lang="en-US" sz="2000" dirty="0" smtClean="0"/>
                  <a:t>Recent results: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x speedup </a:t>
                </a:r>
                <a:r>
                  <a:rPr lang="en-US" sz="20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 smtClean="0"/>
                  <a:t> for CA-BICGSTAB on GMG bottom-solve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24,576</m:t>
                    </m:r>
                  </m:oMath>
                </a14:m>
                <a:r>
                  <a:rPr lang="en-US" sz="2000" dirty="0" smtClean="0"/>
                  <a:t> cores,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1024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/>
                  <a:t> on Cray XE6) (Williams, et al., 2014). </a:t>
                </a:r>
              </a:p>
              <a:p>
                <a:pPr lvl="4"/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5" y="4708641"/>
                <a:ext cx="8980390" cy="954222"/>
              </a:xfrm>
              <a:prstGeom prst="rect">
                <a:avLst/>
              </a:prstGeom>
              <a:blipFill rotWithShape="0">
                <a:blip r:embed="rId4"/>
                <a:stretch>
                  <a:fillRect l="-611" t="-8280" b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6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2253" y="2779892"/>
            <a:ext cx="1806232" cy="415636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67937" y="4161467"/>
            <a:ext cx="5167053" cy="522828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13560" y="1597399"/>
            <a:ext cx="5973040" cy="455009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3899"/>
            <a:ext cx="7886700" cy="6244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CA-CG overview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952" y="994330"/>
                <a:ext cx="8928964" cy="557248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000" dirty="0" smtClean="0"/>
                  <a:t>Starting at iteration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 smtClean="0"/>
                  <a:t>, it can be shown that to compute the next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steps  (iterations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 smtClean="0"/>
                  <a:t> 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),</a:t>
                </a:r>
                <a:endParaRPr lang="en-US" sz="2000" dirty="0"/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" dirty="0" smtClean="0"/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1. Compute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2000" dirty="0" smtClean="0"/>
                  <a:t>, giving the recurrence relation</a:t>
                </a:r>
              </a:p>
              <a:p>
                <a:pPr marL="0" indent="0" algn="ctr">
                  <a:lnSpc>
                    <a:spcPts val="2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2000" dirty="0"/>
                  <a:t>-by-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000" i="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2000" dirty="0" smtClean="0"/>
                  <a:t> and is 2x2 block diagonal with upper </a:t>
                </a:r>
                <a:r>
                  <a:rPr lang="en-US" sz="2000" dirty="0" err="1" smtClean="0"/>
                  <a:t>Hessenberg</a:t>
                </a:r>
                <a:r>
                  <a:rPr lang="en-US" sz="2000" dirty="0" smtClean="0"/>
                  <a:t> blocks,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with columns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 set to 0. </a:t>
                </a:r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000" dirty="0" smtClean="0"/>
                  <a:t>Represent length-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iterates by length-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2000" dirty="0"/>
                  <a:t> coordinates </a:t>
                </a:r>
                <a:r>
                  <a:rPr lang="en-US" sz="20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00" dirty="0"/>
              </a:p>
              <a:p>
                <a:pPr marL="0" indent="0">
                  <a:lnSpc>
                    <a:spcPts val="2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00" dirty="0" smtClean="0"/>
              </a:p>
              <a:p>
                <a:pPr>
                  <a:lnSpc>
                    <a:spcPts val="2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Communication cost:</a:t>
                </a:r>
                <a:r>
                  <a:rPr lang="en-US" sz="2000" dirty="0" smtClean="0"/>
                  <a:t> Same latency cost as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one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SpMV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using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matrix powers kernel </a:t>
                </a:r>
                <a:r>
                  <a:rPr lang="en-US" sz="2000" dirty="0" smtClean="0"/>
                  <a:t>(e.g., </a:t>
                </a:r>
                <a:r>
                  <a:rPr lang="en-US" sz="2000" dirty="0" err="1" smtClean="0"/>
                  <a:t>Hoemmen</a:t>
                </a:r>
                <a:r>
                  <a:rPr lang="en-US" sz="2000" dirty="0" smtClean="0"/>
                  <a:t> et al., 2007), assuming sufficient </a:t>
                </a:r>
                <a:r>
                  <a:rPr lang="en-US" sz="2000" dirty="0" err="1" smtClean="0"/>
                  <a:t>sparsity</a:t>
                </a:r>
                <a:r>
                  <a:rPr lang="en-US" sz="2000" dirty="0" smtClean="0"/>
                  <a:t> structure (low diameter)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00" dirty="0"/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2. Compute Gram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2000" dirty="0"/>
                  <a:t>-by-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Communication cost: One reduction</a:t>
                </a: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ts val="2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952" y="994330"/>
                <a:ext cx="8928964" cy="5572489"/>
              </a:xfrm>
              <a:blipFill rotWithShape="0">
                <a:blip r:embed="rId2"/>
                <a:stretch>
                  <a:fillRect l="-683" t="-1422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8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12229" y="549123"/>
            <a:ext cx="4800598" cy="5697564"/>
          </a:xfrm>
          <a:prstGeom prst="roundRect">
            <a:avLst>
              <a:gd name="adj" fmla="val 3801"/>
            </a:avLst>
          </a:prstGeom>
          <a:solidFill>
            <a:schemeClr val="bg2">
              <a:lumMod val="50000"/>
              <a:alpha val="1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9439" y="1215736"/>
            <a:ext cx="4199527" cy="4778592"/>
          </a:xfrm>
          <a:prstGeom prst="roundRect">
            <a:avLst>
              <a:gd name="adj" fmla="val 3801"/>
            </a:avLst>
          </a:prstGeom>
          <a:solidFill>
            <a:schemeClr val="bg2">
              <a:lumMod val="50000"/>
              <a:alpha val="1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6456" y="1427710"/>
                <a:ext cx="4273859" cy="4282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56" y="1427710"/>
                <a:ext cx="4273859" cy="42820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12229" y="550800"/>
                <a:ext cx="4255351" cy="41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229" y="550800"/>
                <a:ext cx="4255351" cy="414537"/>
              </a:xfrm>
              <a:prstGeom prst="rect">
                <a:avLst/>
              </a:prstGeom>
              <a:blipFill rotWithShape="0">
                <a:blip r:embed="rId3"/>
                <a:stretch>
                  <a:fillRect l="-1433" t="-588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2229" y="856428"/>
                <a:ext cx="3564082" cy="412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229" y="856428"/>
                <a:ext cx="3564082" cy="412485"/>
              </a:xfrm>
              <a:prstGeom prst="rect">
                <a:avLst/>
              </a:prstGeom>
              <a:blipFill rotWithShape="0">
                <a:blip r:embed="rId4"/>
                <a:stretch>
                  <a:fillRect l="-1709" t="-44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8444" y="5758450"/>
                <a:ext cx="5143636" cy="4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44" y="5758450"/>
                <a:ext cx="5143636" cy="421590"/>
              </a:xfrm>
              <a:prstGeom prst="rect">
                <a:avLst/>
              </a:prstGeom>
              <a:blipFill rotWithShape="0">
                <a:blip r:embed="rId5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3456140" y="2234038"/>
            <a:ext cx="1761656" cy="5190"/>
          </a:xfrm>
          <a:prstGeom prst="line">
            <a:avLst/>
          </a:prstGeom>
          <a:ln w="254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81533" y="2907946"/>
            <a:ext cx="1149115" cy="0"/>
          </a:xfrm>
          <a:prstGeom prst="line">
            <a:avLst/>
          </a:prstGeom>
          <a:ln w="254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22975" y="3392206"/>
            <a:ext cx="1097280" cy="0"/>
          </a:xfrm>
          <a:prstGeom prst="line">
            <a:avLst/>
          </a:prstGeom>
          <a:ln w="254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34586" y="4365743"/>
            <a:ext cx="2275418" cy="13914"/>
          </a:xfrm>
          <a:prstGeom prst="line">
            <a:avLst/>
          </a:prstGeom>
          <a:ln w="254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82243" y="5044685"/>
            <a:ext cx="1727761" cy="0"/>
          </a:xfrm>
          <a:prstGeom prst="line">
            <a:avLst/>
          </a:prstGeom>
          <a:ln w="254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0" y="1267691"/>
                <a:ext cx="20056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7691"/>
                <a:ext cx="200561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040" t="-9091" r="-304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312229" y="1205084"/>
                <a:ext cx="20056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229" y="1205084"/>
                <a:ext cx="200561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3040" t="-9231" r="-334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356027" y="5411479"/>
            <a:ext cx="87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end for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048" y="5469623"/>
            <a:ext cx="87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end for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5877" y="732223"/>
            <a:ext cx="59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CG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8498" y="86525"/>
            <a:ext cx="110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CA-CG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6695" y="70155"/>
            <a:ext cx="472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 communication in inner loop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16859" y="1595577"/>
            <a:ext cx="3661328" cy="40962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2" idx="2"/>
          </p:cNvCxnSpPr>
          <p:nvPr/>
        </p:nvCxnSpPr>
        <p:spPr>
          <a:xfrm>
            <a:off x="3388625" y="531820"/>
            <a:ext cx="1821379" cy="1970748"/>
          </a:xfrm>
          <a:prstGeom prst="straightConnector1">
            <a:avLst/>
          </a:prstGeom>
          <a:ln w="127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5245768" y="1396141"/>
                <a:ext cx="3898232" cy="4282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68" y="1396141"/>
                <a:ext cx="3898232" cy="42820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9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7" grpId="0"/>
      <p:bldP spid="10" grpId="0"/>
      <p:bldP spid="23" grpId="0"/>
      <p:bldP spid="25" grpId="0"/>
      <p:bldP spid="28" grpId="0"/>
      <p:bldP spid="32" grpId="0"/>
      <p:bldP spid="3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8219" y="1119310"/>
                <a:ext cx="8237131" cy="5079472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CA-KSMs are mathematically equivalent to classical KSMs</a:t>
                </a:r>
              </a:p>
              <a:p>
                <a:r>
                  <a:rPr lang="en-US" sz="2000" dirty="0" smtClean="0"/>
                  <a:t>But have different behavior in finite precision!</a:t>
                </a:r>
              </a:p>
              <a:p>
                <a:pPr lvl="1"/>
                <a:r>
                  <a:rPr lang="en-US" sz="2000" dirty="0" err="1" smtClean="0"/>
                  <a:t>Roundoff</a:t>
                </a:r>
                <a:r>
                  <a:rPr lang="en-US" sz="2000" dirty="0" smtClean="0"/>
                  <a:t> errors have two discernable effects: 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70C0"/>
                    </a:solidFill>
                  </a:rPr>
                  <a:t>Loss of attainable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accuracy </a:t>
                </a:r>
                <a:r>
                  <a:rPr lang="en-US" dirty="0" smtClean="0"/>
                  <a:t>(due to deviation of true residual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dirty="0" smtClean="0"/>
                  <a:t> and updated residual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70C0"/>
                    </a:solidFill>
                  </a:rPr>
                  <a:t>Delay of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convergence </a:t>
                </a:r>
                <a:r>
                  <a:rPr lang="en-US" dirty="0" smtClean="0"/>
                  <a:t>(due to perturbation of </a:t>
                </a:r>
                <a:r>
                  <a:rPr lang="en-US" dirty="0" err="1" smtClean="0"/>
                  <a:t>Lanczos</a:t>
                </a:r>
                <a:r>
                  <a:rPr lang="en-US" dirty="0" smtClean="0"/>
                  <a:t> recurrence)</a:t>
                </a:r>
                <a:endParaRPr lang="en-US" dirty="0"/>
              </a:p>
              <a:p>
                <a:pPr lvl="1"/>
                <a:r>
                  <a:rPr lang="en-US" sz="2000" dirty="0" smtClean="0"/>
                  <a:t>Generally worse with increasing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Obstacle to solving practical problems:</a:t>
                </a:r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000" dirty="0" smtClean="0"/>
                  <a:t>Decrease in attainable accuracy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some problems that KSM can solve can’t be solved with CA variant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Delay of convergence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if # iterations increases more than time per iteration decreases due to CA techniques,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no speedup expected!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219" y="1119310"/>
                <a:ext cx="8237131" cy="5079472"/>
              </a:xfrm>
              <a:blipFill rotWithShape="0">
                <a:blip r:embed="rId2"/>
                <a:stretch>
                  <a:fillRect l="-666" t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25" y="197216"/>
            <a:ext cx="7886700" cy="8164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CA-KSMs in finite precision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73957" y="4488651"/>
            <a:ext cx="3411941" cy="3411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906" y="354842"/>
            <a:ext cx="8515351" cy="703398"/>
          </a:xfrm>
        </p:spPr>
        <p:txBody>
          <a:bodyPr>
            <a:noAutofit/>
          </a:bodyPr>
          <a:lstStyle/>
          <a:p>
            <a:r>
              <a:rPr lang="en-US" sz="3600" dirty="0" smtClean="0"/>
              <a:t>Maximum attainable accuracy of CG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49666" y="6487125"/>
            <a:ext cx="20574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64017" y="3908042"/>
            <a:ext cx="4254092" cy="420647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378" y="1611414"/>
            <a:ext cx="3013306" cy="439775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77514" y="1611414"/>
            <a:ext cx="2860560" cy="439776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/>
              <p:cNvSpPr txBox="1">
                <a:spLocks/>
              </p:cNvSpPr>
              <p:nvPr/>
            </p:nvSpPr>
            <p:spPr>
              <a:xfrm>
                <a:off x="96405" y="1058240"/>
                <a:ext cx="9047595" cy="56557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In classical CG, iterates are updated by </a:t>
                </a:r>
              </a:p>
              <a:p>
                <a:endParaRPr lang="en-US" sz="2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000" dirty="0" smtClean="0"/>
                  <a:t>    and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00" dirty="0" smtClean="0"/>
              </a:p>
              <a:p>
                <a:r>
                  <a:rPr lang="en-US" sz="2000" dirty="0" smtClean="0"/>
                  <a:t>Formulas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 do not depend on each other - rounding errors cause the true residual,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𝑏</m:t>
                        </m:r>
                        <m:r>
                          <a:rPr lang="en-US" sz="2000" i="1" smtClean="0">
                            <a:latin typeface="Cambria Math"/>
                          </a:rPr>
                          <m:t>−</m:t>
                        </m:r>
                        <m:r>
                          <a:rPr lang="en-US" sz="2000" i="1" smtClean="0">
                            <a:latin typeface="Cambria Math"/>
                          </a:rPr>
                          <m:t>𝐴𝑥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, and the updated residual,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, to deviate</a:t>
                </a:r>
              </a:p>
              <a:p>
                <a:pPr marL="0" lvl="1"/>
                <a:r>
                  <a:rPr lang="en-US" sz="2000" dirty="0" smtClean="0"/>
                  <a:t>The size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determines </a:t>
                </a:r>
                <a:r>
                  <a:rPr lang="en-US" sz="2000" dirty="0"/>
                  <a:t>the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maximum attainable accuracy</a:t>
                </a:r>
              </a:p>
              <a:p>
                <a:pPr lvl="1"/>
                <a:r>
                  <a:rPr lang="en-US" sz="2000" dirty="0" smtClean="0"/>
                  <a:t>Write the true residual as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𝐴𝑥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Then the size of the true residual is bounded by </a:t>
                </a:r>
              </a:p>
              <a:p>
                <a:pPr marL="457200" lvl="1" indent="0">
                  <a:buNone/>
                </a:pPr>
                <a:endParaRPr lang="en-US" sz="500" dirty="0" smtClean="0"/>
              </a:p>
              <a:p>
                <a:pPr lvl="1"/>
                <a:endParaRPr lang="en-US" sz="300" dirty="0" smtClean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sz="300" dirty="0" smtClean="0"/>
              </a:p>
              <a:p>
                <a:pPr lvl="1"/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have similar magnitude</a:t>
                </a:r>
              </a:p>
              <a:p>
                <a:pPr lvl="1"/>
                <a:r>
                  <a:rPr lang="en-US" sz="2000" dirty="0"/>
                  <a:t>W</a:t>
                </a:r>
                <a:r>
                  <a:rPr lang="en-US" sz="2000" dirty="0" smtClean="0"/>
                  <a:t>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depends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rgbClr val="41A5BD"/>
                  </a:solidFill>
                </a:endParaRPr>
              </a:p>
              <a:p>
                <a:r>
                  <a:rPr lang="en-US" sz="2000" dirty="0"/>
                  <a:t>Many results on attainable accuracy, e.g.: </a:t>
                </a:r>
                <a:r>
                  <a:rPr lang="en-US" sz="2000" dirty="0" err="1"/>
                  <a:t>Greenbaum</a:t>
                </a:r>
                <a:r>
                  <a:rPr lang="en-US" sz="2000" dirty="0"/>
                  <a:t> (1989, 1994, 1997), </a:t>
                </a:r>
                <a:r>
                  <a:rPr lang="en-US" sz="2000" dirty="0" err="1"/>
                  <a:t>Sleijpen</a:t>
                </a:r>
                <a:r>
                  <a:rPr lang="en-US" sz="2000" dirty="0"/>
                  <a:t>, van der Vorst and </a:t>
                </a:r>
                <a:r>
                  <a:rPr lang="en-US" sz="2000" dirty="0" err="1"/>
                  <a:t>Fokkema</a:t>
                </a:r>
                <a:r>
                  <a:rPr lang="en-US" sz="2000" dirty="0"/>
                  <a:t> (1994), </a:t>
                </a:r>
                <a:r>
                  <a:rPr lang="en-US" sz="2000" dirty="0" err="1"/>
                  <a:t>Sleijpen</a:t>
                </a:r>
                <a:r>
                  <a:rPr lang="en-US" sz="2000" dirty="0"/>
                  <a:t>, van der Vorst and </a:t>
                </a:r>
                <a:r>
                  <a:rPr lang="en-US" sz="2000" dirty="0" err="1"/>
                  <a:t>Modersitzki</a:t>
                </a:r>
                <a:r>
                  <a:rPr lang="en-US" sz="2000" dirty="0"/>
                  <a:t> (2001), </a:t>
                </a:r>
                <a:r>
                  <a:rPr lang="en-US" sz="2000" dirty="0" err="1"/>
                  <a:t>Bj</a:t>
                </a:r>
                <a:r>
                  <a:rPr lang="en-US" sz="2000" dirty="0" err="1">
                    <a:latin typeface="Calibri" panose="020F0502020204030204" pitchFamily="34" charset="0"/>
                  </a:rPr>
                  <a:t>ö</a:t>
                </a:r>
                <a:r>
                  <a:rPr lang="en-US" sz="2000" dirty="0" err="1"/>
                  <a:t>rck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Elfving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Strako</a:t>
                </a:r>
                <a:r>
                  <a:rPr lang="en-US" sz="2000" dirty="0" err="1">
                    <a:latin typeface="Calibri" panose="020F0502020204030204" pitchFamily="34" charset="0"/>
                  </a:rPr>
                  <a:t>š</a:t>
                </a:r>
                <a:r>
                  <a:rPr lang="en-US" sz="2000" dirty="0"/>
                  <a:t> (1998) and Gutknecht and </a:t>
                </a:r>
                <a:r>
                  <a:rPr lang="en-US" sz="2000" dirty="0" err="1"/>
                  <a:t>Strako</a:t>
                </a:r>
                <a:r>
                  <a:rPr lang="en-US" sz="2000" dirty="0" err="1">
                    <a:latin typeface="Calibri" panose="020F0502020204030204" pitchFamily="34" charset="0"/>
                  </a:rPr>
                  <a:t>š</a:t>
                </a:r>
                <a:r>
                  <a:rPr lang="en-US" sz="2000" dirty="0"/>
                  <a:t> (2000</a:t>
                </a:r>
                <a:r>
                  <a:rPr lang="en-US" sz="2000" dirty="0" smtClean="0"/>
                  <a:t>).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5" y="1058240"/>
                <a:ext cx="9047595" cy="5655765"/>
              </a:xfrm>
              <a:prstGeom prst="rect">
                <a:avLst/>
              </a:prstGeom>
              <a:blipFill rotWithShape="0">
                <a:blip r:embed="rId2"/>
                <a:stretch>
                  <a:fillRect l="-606" t="-1187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8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2378</TotalTime>
  <Words>1947</Words>
  <Application>Microsoft Office PowerPoint</Application>
  <PresentationFormat>On-screen Show (4:3)</PresentationFormat>
  <Paragraphs>633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</vt:lpstr>
      <vt:lpstr>Courier New</vt:lpstr>
      <vt:lpstr>Symbol</vt:lpstr>
      <vt:lpstr>Times New Roman</vt:lpstr>
      <vt:lpstr>Office Theme</vt:lpstr>
      <vt:lpstr>Improving the maximum attainable accuracy of communication-avoiding  Krylov subspace methods </vt:lpstr>
      <vt:lpstr>PowerPoint Presentation</vt:lpstr>
      <vt:lpstr>Communication bottleneck in KSMs</vt:lpstr>
      <vt:lpstr>Example: Classical conjugate gradient (CG)</vt:lpstr>
      <vt:lpstr>Communication-avoiding CA-KSMs</vt:lpstr>
      <vt:lpstr>CA-CG overview</vt:lpstr>
      <vt:lpstr>PowerPoint Presentation</vt:lpstr>
      <vt:lpstr>CA-KSMs in finite precision</vt:lpstr>
      <vt:lpstr>Maximum attainable accuracy of CG</vt:lpstr>
      <vt:lpstr>PowerPoint Presentation</vt:lpstr>
      <vt:lpstr>PowerPoint Presentation</vt:lpstr>
      <vt:lpstr>Residual replacement strategy for CG</vt:lpstr>
      <vt:lpstr>Sources of roundoff error in CA-CG</vt:lpstr>
      <vt:lpstr>Maximum attainable accuracy of CA-CG</vt:lpstr>
      <vt:lpstr>A computable bound</vt:lpstr>
      <vt:lpstr>Residual replacement for CA-CG</vt:lpstr>
      <vt:lpstr>PowerPoint Presentation</vt:lpstr>
      <vt:lpstr>PowerPoint Presentation</vt:lpstr>
      <vt:lpstr>Current work: CA-Lanczos convergence analysis</vt:lpstr>
      <vt:lpstr>Current work: CA-Lanczos convergence analysis</vt:lpstr>
      <vt:lpstr>Thank you! contact: erin@cs.berkeley.edu http://www.cs.berkeley.edu/~ecc2z/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Maximum Attainable Accuracy in CA-KSMs</vt:lpstr>
      <vt:lpstr>A Computable Bound</vt:lpstr>
      <vt:lpstr>Residual Replacement Strategy</vt:lpstr>
      <vt:lpstr>Communication-avoiding CA-KSMs</vt:lpstr>
      <vt:lpstr>CA-CG Derivation</vt:lpstr>
      <vt:lpstr>CA-CG Derivation</vt:lpstr>
      <vt:lpstr>Example: CA-CG</vt:lpstr>
      <vt:lpstr>Related Work: s-step methods</vt:lpstr>
      <vt:lpstr>Related Work: s-step methods</vt:lpstr>
      <vt:lpstr>Communication bottleneck in KSMs</vt:lpstr>
      <vt:lpstr>Residual replacement strategy for CG</vt:lpstr>
      <vt:lpstr>Communication and computation costs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Communication-Avoiding  Krylov Subspace Methods  in Finite Precision</dc:title>
  <dc:creator>local_admin</dc:creator>
  <cp:lastModifiedBy>local_admin</cp:lastModifiedBy>
  <cp:revision>278</cp:revision>
  <dcterms:created xsi:type="dcterms:W3CDTF">2014-05-26T19:14:10Z</dcterms:created>
  <dcterms:modified xsi:type="dcterms:W3CDTF">2014-06-09T11:32:24Z</dcterms:modified>
</cp:coreProperties>
</file>