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5"/>
  </p:notesMasterIdLst>
  <p:sldIdLst>
    <p:sldId id="256" r:id="rId2"/>
    <p:sldId id="257" r:id="rId3"/>
    <p:sldId id="258" r:id="rId4"/>
    <p:sldId id="259" r:id="rId5"/>
    <p:sldId id="316" r:id="rId6"/>
    <p:sldId id="317" r:id="rId7"/>
    <p:sldId id="261" r:id="rId8"/>
    <p:sldId id="263" r:id="rId9"/>
    <p:sldId id="269" r:id="rId10"/>
    <p:sldId id="264" r:id="rId11"/>
    <p:sldId id="318" r:id="rId12"/>
    <p:sldId id="319" r:id="rId13"/>
    <p:sldId id="320" r:id="rId14"/>
    <p:sldId id="266" r:id="rId15"/>
    <p:sldId id="321" r:id="rId16"/>
    <p:sldId id="322" r:id="rId17"/>
    <p:sldId id="268" r:id="rId18"/>
    <p:sldId id="323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59" autoAdjust="0"/>
    <p:restoredTop sz="94660"/>
  </p:normalViewPr>
  <p:slideViewPr>
    <p:cSldViewPr>
      <p:cViewPr>
        <p:scale>
          <a:sx n="50" d="100"/>
          <a:sy n="50" d="100"/>
        </p:scale>
        <p:origin x="-66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49182-AB2D-40CF-8185-CA90A3BC5969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F20FD-769E-4E4E-82D7-128164D1D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38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F20FD-769E-4E4E-82D7-128164D1DF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32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5E4AD-650F-4F05-95F2-9F8163A9AA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6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7007C-06A8-4148-8869-5043B20C208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v</a:t>
            </a:r>
            <a:r>
              <a:rPr lang="en-US" baseline="0" dirty="0" smtClean="0"/>
              <a:t> in V, not V-B</a:t>
            </a:r>
            <a:endParaRPr lang="en-US" dirty="0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11E42E-F162-46AC-99E0-60BBA0BAC1D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F780-986C-4A13-B863-8C89A37D7F1B}" type="datetime1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3530-9DB9-4D5B-AD33-F4B8867AF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4E07-4F4E-41CF-9D8F-24DF521BC117}" type="datetime1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3530-9DB9-4D5B-AD33-F4B8867AF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9B92-839A-4F45-AA36-F7488E04CC7D}" type="datetime1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3530-9DB9-4D5B-AD33-F4B8867AF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2848-6F86-46D9-A784-EABA95E040A5}" type="datetime1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3530-9DB9-4D5B-AD33-F4B8867AF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32B0-F993-44E3-B923-A073EB49DF35}" type="datetime1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3530-9DB9-4D5B-AD33-F4B8867AF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ECBA-99C6-491C-912F-96997A3E19CB}" type="datetime1">
              <a:rPr lang="en-US" smtClean="0"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3530-9DB9-4D5B-AD33-F4B8867AF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AE20-6F46-4B2C-8A3C-F4C55F42B381}" type="datetime1">
              <a:rPr lang="en-US" smtClean="0"/>
              <a:t>2/13/2012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3530-9DB9-4D5B-AD33-F4B8867AF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BFB7-CB94-461F-A829-736A65CBEEDB}" type="datetime1">
              <a:rPr lang="en-US" smtClean="0"/>
              <a:t>2/13/2012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3530-9DB9-4D5B-AD33-F4B8867AF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5408-4111-4D2A-A202-98ADE75FEF6E}" type="datetime1">
              <a:rPr lang="en-US" smtClean="0"/>
              <a:t>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3530-9DB9-4D5B-AD33-F4B8867AF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4193-BB8C-4083-89F8-6A4D23BB611C}" type="datetime1">
              <a:rPr lang="en-US" smtClean="0"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3530-9DB9-4D5B-AD33-F4B8867AF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6A6F6-1573-4FFB-8F12-211B96B958B2}" type="datetime1">
              <a:rPr lang="en-US" smtClean="0"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3530-9DB9-4D5B-AD33-F4B8867AF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1ED4443-8CB5-4B9A-BD85-52B82AC30449}" type="datetime1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EBC3530-9DB9-4D5B-AD33-F4B8867AF5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6032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50.png"/><Relationship Id="rId3" Type="http://schemas.openxmlformats.org/officeDocument/2006/relationships/image" Target="../media/image510.png"/><Relationship Id="rId7" Type="http://schemas.openxmlformats.org/officeDocument/2006/relationships/image" Target="../media/image90.png"/><Relationship Id="rId12" Type="http://schemas.openxmlformats.org/officeDocument/2006/relationships/image" Target="../media/image140.png"/><Relationship Id="rId2" Type="http://schemas.openxmlformats.org/officeDocument/2006/relationships/image" Target="../media/image410.png"/><Relationship Id="rId16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0.png"/><Relationship Id="rId11" Type="http://schemas.openxmlformats.org/officeDocument/2006/relationships/image" Target="../media/image130.png"/><Relationship Id="rId5" Type="http://schemas.openxmlformats.org/officeDocument/2006/relationships/image" Target="../media/image74.png"/><Relationship Id="rId15" Type="http://schemas.openxmlformats.org/officeDocument/2006/relationships/image" Target="../media/image170.png"/><Relationship Id="rId10" Type="http://schemas.openxmlformats.org/officeDocument/2006/relationships/image" Target="../media/image120.png"/><Relationship Id="rId4" Type="http://schemas.openxmlformats.org/officeDocument/2006/relationships/image" Target="../media/image610.png"/><Relationship Id="rId9" Type="http://schemas.openxmlformats.org/officeDocument/2006/relationships/image" Target="../media/image111.png"/><Relationship Id="rId14" Type="http://schemas.openxmlformats.org/officeDocument/2006/relationships/image" Target="../media/image16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301.png"/><Relationship Id="rId3" Type="http://schemas.openxmlformats.org/officeDocument/2006/relationships/image" Target="../media/image200.png"/><Relationship Id="rId7" Type="http://schemas.openxmlformats.org/officeDocument/2006/relationships/image" Target="../media/image240.png"/><Relationship Id="rId12" Type="http://schemas.openxmlformats.org/officeDocument/2006/relationships/image" Target="../media/image29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280.png"/><Relationship Id="rId5" Type="http://schemas.openxmlformats.org/officeDocument/2006/relationships/image" Target="../media/image220.png"/><Relationship Id="rId10" Type="http://schemas.openxmlformats.org/officeDocument/2006/relationships/image" Target="../media/image270.png"/><Relationship Id="rId4" Type="http://schemas.openxmlformats.org/officeDocument/2006/relationships/image" Target="../media/image211.png"/><Relationship Id="rId9" Type="http://schemas.openxmlformats.org/officeDocument/2006/relationships/image" Target="../media/image26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13" Type="http://schemas.openxmlformats.org/officeDocument/2006/relationships/image" Target="../media/image150.png"/><Relationship Id="rId18" Type="http://schemas.openxmlformats.org/officeDocument/2006/relationships/image" Target="../media/image42.png"/><Relationship Id="rId3" Type="http://schemas.openxmlformats.org/officeDocument/2006/relationships/image" Target="../media/image300.png"/><Relationship Id="rId7" Type="http://schemas.openxmlformats.org/officeDocument/2006/relationships/image" Target="../media/image330.png"/><Relationship Id="rId12" Type="http://schemas.openxmlformats.org/officeDocument/2006/relationships/image" Target="../media/image37.png"/><Relationship Id="rId17" Type="http://schemas.openxmlformats.org/officeDocument/2006/relationships/image" Target="../media/image41.png"/><Relationship Id="rId2" Type="http://schemas.openxmlformats.org/officeDocument/2006/relationships/image" Target="../media/image312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11" Type="http://schemas.openxmlformats.org/officeDocument/2006/relationships/image" Target="../media/image36.png"/><Relationship Id="rId5" Type="http://schemas.openxmlformats.org/officeDocument/2006/relationships/image" Target="../media/image100.png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4" Type="http://schemas.openxmlformats.org/officeDocument/2006/relationships/image" Target="../media/image310.png"/><Relationship Id="rId9" Type="http://schemas.openxmlformats.org/officeDocument/2006/relationships/image" Target="../media/image340.png"/><Relationship Id="rId1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3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5" Type="http://schemas.openxmlformats.org/officeDocument/2006/relationships/image" Target="../media/image46.png"/><Relationship Id="rId10" Type="http://schemas.openxmlformats.org/officeDocument/2006/relationships/image" Target="../media/image50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4.png"/><Relationship Id="rId18" Type="http://schemas.openxmlformats.org/officeDocument/2006/relationships/image" Target="../media/image66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3.png"/><Relationship Id="rId17" Type="http://schemas.openxmlformats.org/officeDocument/2006/relationships/image" Target="../media/image650.png"/><Relationship Id="rId2" Type="http://schemas.openxmlformats.org/officeDocument/2006/relationships/image" Target="../media/image54.png"/><Relationship Id="rId16" Type="http://schemas.openxmlformats.org/officeDocument/2006/relationships/image" Target="../media/image6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2.png"/><Relationship Id="rId5" Type="http://schemas.openxmlformats.org/officeDocument/2006/relationships/image" Target="../media/image57.png"/><Relationship Id="rId15" Type="http://schemas.openxmlformats.org/officeDocument/2006/relationships/image" Target="../media/image500.png"/><Relationship Id="rId10" Type="http://schemas.openxmlformats.org/officeDocument/2006/relationships/image" Target="../media/image61.png"/><Relationship Id="rId19" Type="http://schemas.openxmlformats.org/officeDocument/2006/relationships/image" Target="../media/image67.png"/><Relationship Id="rId4" Type="http://schemas.openxmlformats.org/officeDocument/2006/relationships/image" Target="../media/image56.png"/><Relationship Id="rId9" Type="http://schemas.openxmlformats.org/officeDocument/2006/relationships/image" Target="../media/image600.png"/><Relationship Id="rId1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tiff"/><Relationship Id="rId2" Type="http://schemas.openxmlformats.org/officeDocument/2006/relationships/image" Target="../media/image7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74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77200" cy="1831975"/>
          </a:xfrm>
        </p:spPr>
        <p:txBody>
          <a:bodyPr>
            <a:normAutofit/>
          </a:bodyPr>
          <a:lstStyle/>
          <a:p>
            <a:r>
              <a:rPr lang="en-US" sz="3600" dirty="0"/>
              <a:t>Exploiting Low-Rank Structure in Computing Matrix </a:t>
            </a:r>
            <a:r>
              <a:rPr lang="en-US" sz="3600" dirty="0" smtClean="0"/>
              <a:t>Powers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r>
              <a:rPr lang="en-US" sz="3600" dirty="0"/>
              <a:t>with Applications </a:t>
            </a:r>
            <a:r>
              <a:rPr lang="en-US" sz="3600" dirty="0" smtClean="0"/>
              <a:t>to Preconditioning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sz="2400" dirty="0" smtClean="0"/>
          </a:p>
          <a:p>
            <a:r>
              <a:rPr lang="en-US" sz="2400" dirty="0" smtClean="0"/>
              <a:t>Erin C. Carson</a:t>
            </a:r>
          </a:p>
          <a:p>
            <a:r>
              <a:rPr lang="en-US" sz="2400" dirty="0" smtClean="0"/>
              <a:t>Nicholas Knight, James </a:t>
            </a:r>
            <a:r>
              <a:rPr lang="en-US" sz="2400" dirty="0" err="1" smtClean="0"/>
              <a:t>Demmel</a:t>
            </a:r>
            <a:r>
              <a:rPr lang="en-US" sz="2400" dirty="0" smtClean="0"/>
              <a:t>, Ming </a:t>
            </a:r>
            <a:r>
              <a:rPr lang="en-US" sz="2400" dirty="0" err="1" smtClean="0"/>
              <a:t>Gu</a:t>
            </a:r>
            <a:endParaRPr lang="en-US" sz="2400" dirty="0" smtClean="0"/>
          </a:p>
          <a:p>
            <a:r>
              <a:rPr lang="en-US" sz="2400" dirty="0" smtClean="0"/>
              <a:t>U.C. Berkeley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834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Asymptotic Costs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9085479"/>
                  </p:ext>
                </p:extLst>
              </p:nvPr>
            </p:nvGraphicFramePr>
            <p:xfrm>
              <a:off x="266700" y="1119766"/>
              <a:ext cx="8362950" cy="2667127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800100"/>
                    <a:gridCol w="3264137"/>
                    <a:gridCol w="2813703"/>
                    <a:gridCol w="1485010"/>
                  </a:tblGrid>
                  <a:tr h="341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Phase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Flops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Words Moved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Messages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902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𝐴𝑘𝑥</m:t>
                                </m:r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𝐷</m:t>
                                </m:r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𝑈</m:t>
                                </m:r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−2) + </m:t>
                                </m:r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sz="1800" i="1" dirty="0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1800" dirty="0" smtClean="0">
                                        <a:latin typeface="Cambria Math"/>
                                      </a:rPr>
                                      <m:t>s</m:t>
                                    </m:r>
                                    <m:sSup>
                                      <m:sSupPr>
                                        <m:ctrlPr>
                                          <a:rPr lang="en-US" sz="1800" i="1" dirty="0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dirty="0" smtClean="0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  <m:sup>
                                        <m:r>
                                          <a:rPr lang="en-US" sz="1800" dirty="0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1800" b="0" i="1" dirty="0" smtClean="0">
                                        <a:latin typeface="Cambria Math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1800" b="0" i="1" dirty="0" smtClean="0">
                                        <a:latin typeface="Cambria Math"/>
                                      </a:rPr>
                                      <m:t>𝑝</m:t>
                                    </m:r>
                                  </m:den>
                                </m:f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800" dirty="0" smtClean="0">
                                  <a:latin typeface="Cambria Math"/>
                                </a:rPr>
                                <m:t>𝑂</m:t>
                              </m:r>
                              <m:r>
                                <a:rPr lang="en-US" sz="1800" dirty="0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800" dirty="0" smtClean="0">
                                  <a:latin typeface="Cambria Math"/>
                                </a:rPr>
                                <m:t>𝑠</m:t>
                              </m:r>
                              <m:sSup>
                                <m:sSupPr>
                                  <m:ctrlPr>
                                    <a:rPr lang="en-US" sz="1800" i="1" dirty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dirty="0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800" dirty="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800" i="1" dirty="0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 dirty="0" smtClean="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1800" dirty="0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func>
                              <m:r>
                                <a:rPr lang="en-US" sz="1800" dirty="0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800" dirty="0" smtClean="0"/>
                            <a:t> </a:t>
                          </a:r>
                          <a:r>
                            <a:rPr lang="en-US" sz="1800" dirty="0" smtClean="0"/>
                            <a:t>+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latin typeface="Cambria Math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sz="1800" dirty="0" smtClean="0"/>
                            <a:t>(ghost zones,</a:t>
                          </a:r>
                          <a:r>
                            <a:rPr lang="en-US" sz="18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40005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smtClean="0">
                                  <a:latin typeface="Cambria Math"/>
                                </a:rPr>
                                <m:t>𝑂</m:t>
                              </m:r>
                              <m:r>
                                <a:rPr lang="en-US" sz="1600" smtClean="0">
                                  <a:latin typeface="Cambria Math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sz="160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 smtClean="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1600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func>
                              <m:r>
                                <a:rPr lang="en-US" sz="1600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600" dirty="0" smtClean="0"/>
                            <a:t> </a:t>
                          </a:r>
                        </a:p>
                        <a:p>
                          <a:pPr marL="400050" lvl="1" indent="0" algn="l">
                            <a:buNone/>
                          </a:pPr>
                          <a:endParaRPr lang="en-US" sz="1600" b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/>
                    </a:tc>
                  </a:tr>
                  <a:tr h="4117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𝐴𝑘𝑥</m:t>
                                </m:r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𝐷</m:t>
                                </m:r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lang="en-US" sz="1800" dirty="0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sz="1800" dirty="0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−1</m:t>
                                </m:r>
                                <m:r>
                                  <a:rPr lang="en-US" sz="1800" dirty="0">
                                    <a:latin typeface="Cambria Math"/>
                                  </a:rPr>
                                  <m:t>) + </m:t>
                                </m:r>
                                <m:r>
                                  <a:rPr lang="en-US" sz="1800" dirty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sz="1800" dirty="0">
                                    <a:latin typeface="Cambria Math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sz="1800" i="1" dirty="0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1800" dirty="0" smtClean="0">
                                        <a:latin typeface="Cambria Math"/>
                                      </a:rPr>
                                      <m:t>s</m:t>
                                    </m:r>
                                    <m:r>
                                      <a:rPr lang="en-US" sz="1800" b="0" i="1" dirty="0" smtClean="0">
                                        <a:latin typeface="Cambria Math"/>
                                      </a:rPr>
                                      <m:t>𝑟𝑛</m:t>
                                    </m:r>
                                  </m:num>
                                  <m:den>
                                    <m:r>
                                      <a:rPr lang="en-US" sz="1800" b="0" i="1" dirty="0" smtClean="0">
                                        <a:latin typeface="Cambria Math"/>
                                      </a:rPr>
                                      <m:t>𝑝</m:t>
                                    </m:r>
                                  </m:den>
                                </m:f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800" dirty="0" smtClean="0">
                                  <a:latin typeface="Cambria Math"/>
                                </a:rPr>
                                <m:t>𝑂</m:t>
                              </m:r>
                              <m:r>
                                <a:rPr lang="en-US" sz="1800" dirty="0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800" dirty="0" smtClean="0">
                                  <a:latin typeface="Cambria Math"/>
                                </a:rPr>
                                <m:t>𝑠𝑟</m:t>
                              </m:r>
                              <m:func>
                                <m:funcPr>
                                  <m:ctrlPr>
                                    <a:rPr lang="en-US" sz="1800" i="1" dirty="0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 i="0" dirty="0" smtClean="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1800" b="0" i="1" dirty="0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func>
                              <m:r>
                                <a:rPr lang="en-US" sz="1800" dirty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800" dirty="0"/>
                            <a:t> </a:t>
                          </a:r>
                          <a:r>
                            <a:rPr lang="en-US" sz="1800" dirty="0" smtClean="0"/>
                            <a:t> </a:t>
                          </a:r>
                          <a:r>
                            <a:rPr lang="en-US" sz="1800" dirty="0" smtClean="0"/>
                            <a:t>+</a:t>
                          </a:r>
                        </a:p>
                        <a:p>
                          <a:pPr algn="ctr"/>
                          <a:r>
                            <a:rPr lang="en-US" sz="1800" dirty="0" smtClean="0"/>
                            <a:t> (ghost zones,</a:t>
                          </a:r>
                          <a:r>
                            <a:rPr lang="en-US" sz="18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smtClean="0">
                                  <a:latin typeface="Cambria Math"/>
                                </a:rPr>
                                <m:t>𝑂</m:t>
                              </m:r>
                              <m:r>
                                <a:rPr lang="en-US" sz="1600" smtClean="0">
                                  <a:latin typeface="Cambria Math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sz="160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 smtClean="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1600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func>
                              <m:r>
                                <a:rPr lang="en-US" sz="1600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600" dirty="0" smtClean="0"/>
                            <a:t> 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1395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800" smtClean="0">
                                  <a:latin typeface="Cambria Math"/>
                                </a:rPr>
                                <m:t>𝑂</m:t>
                              </m:r>
                              <m:r>
                                <a:rPr lang="en-US" sz="1800" smtClean="0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8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180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8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80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800" dirty="0" smtClean="0"/>
                            <a:t> 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1506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𝐴𝑘𝑥</m:t>
                                </m:r>
                                <m:d>
                                  <m:dPr>
                                    <m:ctrlPr>
                                      <a:rPr lang="en-US" sz="1800" i="1" dirty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dirty="0">
                                        <a:latin typeface="Cambria Math"/>
                                      </a:rPr>
                                      <m:t>𝐷</m:t>
                                    </m:r>
                                    <m:r>
                                      <a:rPr lang="en-US" sz="1800" dirty="0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en-US" sz="1800" dirty="0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en-US" sz="1800" dirty="0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en-US" sz="1800" dirty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sz="1800" i="1" dirty="0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1800" dirty="0" smtClean="0">
                                        <a:latin typeface="Cambria Math"/>
                                      </a:rPr>
                                      <m:t>s</m:t>
                                    </m:r>
                                    <m:r>
                                      <a:rPr lang="en-US" sz="1800" b="0" i="1" dirty="0" smtClean="0">
                                        <a:latin typeface="Cambria Math"/>
                                      </a:rPr>
                                      <m:t>𝑟𝑛</m:t>
                                    </m:r>
                                  </m:num>
                                  <m:den>
                                    <m:r>
                                      <a:rPr lang="en-US" sz="1800" b="0" i="1" dirty="0" smtClean="0">
                                        <a:latin typeface="Cambria Math"/>
                                      </a:rPr>
                                      <m:t>𝑝</m:t>
                                    </m:r>
                                  </m:den>
                                </m:f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9085479"/>
                  </p:ext>
                </p:extLst>
              </p:nvPr>
            </p:nvGraphicFramePr>
            <p:xfrm>
              <a:off x="266700" y="1119766"/>
              <a:ext cx="8362950" cy="2667127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800100"/>
                    <a:gridCol w="3264137"/>
                    <a:gridCol w="2813703"/>
                    <a:gridCol w="1485010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Phase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Flops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Words Moved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Messages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880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4627" t="-57522" r="-131530" b="-2345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44902" t="-57522" r="-52928" b="-2345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>
                        <a:blipFill rotWithShape="1">
                          <a:blip r:embed="rId2"/>
                          <a:stretch>
                            <a:fillRect l="-462705" t="-57522" b="-234513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4627" t="-169524" r="-131530" b="-15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44902" t="-169524" r="-52928" b="-15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62705" t="-169524" b="-152381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4627" t="-479661" r="-131530" b="-1711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6074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4627" t="-342000" r="-131530" b="-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5364376"/>
                  </p:ext>
                </p:extLst>
              </p:nvPr>
            </p:nvGraphicFramePr>
            <p:xfrm>
              <a:off x="228600" y="4343400"/>
              <a:ext cx="8523541" cy="207745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524000"/>
                    <a:gridCol w="3032206"/>
                    <a:gridCol w="2557925"/>
                    <a:gridCol w="1409410"/>
                  </a:tblGrid>
                  <a:tr h="555609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Flops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Words Moved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Messages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55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Total</a:t>
                          </a:r>
                          <a:r>
                            <a:rPr lang="en-US" baseline="0" dirty="0" smtClean="0"/>
                            <a:t> Online (CA)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0" dirty="0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1800" b="0" i="1" dirty="0" smtClean="0"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𝐴𝑘𝑥</m:t>
                                </m:r>
                                <m:d>
                                  <m:dPr>
                                    <m:ctrlPr>
                                      <a:rPr lang="en-US" sz="1800" i="1" dirty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dirty="0">
                                        <a:latin typeface="Cambria Math"/>
                                      </a:rPr>
                                      <m:t>𝐷</m:t>
                                    </m:r>
                                    <m:r>
                                      <a:rPr lang="en-US" sz="1800" dirty="0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en-US" sz="1800" dirty="0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en-US" sz="1800" dirty="0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en-US" sz="1800" dirty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sz="1800" i="1" dirty="0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1800" dirty="0" smtClean="0">
                                        <a:latin typeface="Cambria Math"/>
                                      </a:rPr>
                                      <m:t>s</m:t>
                                    </m:r>
                                    <m:r>
                                      <a:rPr lang="en-US" sz="1800" b="0" i="1" dirty="0" smtClean="0">
                                        <a:latin typeface="Cambria Math"/>
                                      </a:rPr>
                                      <m:t>𝑟𝑛</m:t>
                                    </m:r>
                                  </m:num>
                                  <m:den>
                                    <m:r>
                                      <a:rPr lang="en-US" sz="1800" b="0" i="1" dirty="0" smtClean="0">
                                        <a:latin typeface="Cambria Math"/>
                                      </a:rPr>
                                      <m:t>𝑝</m:t>
                                    </m:r>
                                  </m:den>
                                </m:f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800" dirty="0" smtClean="0">
                                  <a:latin typeface="Cambria Math"/>
                                </a:rPr>
                                <m:t>𝑂</m:t>
                              </m:r>
                              <m:r>
                                <a:rPr lang="en-US" sz="1800" dirty="0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800" dirty="0" smtClean="0">
                                  <a:latin typeface="Cambria Math"/>
                                </a:rPr>
                                <m:t>𝑠𝑟</m:t>
                              </m:r>
                              <m:func>
                                <m:funcPr>
                                  <m:ctrlPr>
                                    <a:rPr lang="en-US" sz="1800" i="1" dirty="0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 i="0" dirty="0" smtClean="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1800" b="0" i="1" dirty="0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func>
                              <m:r>
                                <a:rPr lang="en-US" sz="1800" dirty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800" dirty="0"/>
                            <a:t> </a:t>
                          </a:r>
                          <a:r>
                            <a:rPr lang="en-US" sz="1800" dirty="0" smtClean="0"/>
                            <a:t> +</a:t>
                          </a:r>
                        </a:p>
                        <a:p>
                          <a:pPr algn="ctr"/>
                          <a:r>
                            <a:rPr lang="en-US" sz="1800" dirty="0" smtClean="0"/>
                            <a:t> (ghost zones,</a:t>
                          </a:r>
                          <a:r>
                            <a:rPr lang="en-US" sz="18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 smtClean="0">
                            <a:latin typeface="Cambria Math"/>
                          </a:endParaRPr>
                        </a:p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smtClean="0">
                                  <a:latin typeface="Cambria Math"/>
                                </a:rPr>
                                <m:t>𝑂</m:t>
                              </m:r>
                              <m:r>
                                <a:rPr lang="en-US" sz="1600" smtClean="0">
                                  <a:latin typeface="Cambria Math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sz="160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 smtClean="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1600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func>
                              <m:r>
                                <a:rPr lang="en-US" sz="1600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600" dirty="0" smtClean="0"/>
                            <a:t> 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555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Standard</a:t>
                          </a:r>
                          <a:r>
                            <a:rPr lang="en-US" baseline="0" dirty="0" smtClean="0"/>
                            <a:t> Alg.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dirty="0" smtClean="0">
                                    <a:latin typeface="Cambria Math"/>
                                  </a:rPr>
                                  <m:t>s</m:t>
                                </m:r>
                                <m:r>
                                  <a:rPr lang="en-US" sz="1800" b="0" i="1" dirty="0" smtClean="0"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𝐴𝑘𝑥</m:t>
                                </m:r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𝐷</m:t>
                                </m:r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lang="en-US" sz="1800" dirty="0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1800" dirty="0">
                                    <a:latin typeface="Cambria Math"/>
                                  </a:rPr>
                                  <m:t>) + </m:t>
                                </m:r>
                                <m:r>
                                  <a:rPr lang="en-US" sz="1800" dirty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sz="1800" dirty="0">
                                    <a:latin typeface="Cambria Math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sz="1800" i="1" dirty="0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1800" dirty="0" smtClean="0">
                                        <a:latin typeface="Cambria Math"/>
                                      </a:rPr>
                                      <m:t>s</m:t>
                                    </m:r>
                                    <m:r>
                                      <a:rPr lang="en-US" sz="1800" b="0" i="1" dirty="0" smtClean="0">
                                        <a:latin typeface="Cambria Math"/>
                                      </a:rPr>
                                      <m:t>𝑟𝑛</m:t>
                                    </m:r>
                                  </m:num>
                                  <m:den>
                                    <m:r>
                                      <a:rPr lang="en-US" sz="1800" b="0" i="1" dirty="0" smtClean="0">
                                        <a:latin typeface="Cambria Math"/>
                                      </a:rPr>
                                      <m:t>𝑝</m:t>
                                    </m:r>
                                  </m:den>
                                </m:f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latin typeface="Cambria Math"/>
                                </a:rPr>
                                <m:t>𝑂</m:t>
                              </m:r>
                              <m:r>
                                <a:rPr lang="en-US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𝑠𝑟</m:t>
                              </m:r>
                              <m:func>
                                <m:func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mtClean="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func>
                              <m:r>
                                <a:rPr lang="en-US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800" dirty="0" smtClean="0"/>
                            <a:t> </a:t>
                          </a:r>
                          <a:r>
                            <a:rPr lang="en-US" sz="1800" dirty="0" smtClean="0"/>
                            <a:t>+</a:t>
                          </a:r>
                        </a:p>
                        <a:p>
                          <a:pPr algn="ctr"/>
                          <a:r>
                            <a:rPr lang="en-US" sz="18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latin typeface="Cambria Math"/>
                                </a:rPr>
                                <m:t>𝑠</m:t>
                              </m:r>
                            </m:oMath>
                          </a14:m>
                          <a:r>
                            <a:rPr lang="en-US" sz="1800" dirty="0" smtClean="0"/>
                            <a:t>(ghost zones,</a:t>
                          </a:r>
                          <a:r>
                            <a:rPr lang="en-US" sz="18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latin typeface="Cambria Math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𝑠</m:t>
                                </m:r>
                                <m:func>
                                  <m:func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mtClean="0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func>
                                <m:r>
                                  <a:rPr lang="en-US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5364376"/>
                  </p:ext>
                </p:extLst>
              </p:nvPr>
            </p:nvGraphicFramePr>
            <p:xfrm>
              <a:off x="228600" y="4343400"/>
              <a:ext cx="8523541" cy="207745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524000"/>
                    <a:gridCol w="3032206"/>
                    <a:gridCol w="2557925"/>
                    <a:gridCol w="1409410"/>
                  </a:tblGrid>
                  <a:tr h="555609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Flops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Words Moved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Messages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8817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Total</a:t>
                          </a:r>
                          <a:r>
                            <a:rPr lang="en-US" baseline="0" dirty="0" smtClean="0"/>
                            <a:t> Online (CA)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0503" t="-66667" r="-130986" b="-840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78095" t="-66667" r="-55000" b="-840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05628" t="-66667" b="-84028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Standard</a:t>
                          </a:r>
                          <a:r>
                            <a:rPr lang="en-US" baseline="0" dirty="0" smtClean="0"/>
                            <a:t> Alg.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0503" t="-228571" r="-130986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78095" t="-228571" r="-55000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05628" t="-228571" b="-1523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800850" y="6324600"/>
            <a:ext cx="2133600" cy="365125"/>
          </a:xfrm>
        </p:spPr>
        <p:txBody>
          <a:bodyPr/>
          <a:lstStyle/>
          <a:p>
            <a:fld id="{3EBC3530-9DB9-4D5B-AD33-F4B8867AF5AD}" type="slidenum">
              <a:rPr lang="en-US" smtClean="0"/>
              <a:t>10</a:t>
            </a:fld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429500" y="4891730"/>
            <a:ext cx="1219200" cy="16614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4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7684301" y="3671243"/>
            <a:ext cx="838197" cy="7280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846101" y="2970130"/>
            <a:ext cx="838197" cy="7280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003140" y="2245621"/>
            <a:ext cx="847721" cy="7239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74461" y="1521721"/>
            <a:ext cx="833437" cy="7239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12372"/>
            <a:ext cx="4752974" cy="653957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 </a:t>
            </a:r>
            <a:r>
              <a:rPr lang="en-US" sz="2800" dirty="0" smtClean="0"/>
              <a:t>    HSS Structure: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4356" y="4267200"/>
                <a:ext cx="8534400" cy="2438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0;1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</a:rPr>
                        <m:t>𝐴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;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+1;2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+1;2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−1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+1;2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−1,2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en-US" sz="22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200" i="1">
                                            <a:latin typeface="Cambria Math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2200" b="0" i="1" smtClean="0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+1;2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+1;2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+1;2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,2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−1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en-US" sz="22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200" i="1">
                                            <a:latin typeface="Cambria Math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2200" b="0" i="1" smtClean="0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+1;2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+1;2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200" dirty="0" smtClean="0"/>
              </a:p>
              <a:p>
                <a:r>
                  <a:rPr lang="en-US" sz="2200" dirty="0" smtClean="0"/>
                  <a:t>Can define translations for row and column bases, </a:t>
                </a:r>
                <a:r>
                  <a:rPr lang="en-US" sz="2200" dirty="0" err="1" smtClean="0"/>
                  <a:t>i.e</a:t>
                </a:r>
                <a:r>
                  <a:rPr lang="en-US" sz="2200" dirty="0" smtClean="0"/>
                  <a:t>:</a:t>
                </a:r>
              </a:p>
              <a:p>
                <a:pPr marL="457200" lvl="1" indent="0">
                  <a:buNone/>
                </a:pP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/>
                          </a:rPr>
                          <m:t>;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+1;2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+1;2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+1;2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+1;2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              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𝑘</m:t>
                        </m:r>
                        <m:r>
                          <a:rPr lang="en-US" sz="2200" i="1">
                            <a:latin typeface="Cambria Math"/>
                          </a:rPr>
                          <m:t>;</m:t>
                        </m:r>
                        <m:r>
                          <a:rPr lang="en-US" sz="22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+1;2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+1;2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+1;2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+1;2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356" y="4267200"/>
                <a:ext cx="8534400" cy="2438400"/>
              </a:xfrm>
              <a:blipFill rotWithShape="1">
                <a:blip r:embed="rId2"/>
                <a:stretch>
                  <a:fillRect l="-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174461" y="1521721"/>
            <a:ext cx="3352800" cy="289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74461" y="1521721"/>
            <a:ext cx="1676400" cy="1447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46098" y="2969521"/>
            <a:ext cx="1676400" cy="1447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84297" y="3698184"/>
            <a:ext cx="838200" cy="723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07898" y="2245620"/>
            <a:ext cx="838200" cy="723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46097" y="2969521"/>
            <a:ext cx="838200" cy="723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74461" y="1521720"/>
            <a:ext cx="838200" cy="723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55525" y="1558333"/>
            <a:ext cx="114300" cy="6444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207925" y="1553566"/>
            <a:ext cx="614360" cy="130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17322" y="2294887"/>
            <a:ext cx="114300" cy="6444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69722" y="2290120"/>
            <a:ext cx="614360" cy="130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727161" y="3026820"/>
            <a:ext cx="114300" cy="6444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879561" y="3022053"/>
            <a:ext cx="614360" cy="130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879436" y="3741191"/>
            <a:ext cx="114300" cy="6444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031836" y="3736424"/>
            <a:ext cx="614360" cy="130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074700" y="1575894"/>
            <a:ext cx="1423985" cy="130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888962" y="1575894"/>
            <a:ext cx="142874" cy="13634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412588" y="3016476"/>
            <a:ext cx="1423985" cy="130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26850" y="3016476"/>
            <a:ext cx="142874" cy="13634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609600" y="2178606"/>
                <a:ext cx="4212429" cy="19023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sz="2400" dirty="0" smtClean="0"/>
                  <a:t>-level binary tree</a:t>
                </a:r>
              </a:p>
              <a:p>
                <a:r>
                  <a:rPr lang="en-US" sz="2400" dirty="0" smtClean="0"/>
                  <a:t>Off-diagonal blocks have rank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𝑟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Can write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400" dirty="0" smtClean="0"/>
                  <a:t> hierarchically:</a:t>
                </a:r>
              </a:p>
              <a:p>
                <a:pPr marL="0" indent="0">
                  <a:buFont typeface="Arial" pitchFamily="34" charset="0"/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178606"/>
                <a:ext cx="4212429" cy="1902395"/>
              </a:xfrm>
              <a:prstGeom prst="rect">
                <a:avLst/>
              </a:prstGeom>
              <a:blipFill rotWithShape="1">
                <a:blip r:embed="rId3"/>
                <a:stretch>
                  <a:fillRect l="-1881" t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itle 1"/>
          <p:cNvSpPr txBox="1">
            <a:spLocks/>
          </p:cNvSpPr>
          <p:nvPr/>
        </p:nvSpPr>
        <p:spPr>
          <a:xfrm>
            <a:off x="304800" y="274638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Extending the Blocking Covers Matrix Powers Algorithm to HSS Matrices</a:t>
            </a:r>
            <a:endParaRPr lang="en-US" sz="28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3530-9DB9-4D5B-AD33-F4B8867AF5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2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>
          <a:xfrm>
            <a:off x="4701312" y="3533776"/>
            <a:ext cx="100319" cy="447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5223342" y="3064293"/>
            <a:ext cx="100319" cy="447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3685314" y="2632725"/>
            <a:ext cx="100319" cy="447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606209" y="2671536"/>
            <a:ext cx="479089" cy="121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154140" y="2195600"/>
            <a:ext cx="479089" cy="121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7655158" y="3563721"/>
            <a:ext cx="479089" cy="121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8172935" y="3121416"/>
            <a:ext cx="479089" cy="121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6593266" y="2191960"/>
            <a:ext cx="2044117" cy="1810521"/>
            <a:chOff x="4953000" y="3018754"/>
            <a:chExt cx="3352800" cy="2900364"/>
          </a:xfrm>
        </p:grpSpPr>
        <p:sp>
          <p:nvSpPr>
            <p:cNvPr id="64" name="Rectangle 63"/>
            <p:cNvSpPr/>
            <p:nvPr/>
          </p:nvSpPr>
          <p:spPr>
            <a:xfrm>
              <a:off x="4953000" y="3018755"/>
              <a:ext cx="3352800" cy="2895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953000" y="3018755"/>
              <a:ext cx="16764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624637" y="4466555"/>
              <a:ext cx="16764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462836" y="5195218"/>
              <a:ext cx="838200" cy="723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786437" y="3742654"/>
              <a:ext cx="838200" cy="723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624636" y="4466555"/>
              <a:ext cx="838200" cy="723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953000" y="3018754"/>
              <a:ext cx="838200" cy="723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834064" y="3055367"/>
              <a:ext cx="114300" cy="6444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986464" y="3050600"/>
              <a:ext cx="614360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995861" y="3791921"/>
              <a:ext cx="114300" cy="6444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148261" y="3787154"/>
              <a:ext cx="614360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505700" y="4523854"/>
              <a:ext cx="114300" cy="6444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658100" y="4519087"/>
              <a:ext cx="614360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657975" y="5238225"/>
              <a:ext cx="114300" cy="6444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810375" y="5233458"/>
              <a:ext cx="614360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853239" y="3072928"/>
              <a:ext cx="1423985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667501" y="3072928"/>
              <a:ext cx="142874" cy="13634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191127" y="4513510"/>
              <a:ext cx="1423985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005389" y="4513510"/>
              <a:ext cx="142874" cy="13634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Rectangle 84"/>
          <p:cNvSpPr/>
          <p:nvPr/>
        </p:nvSpPr>
        <p:spPr>
          <a:xfrm>
            <a:off x="4212647" y="2176502"/>
            <a:ext cx="100319" cy="447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Exploiting Low-Rank Structure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7890" y="961572"/>
                <a:ext cx="8477509" cy="990600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 smtClean="0"/>
                  <a:t>Matrix can be written 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𝐷</m:t>
                    </m:r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</a:rPr>
                      <m:t>𝑈𝑆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S composed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𝑅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𝑊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2000" dirty="0" smtClean="0"/>
                  <a:t>’s  translation operations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000" dirty="0" smtClean="0"/>
                  <a:t> is not formed explicitly)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7890" y="961572"/>
                <a:ext cx="8477509" cy="990600"/>
              </a:xfrm>
              <a:blipFill rotWithShape="1">
                <a:blip r:embed="rId2"/>
                <a:stretch>
                  <a:fillRect l="-647" t="-3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596548" y="2138418"/>
            <a:ext cx="2035240" cy="1799149"/>
            <a:chOff x="528638" y="2971799"/>
            <a:chExt cx="3352800" cy="2900364"/>
          </a:xfrm>
        </p:grpSpPr>
        <p:sp>
          <p:nvSpPr>
            <p:cNvPr id="4" name="Rectangle 3"/>
            <p:cNvSpPr/>
            <p:nvPr/>
          </p:nvSpPr>
          <p:spPr>
            <a:xfrm>
              <a:off x="528638" y="2971800"/>
              <a:ext cx="3352800" cy="2895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28638" y="2971800"/>
              <a:ext cx="16764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200275" y="4419600"/>
              <a:ext cx="16764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38474" y="5148263"/>
              <a:ext cx="838200" cy="7239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362075" y="3695699"/>
              <a:ext cx="838200" cy="7239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200274" y="4419600"/>
              <a:ext cx="838200" cy="7239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8638" y="2971799"/>
              <a:ext cx="838200" cy="7239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09702" y="3008412"/>
              <a:ext cx="114300" cy="6444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62102" y="3003645"/>
              <a:ext cx="614360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1499" y="3744966"/>
              <a:ext cx="114300" cy="6444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23899" y="3740199"/>
              <a:ext cx="614360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81338" y="4476899"/>
              <a:ext cx="114300" cy="6444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33738" y="4472132"/>
              <a:ext cx="614360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33613" y="5191270"/>
              <a:ext cx="114300" cy="6444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386013" y="5186503"/>
              <a:ext cx="614360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428877" y="3025973"/>
              <a:ext cx="1423985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43139" y="3025973"/>
              <a:ext cx="142874" cy="13634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6765" y="4466555"/>
              <a:ext cx="1423985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81027" y="4466555"/>
              <a:ext cx="142874" cy="13634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658553" y="2172056"/>
            <a:ext cx="2093372" cy="1805876"/>
            <a:chOff x="4953000" y="3018754"/>
            <a:chExt cx="3352800" cy="2900364"/>
          </a:xfrm>
        </p:grpSpPr>
        <p:sp>
          <p:nvSpPr>
            <p:cNvPr id="42" name="Rectangle 41"/>
            <p:cNvSpPr/>
            <p:nvPr/>
          </p:nvSpPr>
          <p:spPr>
            <a:xfrm>
              <a:off x="4953000" y="3018755"/>
              <a:ext cx="3352800" cy="2895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953000" y="3018755"/>
              <a:ext cx="16764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624637" y="4466555"/>
              <a:ext cx="16764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462836" y="5195218"/>
              <a:ext cx="838200" cy="723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786437" y="3742654"/>
              <a:ext cx="838200" cy="723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624636" y="4466555"/>
              <a:ext cx="838200" cy="723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953000" y="3018754"/>
              <a:ext cx="838200" cy="723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838824" y="3077046"/>
              <a:ext cx="114300" cy="6444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986464" y="3050600"/>
              <a:ext cx="614360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995861" y="3791921"/>
              <a:ext cx="114300" cy="6444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148261" y="3787154"/>
              <a:ext cx="614360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505700" y="4523854"/>
              <a:ext cx="114300" cy="6444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658100" y="4519087"/>
              <a:ext cx="614360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657975" y="5191604"/>
              <a:ext cx="114300" cy="6444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810375" y="5233458"/>
              <a:ext cx="614360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853239" y="3072928"/>
              <a:ext cx="1423985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667501" y="3072928"/>
              <a:ext cx="142874" cy="13634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191127" y="4513510"/>
              <a:ext cx="1423985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2895600" y="5387711"/>
            <a:ext cx="35621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grpSp>
        <p:nvGrpSpPr>
          <p:cNvPr id="98" name="Group 97"/>
          <p:cNvGrpSpPr/>
          <p:nvPr/>
        </p:nvGrpSpPr>
        <p:grpSpPr>
          <a:xfrm>
            <a:off x="659585" y="4765924"/>
            <a:ext cx="2035240" cy="1799149"/>
            <a:chOff x="528638" y="2971799"/>
            <a:chExt cx="3352800" cy="2900364"/>
          </a:xfrm>
        </p:grpSpPr>
        <p:sp>
          <p:nvSpPr>
            <p:cNvPr id="99" name="Rectangle 98"/>
            <p:cNvSpPr/>
            <p:nvPr/>
          </p:nvSpPr>
          <p:spPr>
            <a:xfrm>
              <a:off x="528638" y="2971800"/>
              <a:ext cx="3352800" cy="2895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038474" y="5148263"/>
              <a:ext cx="838200" cy="7239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362075" y="3695699"/>
              <a:ext cx="838200" cy="7239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200274" y="4419600"/>
              <a:ext cx="838200" cy="7239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28638" y="2971799"/>
              <a:ext cx="838200" cy="7239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3797345" y="4759542"/>
            <a:ext cx="515621" cy="18089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3819905" y="4765924"/>
            <a:ext cx="100319" cy="4470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3949894" y="5218399"/>
            <a:ext cx="100319" cy="4470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4082305" y="5668926"/>
            <a:ext cx="100319" cy="4470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4212294" y="6121401"/>
            <a:ext cx="100319" cy="4470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5296132" y="4765925"/>
            <a:ext cx="1810512" cy="512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5296132" y="4758795"/>
            <a:ext cx="448056" cy="10058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5753326" y="4882167"/>
            <a:ext cx="448056" cy="10058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6201388" y="5033227"/>
            <a:ext cx="448056" cy="10058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6658582" y="5171113"/>
            <a:ext cx="448056" cy="10058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4560423" y="4753161"/>
            <a:ext cx="515621" cy="51206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082305" y="4114800"/>
            <a:ext cx="1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899592" y="4114800"/>
            <a:ext cx="1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1620832" y="4114800"/>
            <a:ext cx="1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08158" y="5986319"/>
                <a:ext cx="4314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58" y="5986319"/>
                <a:ext cx="431493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303980" y="6158286"/>
                <a:ext cx="4314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980" y="6158286"/>
                <a:ext cx="43149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4585884" y="5299594"/>
                <a:ext cx="4314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884" y="5299594"/>
                <a:ext cx="43149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5415883" y="5349695"/>
                <a:ext cx="4314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883" y="5349695"/>
                <a:ext cx="431493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3530-9DB9-4D5B-AD33-F4B8867AF5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9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Parallel HSS </a:t>
            </a:r>
            <a:r>
              <a:rPr lang="en-US" dirty="0" err="1" smtClean="0"/>
              <a:t>Akx</a:t>
            </a:r>
            <a:r>
              <a:rPr lang="en-US" dirty="0" smtClean="0"/>
              <a:t> 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2378" y="1143000"/>
                <a:ext cx="8522280" cy="301133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2800" dirty="0" smtClean="0"/>
                  <a:t>Data Structures:</a:t>
                </a:r>
              </a:p>
              <a:p>
                <a:pPr lvl="1"/>
                <a:r>
                  <a:rPr lang="en-US" b="0" dirty="0" smtClean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en-US" dirty="0" smtClean="0"/>
                  <a:t> processors</a:t>
                </a:r>
              </a:p>
              <a:p>
                <a:pPr lvl="1"/>
                <a:r>
                  <a:rPr lang="en-US" dirty="0" smtClean="0"/>
                  <a:t>Each processor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 owns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, dense diagonal block, dimension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dimension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dimension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/>
                          </a:rPr>
                          <m:t>/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×1</m:t>
                        </m:r>
                      </m:e>
                    </m:d>
                  </m:oMath>
                </a14:m>
                <a:r>
                  <a:rPr lang="en-US" dirty="0" smtClean="0"/>
                  <a:t> piece of source vector</a:t>
                </a:r>
              </a:p>
              <a:p>
                <a:pPr lvl="2"/>
                <a:r>
                  <a:rPr lang="en-US" dirty="0" smtClean="0"/>
                  <a:t>All matrices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𝑊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,    </m:t>
                    </m:r>
                  </m:oMath>
                </a14:m>
                <a:endParaRPr lang="en-US" dirty="0" smtClean="0"/>
              </a:p>
              <a:p>
                <a:pPr lvl="3"/>
                <a:r>
                  <a:rPr lang="en-US" dirty="0" smtClean="0"/>
                  <a:t>These are all small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𝑙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sized matrices, assumed they fit </a:t>
                </a:r>
                <a:r>
                  <a:rPr lang="en-US" dirty="0" smtClean="0"/>
                  <a:t>on </a:t>
                </a:r>
                <a:r>
                  <a:rPr lang="en-US" dirty="0" smtClean="0"/>
                  <a:t>each proc</a:t>
                </a:r>
                <a:r>
                  <a:rPr lang="en-US" dirty="0"/>
                  <a:t>.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2378" y="1143000"/>
                <a:ext cx="8522280" cy="3011339"/>
              </a:xfrm>
              <a:blipFill rotWithShape="1">
                <a:blip r:embed="rId2"/>
                <a:stretch>
                  <a:fillRect l="-1001" t="-4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/>
          <p:cNvSpPr txBox="1"/>
          <p:nvPr/>
        </p:nvSpPr>
        <p:spPr>
          <a:xfrm>
            <a:off x="3597526" y="5054945"/>
            <a:ext cx="35621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1358619" y="4401732"/>
            <a:ext cx="2035240" cy="1799149"/>
            <a:chOff x="528638" y="2971799"/>
            <a:chExt cx="3352800" cy="2900364"/>
          </a:xfrm>
        </p:grpSpPr>
        <p:sp>
          <p:nvSpPr>
            <p:cNvPr id="80" name="Rectangle 79"/>
            <p:cNvSpPr/>
            <p:nvPr/>
          </p:nvSpPr>
          <p:spPr>
            <a:xfrm>
              <a:off x="528638" y="2971800"/>
              <a:ext cx="3352800" cy="2895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038474" y="5148263"/>
              <a:ext cx="838200" cy="7239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362075" y="3695699"/>
              <a:ext cx="838200" cy="7239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200274" y="4419600"/>
              <a:ext cx="838200" cy="7239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28638" y="2971799"/>
              <a:ext cx="838200" cy="7239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Rectangle 84"/>
          <p:cNvSpPr/>
          <p:nvPr/>
        </p:nvSpPr>
        <p:spPr>
          <a:xfrm>
            <a:off x="4499271" y="4426776"/>
            <a:ext cx="515621" cy="18089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4507317" y="4433158"/>
            <a:ext cx="100319" cy="4470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4651820" y="4885633"/>
            <a:ext cx="100319" cy="4470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4784231" y="5336160"/>
            <a:ext cx="100319" cy="4470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914220" y="5788635"/>
            <a:ext cx="100319" cy="4470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5998058" y="4433159"/>
            <a:ext cx="1810512" cy="512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5998058" y="4426029"/>
            <a:ext cx="448056" cy="10058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6455252" y="4549401"/>
            <a:ext cx="448056" cy="10058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6903314" y="4700461"/>
            <a:ext cx="448056" cy="10058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360508" y="4838347"/>
            <a:ext cx="448056" cy="10058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5262349" y="4420395"/>
            <a:ext cx="515621" cy="5120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3530-9DB9-4D5B-AD33-F4B8867AF5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3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Extending the Algorithm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600"/>
                <a:ext cx="8686800" cy="5334000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 smtClean="0"/>
                  <a:t>Only change needed is in Phase 2 (</a:t>
                </a:r>
                <a:r>
                  <a:rPr lang="en-US" sz="2200" dirty="0" err="1" smtClean="0"/>
                  <a:t>backsolving</a:t>
                </a:r>
                <a:r>
                  <a:rPr lang="en-US" sz="2200" dirty="0" smtClean="0"/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Cambria Math"/>
                  </a:rPr>
                  <a:t>)</a:t>
                </a:r>
              </a:p>
              <a:p>
                <a:pPr lvl="1"/>
                <a:r>
                  <a:rPr lang="en-US" sz="2200" dirty="0" smtClean="0"/>
                  <a:t>Before, we computed,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𝑗</m:t>
                    </m:r>
                    <m:r>
                      <a:rPr lang="en-US" sz="2200" b="0" i="1" smtClean="0">
                        <a:latin typeface="Cambria Math"/>
                      </a:rPr>
                      <m:t>=1:</m:t>
                    </m:r>
                    <m:r>
                      <a:rPr lang="en-US" sz="2200" b="0" i="1" smtClean="0">
                        <a:latin typeface="Cambria Math"/>
                      </a:rPr>
                      <m:t>𝑠</m:t>
                    </m:r>
                    <m:r>
                      <a:rPr lang="en-US" sz="2200" b="0" i="1" smtClean="0">
                        <a:latin typeface="Cambria Math"/>
                      </a:rPr>
                      <m:t>−1</m:t>
                    </m:r>
                  </m:oMath>
                </a14:m>
                <a:endParaRPr lang="en-US" sz="2200" dirty="0" smtClean="0"/>
              </a:p>
              <a:p>
                <a:pPr lvl="1"/>
                <a:endParaRPr lang="en-US" sz="2200" dirty="0" smtClean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𝑗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𝑣</m:t>
                    </m:r>
                    <m:r>
                      <a:rPr lang="en-US" sz="2200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22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/>
                          </a:rPr>
                          <m:t>𝑘</m:t>
                        </m:r>
                        <m:r>
                          <a:rPr lang="en-US" sz="22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latin typeface="Cambria Math"/>
                          </a:rPr>
                          <m:t>𝑗</m:t>
                        </m:r>
                      </m:sup>
                      <m:e>
                        <m:d>
                          <m:d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2200" i="1">
                                <a:latin typeface="Cambria Math"/>
                              </a:rPr>
                              <m:t>𝑈</m:t>
                            </m:r>
                          </m:e>
                        </m:d>
                        <m:d>
                          <m:d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sz="2200" dirty="0"/>
                  <a:t> </a:t>
                </a:r>
                <a:endParaRPr lang="en-US" sz="2200" dirty="0" smtClean="0"/>
              </a:p>
              <a:p>
                <a:pPr marL="457200" lvl="1" indent="0">
                  <a:buNone/>
                </a:pPr>
                <a:endParaRPr lang="en-US" sz="2200" dirty="0" smtClean="0"/>
              </a:p>
              <a:p>
                <a:pPr lvl="1"/>
                <a:r>
                  <a:rPr lang="en-US" sz="2200" dirty="0" smtClean="0"/>
                  <a:t>Now, we can exploit hierarchical </a:t>
                </a:r>
                <a:r>
                  <a:rPr lang="en-US" sz="2200" dirty="0" err="1" smtClean="0"/>
                  <a:t>semiseparability</a:t>
                </a:r>
                <a:r>
                  <a:rPr lang="en-US" sz="2200" dirty="0" smtClean="0"/>
                  <a:t>:</a:t>
                </a:r>
              </a:p>
              <a:p>
                <a:pPr lvl="1"/>
                <a:r>
                  <a:rPr lang="en-US" sz="22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𝑗</m:t>
                    </m:r>
                    <m:r>
                      <a:rPr lang="en-US" sz="2200" i="1" dirty="0" smtClean="0">
                        <a:latin typeface="Cambria Math"/>
                      </a:rPr>
                      <m:t>=1:</m:t>
                    </m:r>
                    <m:r>
                      <a:rPr lang="en-US" sz="2200" i="1" dirty="0" smtClean="0">
                        <a:latin typeface="Cambria Math"/>
                      </a:rPr>
                      <m:t>𝑠</m:t>
                    </m:r>
                    <m:r>
                      <a:rPr lang="en-US" sz="2200" b="0" i="1" dirty="0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sz="2200" dirty="0" smtClean="0"/>
                  <a:t>, first compute</a:t>
                </a:r>
              </a:p>
              <a:p>
                <a:pPr lvl="1"/>
                <a:endParaRPr lang="en-US" sz="220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𝑣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</a:rPr>
                            <m:t>𝑘</m:t>
                          </m:r>
                          <m:r>
                            <a:rPr lang="en-US" sz="2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sup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/>
                                </a:rPr>
                                <m:t>𝑈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:endParaRPr lang="en-US" sz="2200" dirty="0"/>
              </a:p>
              <a:p>
                <a:endParaRPr lang="en-US" sz="2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8686800" cy="5334000"/>
              </a:xfrm>
              <a:blipFill rotWithShape="1">
                <a:blip r:embed="rId2"/>
                <a:stretch>
                  <a:fillRect l="-772" t="-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3530-9DB9-4D5B-AD33-F4B8867AF5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7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1192887"/>
            <a:ext cx="8686800" cy="20075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Extending the Algorithm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762000"/>
            <a:ext cx="868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Then each processor locally performs upsweep and </a:t>
            </a:r>
            <a:r>
              <a:rPr lang="en-US" sz="2200" dirty="0" err="1" smtClean="0"/>
              <a:t>downsweep</a:t>
            </a:r>
            <a:r>
              <a:rPr lang="en-US" sz="2200" dirty="0" smtClean="0"/>
              <a:t>:</a:t>
            </a:r>
            <a:endParaRPr lang="en-US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90500" y="5877116"/>
                <a:ext cx="8953500" cy="866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200" dirty="0" smtClean="0"/>
                  <a:t>At the end, each processor has locally computed the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 smtClean="0"/>
                  <a:t> 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recurrence 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𝑗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𝑡h</m:t>
                        </m:r>
                        <m:r>
                          <a:rPr lang="en-US" sz="2200" b="0" i="1" smtClean="0"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200" dirty="0" smtClean="0"/>
                  <a:t> iteration </a:t>
                </a:r>
                <a:r>
                  <a:rPr lang="en-US" sz="2200" dirty="0" smtClean="0"/>
                  <a:t>(additional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𝑠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sz="2200" dirty="0" smtClean="0"/>
                  <a:t> flops in Phase 2)</a:t>
                </a:r>
                <a:endParaRPr lang="en-US" sz="22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5877116"/>
                <a:ext cx="8953500" cy="866584"/>
              </a:xfrm>
              <a:prstGeom prst="rect">
                <a:avLst/>
              </a:prstGeom>
              <a:blipFill rotWithShape="1">
                <a:blip r:embed="rId2"/>
                <a:stretch>
                  <a:fillRect l="-749" t="-704" b="-10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28600" y="3200400"/>
            <a:ext cx="8686800" cy="26767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1925" y="907137"/>
                <a:ext cx="9086850" cy="5791200"/>
              </a:xfrm>
            </p:spPr>
            <p:txBody>
              <a:bodyPr>
                <a:noAutofit/>
              </a:bodyPr>
              <a:lstStyle/>
              <a:p>
                <a:pPr marL="0" indent="-400050">
                  <a:buNone/>
                </a:pPr>
                <a:r>
                  <a:rPr lang="en-US" sz="1600" dirty="0" smtClean="0"/>
                  <a:t>	</a:t>
                </a:r>
              </a:p>
              <a:p>
                <a:pPr marL="57150" indent="0">
                  <a:buNone/>
                </a:pPr>
                <a:r>
                  <a:rPr lang="en-US" sz="20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𝑦</m:t>
                    </m:r>
                    <m:r>
                      <a:rPr lang="en-US" sz="2000" i="1" dirty="0" smtClean="0">
                        <a:latin typeface="Cambria Math"/>
                      </a:rPr>
                      <m:t>=</m:t>
                    </m:r>
                    <m:r>
                      <a:rPr lang="en-US" sz="2000" b="0" i="1" dirty="0" smtClean="0">
                        <a:latin typeface="Cambria Math"/>
                      </a:rPr>
                      <m:t>𝑙</m:t>
                    </m:r>
                    <m:r>
                      <a:rPr lang="en-US" sz="2000" b="0" i="1" dirty="0" smtClean="0">
                        <a:latin typeface="Cambria Math"/>
                      </a:rPr>
                      <m:t>−1:1</m:t>
                    </m:r>
                  </m:oMath>
                </a14:m>
                <a:endParaRPr lang="en-US" sz="2000" dirty="0" smtClean="0"/>
              </a:p>
              <a:p>
                <a:pPr marL="57150" indent="0">
                  <a:buNone/>
                </a:pPr>
                <a:r>
                  <a:rPr lang="en-US" sz="20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2000" i="1">
                                                    <a:latin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000" i="1">
                                                    <a:latin typeface="Cambria Math"/>
                                                  </a:rPr>
                                                  <m:t>𝑊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000" i="1">
                                                    <a:latin typeface="Cambria Math"/>
                                                  </a:rPr>
                                                  <m:t>𝑇</m:t>
                                                </m:r>
                                              </m:sup>
                                            </m:sSup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  <m:r>
                                              <a:rPr lang="en-US" sz="2000" i="1">
                                                <a:latin typeface="Cambria Math"/>
                                              </a:rPr>
                                              <m:t>+1;1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2000" i="1">
                                                    <a:latin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000" i="1">
                                                    <a:latin typeface="Cambria Math"/>
                                                  </a:rPr>
                                                  <m:t>𝑊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000" i="1">
                                                    <a:latin typeface="Cambria Math"/>
                                                  </a:rPr>
                                                  <m:t>𝑇</m:t>
                                                </m:r>
                                              </m:sup>
                                            </m:sSup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  <m:r>
                                              <a:rPr lang="en-US" sz="2000" i="1">
                                                <a:latin typeface="Cambria Math"/>
                                              </a:rPr>
                                              <m:t>+1;2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e>
                            <m:e/>
                            <m:e/>
                          </m:mr>
                          <m:mr>
                            <m:e/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⋱</m:t>
                              </m:r>
                            </m:e>
                            <m:e/>
                          </m:mr>
                          <m:mr>
                            <m:e/>
                            <m:e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2000" i="1">
                                                    <a:latin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000" i="1">
                                                    <a:latin typeface="Cambria Math"/>
                                                  </a:rPr>
                                                  <m:t>𝑊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000" i="1">
                                                    <a:latin typeface="Cambria Math"/>
                                                  </a:rPr>
                                                  <m:t>𝑇</m:t>
                                                </m:r>
                                              </m:sup>
                                            </m:sSup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  <m:r>
                                              <a:rPr lang="en-US" sz="2000" i="1">
                                                <a:latin typeface="Cambria Math"/>
                                              </a:rPr>
                                              <m:t>+1;2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2000" i="1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sz="20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sz="2000" i="1">
                                                        <a:latin typeface="Cambria Math"/>
                                                      </a:rPr>
                                                      <m:t>2</m:t>
                                                    </m:r>
                                                  </m:e>
                                                  <m:sub/>
                                                  <m:sup>
                                                    <m:r>
                                                      <a:rPr lang="en-US" sz="2000" i="1">
                                                        <a:latin typeface="Cambria Math"/>
                                                      </a:rPr>
                                                      <m:t>𝑦</m:t>
                                                    </m:r>
                                                  </m:sup>
                                                </m:sSubSup>
                                              </m:e>
                                            </m:d>
                                            <m:r>
                                              <a:rPr lang="en-US" sz="2000" i="1">
                                                <a:latin typeface="Cambria Math"/>
                                              </a:rPr>
                                              <m:t>−1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2000" i="1">
                                                    <a:latin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000" i="1">
                                                    <a:latin typeface="Cambria Math"/>
                                                  </a:rPr>
                                                  <m:t>𝑊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000" i="1">
                                                    <a:latin typeface="Cambria Math"/>
                                                  </a:rPr>
                                                  <m:t>𝑇</m:t>
                                                </m:r>
                                              </m:sup>
                                            </m:sSup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  <m:r>
                                              <a:rPr lang="en-US" sz="2000" i="1">
                                                <a:latin typeface="Cambria Math"/>
                                              </a:rPr>
                                              <m:t>+1;2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2000" i="1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en-US" sz="20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sz="2000" i="1">
                                                        <a:latin typeface="Cambria Math"/>
                                                      </a:rPr>
                                                      <m:t>2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sz="2000" i="1">
                                                        <a:latin typeface="Cambria Math"/>
                                                      </a:rPr>
                                                      <m:t>𝑦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d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e>
                          </m:mr>
                        </m:m>
                      </m:e>
                    </m:d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marL="57150" indent="0">
                  <a:buNone/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=(0)</m:t>
                    </m:r>
                  </m:oMath>
                </a14:m>
                <a:endParaRPr lang="en-US" sz="2000" dirty="0"/>
              </a:p>
              <a:p>
                <a:pPr marL="57150" indent="0">
                  <a:buNone/>
                </a:pPr>
                <a:r>
                  <a:rPr lang="en-US" sz="20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𝑦</m:t>
                    </m:r>
                    <m:r>
                      <a:rPr lang="en-US" sz="2000" i="1" dirty="0">
                        <a:latin typeface="Cambria Math"/>
                      </a:rPr>
                      <m:t>=0:</m:t>
                    </m:r>
                    <m:r>
                      <a:rPr lang="en-US" sz="2000" b="0" i="1" dirty="0" smtClean="0">
                        <a:latin typeface="Cambria Math"/>
                      </a:rPr>
                      <m:t>𝑙</m:t>
                    </m:r>
                    <m:r>
                      <a:rPr lang="en-US" sz="2000" b="0" i="1" dirty="0" smtClean="0">
                        <a:latin typeface="Cambria Math"/>
                      </a:rPr>
                      <m:t>−1</m:t>
                    </m:r>
                  </m:oMath>
                </a14:m>
                <a:endParaRPr lang="en-US" sz="2000" dirty="0"/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+1;1,2</m:t>
                                    </m:r>
                                  </m:sub>
                                </m:sSub>
                              </m:e>
                              <m:e/>
                              <m:e/>
                            </m:mr>
                            <m:mr>
                              <m:e/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⋱</m:t>
                                </m:r>
                              </m:e>
                              <m:e/>
                            </m:mr>
                            <m:mr>
                              <m:e/>
                              <m:e/>
                              <m:e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+1;</m:t>
                                    </m:r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+1</m:t>
                                        </m:r>
                                      </m:sup>
                                    </m:sSup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+1</m:t>
                                        </m:r>
                                      </m:sup>
                                    </m:sSup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US" sz="1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1800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800" b="0" i="1" smtClean="0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latin typeface="Cambria Math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  <m:r>
                                                <a:rPr lang="en-US" sz="1800" i="1">
                                                  <a:latin typeface="Cambria Math"/>
                                                </a:rPr>
                                                <m:t>+1;1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latin typeface="Cambria Math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  <m:r>
                                                <a:rPr lang="en-US" sz="1800" i="1">
                                                  <a:latin typeface="Cambria Math"/>
                                                </a:rPr>
                                                <m:t>+1;2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  <m:e/>
                              <m:e/>
                            </m:mr>
                            <m:mr>
                              <m:e/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⋱</m:t>
                                </m:r>
                              </m:e>
                              <m:e/>
                            </m:mr>
                            <m:mr>
                              <m:e/>
                              <m:e/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180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sz="1800" i="1" smtClean="0">
                                                <a:latin typeface="Cambria Math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8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800" i="1">
                                                      <a:latin typeface="Cambria Math"/>
                                                    </a:rPr>
                                                    <m:t>𝑅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800" i="1">
                                                      <a:latin typeface="Cambria Math"/>
                                                    </a:rPr>
                                                    <m:t>𝑦</m:t>
                                                  </m:r>
                                                  <m:r>
                                                    <a:rPr lang="en-US" sz="1800" i="1">
                                                      <a:latin typeface="Cambria Math"/>
                                                    </a:rPr>
                                                    <m:t>+1;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en-US" sz="1800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1800" i="1">
                                                          <a:latin typeface="Cambria Math"/>
                                                        </a:rPr>
                                                        <m:t>2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1800" i="1">
                                                          <a:latin typeface="Cambria Math"/>
                                                        </a:rPr>
                                                        <m:t>𝑦</m:t>
                                                      </m:r>
                                                      <m:r>
                                                        <a:rPr lang="en-US" sz="1800" i="1">
                                                          <a:latin typeface="Cambria Math"/>
                                                        </a:rPr>
                                                        <m:t>+1</m:t>
                                                      </m:r>
                                                    </m:sup>
                                                  </m:sSup>
                                                  <m:r>
                                                    <a:rPr lang="en-US" sz="1800" i="1">
                                                      <a:latin typeface="Cambria Math"/>
                                                    </a:rPr>
                                                    <m:t> −1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800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800" b="0" i="1" smtClean="0">
                                                      <a:latin typeface="Cambria Math"/>
                                                    </a:rPr>
                                                    <m:t>𝑅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800" b="0" i="1" smtClean="0">
                                                      <a:latin typeface="Cambria Math"/>
                                                    </a:rPr>
                                                    <m:t>𝑦</m:t>
                                                  </m:r>
                                                  <m:r>
                                                    <a:rPr lang="en-US" sz="1800" b="0" i="1" smtClean="0">
                                                      <a:latin typeface="Cambria Math"/>
                                                    </a:rPr>
                                                    <m:t>+1;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en-US" sz="1800" b="0" i="1" smtClean="0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1800" b="0" i="1" smtClean="0">
                                                          <a:latin typeface="Cambria Math"/>
                                                        </a:rPr>
                                                        <m:t>2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1800" b="0" i="1" smtClean="0">
                                                          <a:latin typeface="Cambria Math"/>
                                                        </a:rPr>
                                                        <m:t>𝑦</m:t>
                                                      </m:r>
                                                      <m:r>
                                                        <a:rPr lang="en-US" sz="1800" b="0" i="1" smtClean="0">
                                                          <a:latin typeface="Cambria Math"/>
                                                        </a:rPr>
                                                        <m:t>+1</m:t>
                                                      </m:r>
                                                    </m:sup>
                                                  </m:sSup>
                                                </m:sub>
                                              </m:sSub>
                                            </m:e>
                                          </m:mr>
                                        </m:m>
                                      </m:e>
                                    </m:d>
                                  </m:e>
                                  <m:sub>
                                    <m:r>
                                      <a:rPr lang="en-US" sz="1800" i="1" smtClean="0">
                                        <a:latin typeface="Cambria Math"/>
                                      </a:rPr>
                                      <m:t> 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  <a:p>
                <a:pPr marL="57150" indent="0">
                  <a:buNone/>
                </a:pPr>
                <a:r>
                  <a:rPr lang="en-US" sz="2000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endParaRPr lang="en-US" sz="1600" dirty="0" smtClean="0"/>
              </a:p>
              <a:p>
                <a:pPr marL="457200" lvl="1" indent="0">
                  <a:buNone/>
                </a:pPr>
                <a:endParaRPr lang="en-US" sz="1600" dirty="0"/>
              </a:p>
              <a:p>
                <a:pPr marL="457200" lvl="1" indent="0">
                  <a:buNone/>
                </a:pPr>
                <a:r>
                  <a:rPr lang="en-US" sz="1600" dirty="0"/>
                  <a:t>	</a:t>
                </a:r>
                <a:endParaRPr lang="en-US" sz="16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1925" y="907137"/>
                <a:ext cx="9086850" cy="5791200"/>
              </a:xfrm>
              <a:blipFill rotWithShape="1">
                <a:blip r:embed="rId3"/>
                <a:stretch>
                  <a:fillRect l="-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3530-9DB9-4D5B-AD33-F4B8867AF5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4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067800" cy="792162"/>
          </a:xfrm>
        </p:spPr>
        <p:txBody>
          <a:bodyPr>
            <a:noAutofit/>
          </a:bodyPr>
          <a:lstStyle/>
          <a:p>
            <a:r>
              <a:rPr lang="en-US" sz="2800" dirty="0" smtClean="0"/>
              <a:t>HSS Matrix Powers Communication and Computation Cost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143000"/>
                <a:ext cx="8153400" cy="3581400"/>
              </a:xfrm>
            </p:spPr>
            <p:txBody>
              <a:bodyPr>
                <a:noAutofit/>
              </a:bodyPr>
              <a:lstStyle/>
              <a:p>
                <a:r>
                  <a:rPr lang="en-US" sz="2200" dirty="0" smtClean="0"/>
                  <a:t>Offline (Phase 0)</a:t>
                </a:r>
              </a:p>
              <a:p>
                <a:pPr lvl="1"/>
                <a:r>
                  <a:rPr lang="en-US" sz="2200" dirty="0" smtClean="0"/>
                  <a:t>Flops: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𝐴𝑘𝑥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𝑈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d>
                    <m:r>
                      <a:rPr lang="en-US" sz="22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𝑂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(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den>
                    </m:f>
                    <m:r>
                      <a:rPr lang="en-US" sz="22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200" dirty="0" smtClean="0"/>
              </a:p>
              <a:p>
                <a:pPr lvl="1"/>
                <a:r>
                  <a:rPr lang="en-US" sz="2200" dirty="0" smtClean="0"/>
                  <a:t>Words Moved: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𝑂</m:t>
                    </m:r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𝑠</m:t>
                    </m:r>
                    <m:func>
                      <m:func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2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2200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sz="2200" b="0" dirty="0" smtClean="0"/>
              </a:p>
              <a:p>
                <a:pPr lvl="1"/>
                <a:r>
                  <a:rPr lang="en-US" sz="2200" dirty="0" smtClean="0"/>
                  <a:t>Messages: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𝑂</m:t>
                    </m:r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2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2200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sz="2200" dirty="0" smtClean="0"/>
              </a:p>
              <a:p>
                <a:r>
                  <a:rPr lang="en-US" sz="2200" dirty="0" smtClean="0"/>
                  <a:t>Online (Phases 1, 2, 3)</a:t>
                </a:r>
              </a:p>
              <a:p>
                <a:pPr lvl="1"/>
                <a:r>
                  <a:rPr lang="en-US" sz="2200" dirty="0" smtClean="0"/>
                  <a:t>Flops: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2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𝐴𝑘𝑥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d>
                    <m:r>
                      <a:rPr lang="en-US" sz="22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𝑂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(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𝑠𝑟𝑛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den>
                    </m:f>
                    <m:r>
                      <a:rPr lang="en-US" sz="22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200" dirty="0" smtClean="0"/>
              </a:p>
              <a:p>
                <a:pPr lvl="1"/>
                <a:r>
                  <a:rPr lang="en-US" sz="2200" dirty="0" smtClean="0"/>
                  <a:t>Words Moved: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𝑂</m:t>
                    </m:r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𝑟𝑠</m:t>
                    </m:r>
                    <m:func>
                      <m:func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2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2200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sz="2200" b="0" dirty="0" smtClean="0"/>
              </a:p>
              <a:p>
                <a:pPr lvl="1"/>
                <a:r>
                  <a:rPr lang="en-US" sz="2200" dirty="0" smtClean="0"/>
                  <a:t>Messages: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𝑂</m:t>
                    </m:r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2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2200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43000"/>
                <a:ext cx="8153400" cy="3581400"/>
              </a:xfrm>
              <a:blipFill rotWithShape="1">
                <a:blip r:embed="rId3"/>
                <a:stretch>
                  <a:fillRect l="-898" t="-1022" b="-6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47650" y="6172200"/>
                <a:ext cx="8763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400" b="1" dirty="0" smtClean="0"/>
                  <a:t>Asymptotically reduces messages by factor of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</a:rPr>
                      <m:t>𝒔</m:t>
                    </m:r>
                  </m:oMath>
                </a14:m>
                <a:r>
                  <a:rPr lang="en-US" sz="2400" b="1" dirty="0" smtClean="0"/>
                  <a:t>!</a:t>
                </a:r>
                <a:endParaRPr lang="en-US" sz="2400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" y="6172200"/>
                <a:ext cx="8763000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974" t="-10667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268740"/>
            <a:ext cx="2133600" cy="365125"/>
          </a:xfrm>
        </p:spPr>
        <p:txBody>
          <a:bodyPr/>
          <a:lstStyle/>
          <a:p>
            <a:fld id="{3EBC3530-9DB9-4D5B-AD33-F4B8867AF5AD}" type="slidenum">
              <a:rPr lang="en-US" smtClean="0"/>
              <a:t>16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47650" y="5181600"/>
                <a:ext cx="8763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400" b="1" dirty="0" smtClean="0"/>
                  <a:t>Same flops (asymptotically) as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</a:rPr>
                      <m:t>𝒔</m:t>
                    </m:r>
                  </m:oMath>
                </a14:m>
                <a:r>
                  <a:rPr lang="en-US" sz="2400" b="1" dirty="0" smtClean="0"/>
                  <a:t> iterations of standard HSS Matrix-Vector Multiply algorithm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" y="5181600"/>
                <a:ext cx="8763000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974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urved Connector 9"/>
          <p:cNvCxnSpPr/>
          <p:nvPr/>
        </p:nvCxnSpPr>
        <p:spPr>
          <a:xfrm rot="16200000" flipV="1">
            <a:off x="3737610" y="4398972"/>
            <a:ext cx="1676400" cy="210312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38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4906963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Auto-tuning: Can we automate the decision of which matrix powers kernel variant to use?</a:t>
                </a:r>
              </a:p>
              <a:p>
                <a:pPr lvl="1"/>
                <a:r>
                  <a:rPr lang="en-US" sz="2400" dirty="0" smtClean="0"/>
                  <a:t>What should be the criteria for choosing blockers?</a:t>
                </a:r>
                <a:endParaRPr lang="en-US" sz="2400" dirty="0"/>
              </a:p>
              <a:p>
                <a:r>
                  <a:rPr lang="en-US" sz="2400" dirty="0" smtClean="0"/>
                  <a:t>Stability</a:t>
                </a:r>
              </a:p>
              <a:p>
                <a:pPr lvl="1"/>
                <a:r>
                  <a:rPr lang="en-US" sz="2400" dirty="0" smtClean="0"/>
                  <a:t>How good is the resulting (preconditioned) </a:t>
                </a:r>
                <a:r>
                  <a:rPr lang="en-US" sz="2400" dirty="0" err="1" smtClean="0"/>
                  <a:t>Krylov</a:t>
                </a:r>
                <a:r>
                  <a:rPr lang="en-US" sz="2400" dirty="0" smtClean="0"/>
                  <a:t> basis?</a:t>
                </a:r>
              </a:p>
              <a:p>
                <a:r>
                  <a:rPr lang="en-US" sz="2400" dirty="0" smtClean="0"/>
                  <a:t>Performance studies</a:t>
                </a:r>
              </a:p>
              <a:p>
                <a:pPr lvl="1"/>
                <a:r>
                  <a:rPr lang="en-US" sz="2400" dirty="0" smtClean="0"/>
                  <a:t>How does actual performance of HSS matrix powers compare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𝑠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HSS matrix-vector multiplies?</a:t>
                </a:r>
              </a:p>
              <a:p>
                <a:r>
                  <a:rPr lang="en-US" sz="2400" dirty="0" smtClean="0"/>
                  <a:t>Extension to other classes of </a:t>
                </a:r>
                <a:r>
                  <a:rPr lang="en-US" sz="2400" dirty="0" err="1" smtClean="0"/>
                  <a:t>preconditioners</a:t>
                </a:r>
                <a:endParaRPr lang="en-US" sz="2400" dirty="0"/>
              </a:p>
              <a:p>
                <a:r>
                  <a:rPr lang="en-US" sz="2400" dirty="0" smtClean="0"/>
                  <a:t>Can we apply the blocking covers approach to other algorithms with similar computational patterns?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4906963"/>
              </a:xfrm>
              <a:blipFill rotWithShape="1">
                <a:blip r:embed="rId2"/>
                <a:stretch>
                  <a:fillRect l="-963" t="-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3530-9DB9-4D5B-AD33-F4B8867AF5A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56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3530-9DB9-4D5B-AD33-F4B8867AF5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2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67000"/>
            <a:ext cx="8077200" cy="3459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 smtClean="0">
                <a:latin typeface="Broadway" pitchFamily="82" charset="0"/>
              </a:rPr>
              <a:t>EXTRA SLIDES</a:t>
            </a:r>
            <a:endParaRPr lang="en-US" sz="8000" dirty="0">
              <a:latin typeface="Broadway" pitchFamily="8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3530-9DB9-4D5B-AD33-F4B8867AF5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7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 txBox="1">
            <a:spLocks/>
          </p:cNvSpPr>
          <p:nvPr/>
        </p:nvSpPr>
        <p:spPr>
          <a:xfrm>
            <a:off x="418454" y="381000"/>
            <a:ext cx="8305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Motivation: The Cost of an Algorithm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1" y="1143000"/>
                <a:ext cx="5791199" cy="5410200"/>
              </a:xfrm>
            </p:spPr>
            <p:txBody>
              <a:bodyPr>
                <a:noAutofit/>
              </a:bodyPr>
              <a:lstStyle/>
              <a:p>
                <a:r>
                  <a:rPr lang="en-US" sz="2200" dirty="0" smtClean="0"/>
                  <a:t>Algorithms have 2 costs:  Arithmetic (flops)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and </a:t>
                </a:r>
                <a:r>
                  <a:rPr lang="en-US" sz="2200" dirty="0"/>
                  <a:t>m</a:t>
                </a:r>
                <a:r>
                  <a:rPr lang="en-US" sz="2200" dirty="0" smtClean="0"/>
                  <a:t>ovement of data (communication)</a:t>
                </a:r>
              </a:p>
              <a:p>
                <a:r>
                  <a:rPr lang="en-US" sz="2200" dirty="0" smtClean="0"/>
                  <a:t>Assume simple model with 3 parameters: </a:t>
                </a:r>
              </a:p>
              <a:p>
                <a:pPr lvl="1"/>
                <a:r>
                  <a:rPr lang="el-GR" sz="2200" dirty="0" smtClean="0"/>
                  <a:t>α</a:t>
                </a:r>
                <a:r>
                  <a:rPr lang="en-US" sz="2200" dirty="0" smtClean="0"/>
                  <a:t> – Latency, </a:t>
                </a:r>
                <a:r>
                  <a:rPr lang="el-GR" sz="2200" dirty="0" smtClean="0"/>
                  <a:t>β</a:t>
                </a:r>
                <a:r>
                  <a:rPr lang="en-US" sz="2200" dirty="0" smtClean="0"/>
                  <a:t> – Reciprocal Bandwidth,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− </m:t>
                    </m:r>
                  </m:oMath>
                </a14:m>
                <a:r>
                  <a:rPr lang="en-US" sz="2200" dirty="0" smtClean="0"/>
                  <a:t>Flop Rate</a:t>
                </a:r>
              </a:p>
              <a:p>
                <a:pPr lvl="1"/>
                <a:r>
                  <a:rPr lang="en-US" sz="2200" dirty="0" smtClean="0"/>
                  <a:t>Time to move n words of data is  </a:t>
                </a:r>
                <a:r>
                  <a:rPr lang="el-GR" sz="2200" dirty="0" smtClean="0"/>
                  <a:t>α</a:t>
                </a:r>
                <a:r>
                  <a:rPr lang="en-US" sz="2200" dirty="0" smtClean="0"/>
                  <a:t> + n</a:t>
                </a:r>
                <a:r>
                  <a:rPr lang="el-GR" sz="2200" dirty="0" smtClean="0"/>
                  <a:t>β</a:t>
                </a:r>
                <a:endParaRPr lang="en-US" sz="2200" dirty="0" smtClean="0"/>
              </a:p>
              <a:p>
                <a:pPr lvl="1"/>
                <a:endParaRPr lang="en-US" sz="2200" dirty="0"/>
              </a:p>
              <a:p>
                <a:r>
                  <a:rPr lang="en-US" sz="2200" dirty="0" smtClean="0"/>
                  <a:t>Problem: Communication is the bottleneck on modern architectures</a:t>
                </a:r>
              </a:p>
              <a:p>
                <a:pPr lvl="1"/>
                <a:r>
                  <a:rPr lang="el-GR" sz="2200" dirty="0"/>
                  <a:t>α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and </a:t>
                </a:r>
                <a:r>
                  <a:rPr lang="el-GR" sz="2200" dirty="0" smtClean="0"/>
                  <a:t>β</a:t>
                </a:r>
                <a:r>
                  <a:rPr lang="en-US" sz="2200" dirty="0" smtClean="0"/>
                  <a:t> improving at much slower rate than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200" dirty="0"/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Solution: </a:t>
                </a:r>
                <a:r>
                  <a:rPr lang="en-US" sz="2200" dirty="0"/>
                  <a:t>R</a:t>
                </a:r>
                <a:r>
                  <a:rPr lang="en-US" sz="2200" dirty="0" smtClean="0"/>
                  <a:t>eorganize algorithms to</a:t>
                </a:r>
              </a:p>
              <a:p>
                <a:pPr marL="0" indent="0">
                  <a:buNone/>
                </a:pPr>
                <a:r>
                  <a:rPr lang="en-US" sz="2200" dirty="0" smtClean="0"/>
                  <a:t>     </a:t>
                </a:r>
                <a:r>
                  <a:rPr lang="en-US" sz="2200" b="1" i="1" dirty="0" smtClean="0"/>
                  <a:t>avoid communication</a:t>
                </a:r>
              </a:p>
            </p:txBody>
          </p:sp>
        </mc:Choice>
        <mc:Fallback xmlns="">
          <p:sp>
            <p:nvSpPr>
              <p:cNvPr id="3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1" y="1143000"/>
                <a:ext cx="5791199" cy="5410200"/>
              </a:xfrm>
              <a:blipFill rotWithShape="1">
                <a:blip r:embed="rId2"/>
                <a:stretch>
                  <a:fillRect l="-1263" t="-676" r="-421" b="-1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Slide Number Placeholder 3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58E390C-D0DF-4F97-A159-56DD2F713B58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6275493" y="1143000"/>
            <a:ext cx="2384214" cy="1852621"/>
            <a:chOff x="1143000" y="3886200"/>
            <a:chExt cx="3200400" cy="2590800"/>
          </a:xfrm>
        </p:grpSpPr>
        <p:sp>
          <p:nvSpPr>
            <p:cNvPr id="33" name="Isosceles Triangle 32"/>
            <p:cNvSpPr/>
            <p:nvPr/>
          </p:nvSpPr>
          <p:spPr>
            <a:xfrm>
              <a:off x="2133600" y="3886200"/>
              <a:ext cx="1295400" cy="914400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rapezoid 33"/>
            <p:cNvSpPr/>
            <p:nvPr/>
          </p:nvSpPr>
          <p:spPr>
            <a:xfrm>
              <a:off x="1143000" y="5181600"/>
              <a:ext cx="3200400" cy="1295400"/>
            </a:xfrm>
            <a:prstGeom prst="trapezoid">
              <a:avLst>
                <a:gd name="adj" fmla="val 61717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362200" y="4191000"/>
              <a:ext cx="914400" cy="66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+mj-lt"/>
                </a:rPr>
                <a:t>CPU</a:t>
              </a:r>
            </a:p>
            <a:p>
              <a:pPr algn="ctr"/>
              <a:r>
                <a:rPr lang="en-US" sz="1200" dirty="0" smtClean="0">
                  <a:latin typeface="+mj-lt"/>
                </a:rPr>
                <a:t>Cache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286000" y="5486399"/>
              <a:ext cx="990600" cy="742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+mj-lt"/>
              </a:endParaRPr>
            </a:p>
            <a:p>
              <a:pPr algn="ctr"/>
              <a:r>
                <a:rPr lang="en-US" sz="1400" dirty="0" smtClean="0">
                  <a:latin typeface="+mj-lt"/>
                </a:rPr>
                <a:t>DRAM</a:t>
              </a:r>
              <a:endParaRPr lang="en-US" dirty="0">
                <a:latin typeface="+mj-lt"/>
              </a:endParaRPr>
            </a:p>
          </p:txBody>
        </p:sp>
        <p:sp>
          <p:nvSpPr>
            <p:cNvPr id="37" name="Up-Down Arrow 36"/>
            <p:cNvSpPr/>
            <p:nvPr/>
          </p:nvSpPr>
          <p:spPr>
            <a:xfrm>
              <a:off x="2667000" y="4800600"/>
              <a:ext cx="228600" cy="38100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75493" y="3874425"/>
            <a:ext cx="2420639" cy="1921777"/>
            <a:chOff x="4724400" y="3810000"/>
            <a:chExt cx="3429000" cy="2667000"/>
          </a:xfrm>
        </p:grpSpPr>
        <p:sp>
          <p:nvSpPr>
            <p:cNvPr id="39" name="Isosceles Triangle 38"/>
            <p:cNvSpPr/>
            <p:nvPr/>
          </p:nvSpPr>
          <p:spPr>
            <a:xfrm>
              <a:off x="4724400" y="3810000"/>
              <a:ext cx="1295400" cy="914400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6781800" y="3810000"/>
              <a:ext cx="1295400" cy="914400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4800600" y="5562600"/>
              <a:ext cx="1295400" cy="914400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/>
            <p:cNvSpPr/>
            <p:nvPr/>
          </p:nvSpPr>
          <p:spPr>
            <a:xfrm>
              <a:off x="6858000" y="5562600"/>
              <a:ext cx="1295400" cy="914400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953000" y="4114800"/>
              <a:ext cx="914400" cy="481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+mj-lt"/>
                </a:rPr>
                <a:t>CPU</a:t>
              </a:r>
            </a:p>
            <a:p>
              <a:pPr algn="ctr"/>
              <a:r>
                <a:rPr lang="en-US" sz="1200" dirty="0" smtClean="0">
                  <a:latin typeface="+mj-lt"/>
                </a:rPr>
                <a:t>DRAM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010400" y="4114800"/>
              <a:ext cx="914400" cy="581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+mj-lt"/>
                </a:rPr>
                <a:t>CPU</a:t>
              </a:r>
            </a:p>
            <a:p>
              <a:pPr algn="ctr"/>
              <a:r>
                <a:rPr lang="en-US" sz="1200" dirty="0" smtClean="0">
                  <a:latin typeface="+mj-lt"/>
                </a:rPr>
                <a:t>DRAM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29200" y="5867399"/>
              <a:ext cx="914400" cy="581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+mj-lt"/>
                </a:rPr>
                <a:t>CPU</a:t>
              </a:r>
            </a:p>
            <a:p>
              <a:pPr algn="ctr"/>
              <a:r>
                <a:rPr lang="en-US" sz="1200" dirty="0" smtClean="0">
                  <a:latin typeface="+mj-lt"/>
                </a:rPr>
                <a:t>DRAM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086600" y="5867399"/>
              <a:ext cx="914400" cy="581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+mj-lt"/>
                </a:rPr>
                <a:t>CPU</a:t>
              </a:r>
            </a:p>
            <a:p>
              <a:pPr algn="ctr"/>
              <a:r>
                <a:rPr lang="en-US" sz="1200" dirty="0" smtClean="0">
                  <a:latin typeface="+mj-lt"/>
                </a:rPr>
                <a:t>DRAM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47" name="Up-Down Arrow 46"/>
            <p:cNvSpPr/>
            <p:nvPr/>
          </p:nvSpPr>
          <p:spPr>
            <a:xfrm>
              <a:off x="5257800" y="4800600"/>
              <a:ext cx="304800" cy="68580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Left-Right Arrow 47"/>
            <p:cNvSpPr/>
            <p:nvPr/>
          </p:nvSpPr>
          <p:spPr>
            <a:xfrm>
              <a:off x="5867400" y="4114800"/>
              <a:ext cx="1143000" cy="3048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Up-Down Arrow 48"/>
            <p:cNvSpPr/>
            <p:nvPr/>
          </p:nvSpPr>
          <p:spPr>
            <a:xfrm>
              <a:off x="7315200" y="4800600"/>
              <a:ext cx="304800" cy="68580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Left-Right Arrow 49"/>
            <p:cNvSpPr/>
            <p:nvPr/>
          </p:nvSpPr>
          <p:spPr>
            <a:xfrm>
              <a:off x="5867400" y="5867400"/>
              <a:ext cx="1143000" cy="3048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895334" y="3124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Sequential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7103609" y="5926422"/>
            <a:ext cx="1017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Parallel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40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HSS Structure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48200" y="1524000"/>
                <a:ext cx="4038600" cy="4602163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dirty="0" smtClean="0"/>
                  <a:t>-level binary tree</a:t>
                </a:r>
              </a:p>
              <a:p>
                <a:r>
                  <a:rPr lang="en-US" dirty="0" smtClean="0"/>
                  <a:t>Off-diagonal blocks have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2;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 smtClean="0"/>
                  <a:t> is a basis for the column space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2;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b="0" dirty="0" smtClean="0"/>
                  <a:t> is a basis for the row space</a:t>
                </a:r>
              </a:p>
              <a:p>
                <a:pPr lvl="1"/>
                <a:r>
                  <a:rPr lang="en-US" dirty="0" smtClean="0"/>
                  <a:t>Can define translations, </a:t>
                </a:r>
                <a:r>
                  <a:rPr lang="en-US" dirty="0" err="1" smtClean="0"/>
                  <a:t>i.e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1;1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2;1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2;1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2;2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2;2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8200" y="1524000"/>
                <a:ext cx="4038600" cy="4602163"/>
              </a:xfrm>
              <a:blipFill rotWithShape="1">
                <a:blip r:embed="rId2"/>
                <a:stretch>
                  <a:fillRect l="-3172" t="-2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81000" y="1676400"/>
            <a:ext cx="3352800" cy="289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1676400"/>
            <a:ext cx="1676400" cy="1447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2637" y="3124200"/>
            <a:ext cx="1676400" cy="1447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90836" y="3852863"/>
            <a:ext cx="838200" cy="723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14437" y="2400299"/>
            <a:ext cx="838200" cy="723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2636" y="3124200"/>
            <a:ext cx="838200" cy="723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1676399"/>
            <a:ext cx="838200" cy="723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62064" y="1713012"/>
            <a:ext cx="114300" cy="6444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14464" y="1708245"/>
            <a:ext cx="614360" cy="130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3861" y="2449566"/>
            <a:ext cx="114300" cy="6444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6261" y="2444799"/>
            <a:ext cx="614360" cy="130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33700" y="3181499"/>
            <a:ext cx="114300" cy="6444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086100" y="3176732"/>
            <a:ext cx="614360" cy="130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085975" y="3895870"/>
            <a:ext cx="114300" cy="6444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38375" y="3891103"/>
            <a:ext cx="614360" cy="130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281239" y="1730573"/>
            <a:ext cx="1423985" cy="130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095501" y="1730573"/>
            <a:ext cx="142874" cy="13634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19127" y="3171155"/>
            <a:ext cx="1423985" cy="130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33389" y="3171155"/>
            <a:ext cx="142874" cy="13634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3530-9DB9-4D5B-AD33-F4B8867AF5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6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/>
          <p:cNvSpPr/>
          <p:nvPr/>
        </p:nvSpPr>
        <p:spPr>
          <a:xfrm>
            <a:off x="6214171" y="3895162"/>
            <a:ext cx="629552" cy="148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6863700" y="3361170"/>
            <a:ext cx="629552" cy="148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7553400" y="5019571"/>
            <a:ext cx="629552" cy="148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8216317" y="4461154"/>
            <a:ext cx="629552" cy="148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6172200" y="3357530"/>
            <a:ext cx="2686091" cy="2214842"/>
            <a:chOff x="4953000" y="3018754"/>
            <a:chExt cx="3352800" cy="2900364"/>
          </a:xfrm>
        </p:grpSpPr>
        <p:sp>
          <p:nvSpPr>
            <p:cNvPr id="64" name="Rectangle 63"/>
            <p:cNvSpPr/>
            <p:nvPr/>
          </p:nvSpPr>
          <p:spPr>
            <a:xfrm>
              <a:off x="4953000" y="3018755"/>
              <a:ext cx="3352800" cy="2895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953000" y="3018755"/>
              <a:ext cx="16764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624637" y="4466555"/>
              <a:ext cx="16764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462836" y="5195218"/>
              <a:ext cx="838200" cy="723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786437" y="3742654"/>
              <a:ext cx="838200" cy="723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624636" y="4466555"/>
              <a:ext cx="838200" cy="723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953000" y="3018754"/>
              <a:ext cx="838200" cy="723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834064" y="3055367"/>
              <a:ext cx="114300" cy="6444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986464" y="3050600"/>
              <a:ext cx="614360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995861" y="3791921"/>
              <a:ext cx="114300" cy="6444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148261" y="3787154"/>
              <a:ext cx="614360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505700" y="4523854"/>
              <a:ext cx="114300" cy="6444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658100" y="4519087"/>
              <a:ext cx="614360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657975" y="5238225"/>
              <a:ext cx="114300" cy="6444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810375" y="5233458"/>
              <a:ext cx="614360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853239" y="3072928"/>
              <a:ext cx="1423985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667501" y="3072928"/>
              <a:ext cx="142874" cy="13634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191127" y="4513510"/>
              <a:ext cx="1423985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005389" y="4513510"/>
              <a:ext cx="142874" cy="13634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Rectangle 84"/>
          <p:cNvSpPr/>
          <p:nvPr/>
        </p:nvSpPr>
        <p:spPr>
          <a:xfrm>
            <a:off x="3970682" y="3337660"/>
            <a:ext cx="128724" cy="548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3942970" y="4470514"/>
            <a:ext cx="125911" cy="1083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4637385" y="4974679"/>
            <a:ext cx="128724" cy="548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4625626" y="3323528"/>
            <a:ext cx="125911" cy="1083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5303880" y="3323528"/>
            <a:ext cx="156434" cy="1630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3300024" y="3913689"/>
            <a:ext cx="156434" cy="1630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Exploiting Low-Rank Structure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Matrix can be written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263332" y="3324634"/>
            <a:ext cx="2612231" cy="2223419"/>
            <a:chOff x="528638" y="2971799"/>
            <a:chExt cx="3352800" cy="2900364"/>
          </a:xfrm>
        </p:grpSpPr>
        <p:sp>
          <p:nvSpPr>
            <p:cNvPr id="4" name="Rectangle 3"/>
            <p:cNvSpPr/>
            <p:nvPr/>
          </p:nvSpPr>
          <p:spPr>
            <a:xfrm>
              <a:off x="528638" y="2971800"/>
              <a:ext cx="3352800" cy="2895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28638" y="2971800"/>
              <a:ext cx="16764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200275" y="4419600"/>
              <a:ext cx="16764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38474" y="5148263"/>
              <a:ext cx="838200" cy="7239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362075" y="3695699"/>
              <a:ext cx="838200" cy="7239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200274" y="4419600"/>
              <a:ext cx="838200" cy="7239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8638" y="2971799"/>
              <a:ext cx="838200" cy="7239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09702" y="3008412"/>
              <a:ext cx="114300" cy="6444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62102" y="3003645"/>
              <a:ext cx="614360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1499" y="3744966"/>
              <a:ext cx="114300" cy="6444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23899" y="3740199"/>
              <a:ext cx="614360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81338" y="4476899"/>
              <a:ext cx="114300" cy="6444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33738" y="4472132"/>
              <a:ext cx="614360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33613" y="5191270"/>
              <a:ext cx="114300" cy="6444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386013" y="5186503"/>
              <a:ext cx="614360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428877" y="3025973"/>
              <a:ext cx="1423985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43139" y="3025973"/>
              <a:ext cx="142874" cy="13634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6765" y="4466555"/>
              <a:ext cx="1423985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81027" y="4466555"/>
              <a:ext cx="142874" cy="13634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271447" y="3333211"/>
            <a:ext cx="2686091" cy="2214842"/>
            <a:chOff x="4953000" y="3018754"/>
            <a:chExt cx="3352800" cy="2900364"/>
          </a:xfrm>
        </p:grpSpPr>
        <p:sp>
          <p:nvSpPr>
            <p:cNvPr id="42" name="Rectangle 41"/>
            <p:cNvSpPr/>
            <p:nvPr/>
          </p:nvSpPr>
          <p:spPr>
            <a:xfrm>
              <a:off x="4953000" y="3018755"/>
              <a:ext cx="3352800" cy="2895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953000" y="3018755"/>
              <a:ext cx="16764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624637" y="4466555"/>
              <a:ext cx="16764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462836" y="5195218"/>
              <a:ext cx="838200" cy="723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786437" y="3742654"/>
              <a:ext cx="838200" cy="723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624636" y="4466555"/>
              <a:ext cx="838200" cy="723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953000" y="3018754"/>
              <a:ext cx="838200" cy="723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834064" y="3055367"/>
              <a:ext cx="114300" cy="6444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986464" y="3050600"/>
              <a:ext cx="614360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995861" y="3791921"/>
              <a:ext cx="114300" cy="6444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148261" y="3787154"/>
              <a:ext cx="614360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505700" y="4523854"/>
              <a:ext cx="114300" cy="6444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658100" y="4519087"/>
              <a:ext cx="614360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657975" y="5238225"/>
              <a:ext cx="114300" cy="6444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810375" y="5233458"/>
              <a:ext cx="614360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853239" y="3072928"/>
              <a:ext cx="1423985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667501" y="3072928"/>
              <a:ext cx="142874" cy="13634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191127" y="4513510"/>
              <a:ext cx="1423985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05389" y="4513510"/>
              <a:ext cx="142874" cy="13634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2884022" y="4249563"/>
            <a:ext cx="35621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3530-9DB9-4D5B-AD33-F4B8867AF5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0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6175326" y="4358647"/>
            <a:ext cx="2651753" cy="549053"/>
          </a:xfrm>
          <a:prstGeom prst="rect">
            <a:avLst/>
          </a:prstGeom>
          <a:solidFill>
            <a:srgbClr val="FFFF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268813" y="4306739"/>
            <a:ext cx="2630804" cy="566087"/>
          </a:xfrm>
          <a:prstGeom prst="rect">
            <a:avLst/>
          </a:prstGeom>
          <a:solidFill>
            <a:srgbClr val="FFFF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272937" y="4307595"/>
            <a:ext cx="2579873" cy="554070"/>
          </a:xfrm>
          <a:prstGeom prst="rect">
            <a:avLst/>
          </a:prstGeom>
          <a:solidFill>
            <a:srgbClr val="FFFF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Parallel HSS </a:t>
            </a:r>
            <a:r>
              <a:rPr lang="en-US" dirty="0" err="1" smtClean="0"/>
              <a:t>Akx</a:t>
            </a:r>
            <a:r>
              <a:rPr lang="en-US" dirty="0" smtClean="0"/>
              <a:t>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2378" y="1143000"/>
                <a:ext cx="8522280" cy="301133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2800" dirty="0" smtClean="0"/>
                  <a:t>Data Structures:</a:t>
                </a:r>
              </a:p>
              <a:p>
                <a:pPr lvl="1"/>
                <a:r>
                  <a:rPr lang="en-US" b="0" dirty="0" smtClean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processors</a:t>
                </a:r>
              </a:p>
              <a:p>
                <a:pPr lvl="1"/>
                <a:r>
                  <a:rPr lang="en-US" dirty="0" smtClean="0"/>
                  <a:t>Each processor owns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, dense diagonal block, dimension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dimension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dimension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dimension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𝑝𝑟</m:t>
                        </m:r>
                      </m:e>
                    </m:d>
                  </m:oMath>
                </a14:m>
                <a:r>
                  <a:rPr lang="en-US" dirty="0" smtClean="0"/>
                  <a:t>, defining scalar multiples for U’s in the same column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/>
                          </a:rPr>
                          <m:t>/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×1</m:t>
                        </m:r>
                      </m:e>
                    </m:d>
                  </m:oMath>
                </a14:m>
                <a:r>
                  <a:rPr lang="en-US" dirty="0" smtClean="0"/>
                  <a:t> piece of source vector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2378" y="1143000"/>
                <a:ext cx="8522280" cy="3011339"/>
              </a:xfrm>
              <a:blipFill rotWithShape="1">
                <a:blip r:embed="rId2"/>
                <a:stretch>
                  <a:fillRect l="-1001" t="-4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182960" y="4879228"/>
            <a:ext cx="629552" cy="148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32489" y="4345236"/>
            <a:ext cx="629552" cy="148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522189" y="6003637"/>
            <a:ext cx="629552" cy="148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185106" y="5445220"/>
            <a:ext cx="629552" cy="148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140989" y="4341596"/>
            <a:ext cx="2686091" cy="2214842"/>
            <a:chOff x="4953000" y="3018754"/>
            <a:chExt cx="3352800" cy="2900364"/>
          </a:xfrm>
        </p:grpSpPr>
        <p:sp>
          <p:nvSpPr>
            <p:cNvPr id="9" name="Rectangle 8"/>
            <p:cNvSpPr/>
            <p:nvPr/>
          </p:nvSpPr>
          <p:spPr>
            <a:xfrm>
              <a:off x="4953000" y="3018755"/>
              <a:ext cx="3352800" cy="2895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53000" y="3018755"/>
              <a:ext cx="16764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24637" y="4466555"/>
              <a:ext cx="16764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462836" y="5195218"/>
              <a:ext cx="838200" cy="723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86437" y="3742654"/>
              <a:ext cx="838200" cy="723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24636" y="4466555"/>
              <a:ext cx="838200" cy="723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953000" y="3018754"/>
              <a:ext cx="838200" cy="723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34064" y="3055367"/>
              <a:ext cx="114300" cy="6444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986464" y="3050600"/>
              <a:ext cx="614360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995861" y="3791921"/>
              <a:ext cx="114300" cy="6444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48261" y="3787154"/>
              <a:ext cx="614360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505700" y="4523854"/>
              <a:ext cx="114300" cy="6444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58100" y="4519087"/>
              <a:ext cx="614360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657975" y="5238225"/>
              <a:ext cx="114300" cy="6444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10375" y="5233458"/>
              <a:ext cx="614360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853239" y="3072928"/>
              <a:ext cx="1423985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667501" y="3072928"/>
              <a:ext cx="142874" cy="13634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91127" y="4513510"/>
              <a:ext cx="1423985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05389" y="4513510"/>
              <a:ext cx="142874" cy="13634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3939471" y="4321726"/>
            <a:ext cx="128724" cy="548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911759" y="5454580"/>
            <a:ext cx="125911" cy="1083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606174" y="5958745"/>
            <a:ext cx="128724" cy="548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594415" y="4307594"/>
            <a:ext cx="125911" cy="1083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272669" y="4307594"/>
            <a:ext cx="134754" cy="1630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268813" y="4897755"/>
            <a:ext cx="156434" cy="1630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232121" y="4308700"/>
            <a:ext cx="2612231" cy="2223419"/>
            <a:chOff x="528638" y="2971799"/>
            <a:chExt cx="3352800" cy="2900364"/>
          </a:xfrm>
        </p:grpSpPr>
        <p:sp>
          <p:nvSpPr>
            <p:cNvPr id="35" name="Rectangle 34"/>
            <p:cNvSpPr/>
            <p:nvPr/>
          </p:nvSpPr>
          <p:spPr>
            <a:xfrm>
              <a:off x="528638" y="2971800"/>
              <a:ext cx="3352800" cy="2895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28638" y="2971800"/>
              <a:ext cx="16764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200275" y="4419600"/>
              <a:ext cx="16764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038474" y="5148263"/>
              <a:ext cx="838200" cy="7239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362075" y="3695699"/>
              <a:ext cx="838200" cy="7239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200274" y="4419600"/>
              <a:ext cx="838200" cy="7239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28638" y="2971799"/>
              <a:ext cx="838200" cy="7239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409702" y="3008412"/>
              <a:ext cx="114300" cy="6444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562102" y="3003645"/>
              <a:ext cx="614360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71499" y="3744966"/>
              <a:ext cx="114300" cy="6444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23899" y="3740199"/>
              <a:ext cx="614360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081338" y="4476899"/>
              <a:ext cx="114300" cy="6444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233738" y="4472132"/>
              <a:ext cx="614360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233613" y="5191270"/>
              <a:ext cx="114300" cy="6444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386013" y="5186503"/>
              <a:ext cx="614360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428877" y="3025973"/>
              <a:ext cx="1423985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43139" y="3025973"/>
              <a:ext cx="142874" cy="13634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66765" y="4466555"/>
              <a:ext cx="1423985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81027" y="4466555"/>
              <a:ext cx="142874" cy="13634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240236" y="4317277"/>
            <a:ext cx="2686091" cy="2214842"/>
            <a:chOff x="4953000" y="3018754"/>
            <a:chExt cx="3352800" cy="2900364"/>
          </a:xfrm>
        </p:grpSpPr>
        <p:sp>
          <p:nvSpPr>
            <p:cNvPr id="55" name="Rectangle 54"/>
            <p:cNvSpPr/>
            <p:nvPr/>
          </p:nvSpPr>
          <p:spPr>
            <a:xfrm>
              <a:off x="4953000" y="3018755"/>
              <a:ext cx="3352800" cy="2895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953000" y="3018755"/>
              <a:ext cx="16764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624637" y="4466555"/>
              <a:ext cx="16764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462836" y="5195218"/>
              <a:ext cx="838200" cy="723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786437" y="3742654"/>
              <a:ext cx="838200" cy="723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624636" y="4466555"/>
              <a:ext cx="838200" cy="723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953000" y="3018754"/>
              <a:ext cx="838200" cy="723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834064" y="3055367"/>
              <a:ext cx="114300" cy="6444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986464" y="3050600"/>
              <a:ext cx="614360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995861" y="3791921"/>
              <a:ext cx="114300" cy="6444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148261" y="3787154"/>
              <a:ext cx="614360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505700" y="4523854"/>
              <a:ext cx="114300" cy="6444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658100" y="4519087"/>
              <a:ext cx="614360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657975" y="5238225"/>
              <a:ext cx="114300" cy="6444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810375" y="5233458"/>
              <a:ext cx="614360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853239" y="3072928"/>
              <a:ext cx="1423985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667501" y="3072928"/>
              <a:ext cx="142874" cy="13634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191127" y="4513510"/>
              <a:ext cx="1423985" cy="13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005389" y="4513510"/>
              <a:ext cx="142874" cy="13634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2852811" y="5233629"/>
            <a:ext cx="35621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8" name="Slide Number Placeholder 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3530-9DB9-4D5B-AD33-F4B8867AF5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5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Parallel HSS </a:t>
            </a:r>
            <a:r>
              <a:rPr lang="en-US" dirty="0" err="1" smtClean="0"/>
              <a:t>Akx</a:t>
            </a:r>
            <a:r>
              <a:rPr lang="en-US" dirty="0" smtClean="0"/>
              <a:t>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4999" y="987126"/>
                <a:ext cx="8229600" cy="4906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0. Phase 0: Preprocessing</a:t>
                </a:r>
              </a:p>
              <a:p>
                <a:pPr marL="914400" lvl="1" indent="-514350">
                  <a:buFont typeface="+mj-lt"/>
                  <a:buAutoNum type="alphaLcPeriod"/>
                </a:pPr>
                <a:r>
                  <a:rPr lang="en-US" sz="2400" dirty="0" smtClean="0"/>
                  <a:t>Compute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𝐾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𝐷𝑈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,…,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</m:e>
                    </m:d>
                  </m:oMath>
                </a14:m>
                <a:endParaRPr lang="en-US" sz="2400" b="0" dirty="0" smtClean="0"/>
              </a:p>
              <a:p>
                <a:pPr lvl="2" indent="-342900"/>
                <a:r>
                  <a:rPr lang="en-US" dirty="0" err="1" smtClean="0"/>
                  <a:t>Flops: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Akx</m:t>
                    </m:r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D</m:t>
                    </m:r>
                    <m:r>
                      <a:rPr lang="en-US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U</m:t>
                    </m:r>
                    <m:r>
                      <a:rPr lang="en-US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s</m:t>
                    </m:r>
                    <m:r>
                      <a:rPr lang="en-US" b="0" i="0" smtClean="0">
                        <a:latin typeface="Cambria Math"/>
                      </a:rPr>
                      <m:t>−2)</m:t>
                    </m:r>
                  </m:oMath>
                </a14:m>
                <a:r>
                  <a:rPr lang="en-US" b="0" dirty="0" smtClean="0"/>
                  <a:t>, Words: 0, Mess.: 0</a:t>
                </a:r>
              </a:p>
              <a:p>
                <a:pPr lvl="2" indent="-342900"/>
                <a:endParaRPr lang="en-US" dirty="0"/>
              </a:p>
              <a:p>
                <a:pPr lvl="2" indent="-342900"/>
                <a:endParaRPr lang="en-US" b="0" dirty="0" smtClean="0"/>
              </a:p>
              <a:p>
                <a:pPr marL="800100" lvl="2" indent="0">
                  <a:buNone/>
                </a:pPr>
                <a:endParaRPr lang="en-US" b="0" dirty="0" smtClean="0"/>
              </a:p>
              <a:p>
                <a:pPr marL="800100" lvl="2" indent="0">
                  <a:buNone/>
                </a:pPr>
                <a:endParaRPr lang="en-US" b="0" dirty="0" smtClean="0"/>
              </a:p>
              <a:p>
                <a:pPr marL="914400" lvl="1" indent="-514350">
                  <a:buFont typeface="+mj-lt"/>
                  <a:buAutoNum type="alphaLcPeriod"/>
                </a:pPr>
                <a:r>
                  <a:rPr lang="en-US" sz="2400" dirty="0" err="1" smtClean="0"/>
                  <a:t>Premultiply</a:t>
                </a:r>
                <a:r>
                  <a:rPr lang="en-US" sz="2400" dirty="0" smtClean="0"/>
                  <a:t>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lvl="2" indent="-342900"/>
                <a:r>
                  <a:rPr lang="en-US" dirty="0" smtClean="0"/>
                  <a:t>Flops: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</m:t>
                    </m:r>
                    <m:r>
                      <a:rPr lang="en-US" b="0" i="0" smtClean="0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0" dirty="0" smtClean="0"/>
                  <a:t>, Words: 0, Mess.: 0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4999" y="987126"/>
                <a:ext cx="8229600" cy="4906963"/>
              </a:xfrm>
              <a:blipFill rotWithShape="1">
                <a:blip r:embed="rId2"/>
                <a:stretch>
                  <a:fillRect l="-1185" t="-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2782343" y="2605803"/>
            <a:ext cx="2924182" cy="1178241"/>
            <a:chOff x="2466978" y="2873933"/>
            <a:chExt cx="2924182" cy="11782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3047999" y="3181350"/>
                  <a:ext cx="952501" cy="85725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7999" y="3181350"/>
                  <a:ext cx="952501" cy="85725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4952999" y="3194924"/>
                  <a:ext cx="286301" cy="85725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2999" y="3194924"/>
                  <a:ext cx="286301" cy="85725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466978" y="3430076"/>
                  <a:ext cx="6858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1400" b="0" i="1" smtClean="0">
                            <a:latin typeface="Cambria Math"/>
                          </a:rPr>
                          <m:t>/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6978" y="3430076"/>
                  <a:ext cx="685800" cy="3077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705360" y="2887147"/>
                  <a:ext cx="6858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𝑟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5360" y="2887147"/>
                  <a:ext cx="685800" cy="30777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195642" y="2873933"/>
                  <a:ext cx="685800" cy="3115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1400" b="0" i="1" smtClean="0"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/>
                              </a:rPr>
                              <m:t>𝑙</m:t>
                            </m:r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5642" y="2873933"/>
                  <a:ext cx="685800" cy="31156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405312" y="3451689"/>
                  <a:ext cx="685800" cy="3115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1400" b="0" i="1" smtClean="0"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/>
                              </a:rPr>
                              <m:t>𝑙</m:t>
                            </m:r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5312" y="3451689"/>
                  <a:ext cx="685800" cy="31156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040693" y="3394478"/>
                  <a:ext cx="4074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0693" y="3394478"/>
                  <a:ext cx="407483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2874684" y="5229819"/>
            <a:ext cx="3691985" cy="1395215"/>
            <a:chOff x="1490114" y="5073053"/>
            <a:chExt cx="3691985" cy="13952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1915564" y="5363368"/>
                  <a:ext cx="1143000" cy="30611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5564" y="5363368"/>
                  <a:ext cx="1143000" cy="306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29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4197306" y="5387180"/>
                  <a:ext cx="984793" cy="108108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7306" y="5387180"/>
                  <a:ext cx="984793" cy="1081088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058564" y="5300146"/>
                  <a:ext cx="609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8564" y="5300146"/>
                  <a:ext cx="609600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490114" y="5311873"/>
                  <a:ext cx="6096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𝑟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0114" y="5311873"/>
                  <a:ext cx="609600" cy="307777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220364" y="5073053"/>
                  <a:ext cx="6096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1400" b="0" i="1" smtClean="0">
                            <a:latin typeface="Cambria Math"/>
                          </a:rPr>
                          <m:t>/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0364" y="5073053"/>
                  <a:ext cx="609600" cy="307777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693021" y="5784850"/>
                  <a:ext cx="6096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1400" b="0" i="1" smtClean="0">
                            <a:latin typeface="Cambria Math"/>
                          </a:rPr>
                          <m:t>/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3021" y="5784850"/>
                  <a:ext cx="609600" cy="307777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438608" y="5076227"/>
                  <a:ext cx="6096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𝑟𝑠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8608" y="5076227"/>
                  <a:ext cx="609600" cy="307777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3530-9DB9-4D5B-AD33-F4B8867AF5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2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7258" y="1016089"/>
                <a:ext cx="7509761" cy="4906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0. Phase 0: Preprocessing</a:t>
                </a:r>
              </a:p>
              <a:p>
                <a:pPr marL="914400" lvl="1" indent="-514350">
                  <a:buFont typeface="+mj-lt"/>
                  <a:buAutoNum type="alphaLcPeriod"/>
                </a:pPr>
                <a:r>
                  <a:rPr lang="en-US" sz="2000" dirty="0" smtClean="0"/>
                  <a:t>All-to-all : Each processor sends their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sz="2000" dirty="0" smtClean="0"/>
                  <a:t> and c vector</a:t>
                </a:r>
              </a:p>
              <a:p>
                <a:pPr lvl="2" indent="-342900"/>
                <a:r>
                  <a:rPr lang="en-US" sz="2000" dirty="0" smtClean="0"/>
                  <a:t>Flops: 0</a:t>
                </a:r>
                <a:r>
                  <a:rPr lang="en-US" sz="2000" b="0" dirty="0" smtClean="0"/>
                  <a:t>,  Words: O(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𝑙</m:t>
                            </m:r>
                          </m:sup>
                        </m:sSup>
                      </m:e>
                    </m:d>
                    <m:func>
                      <m:func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</m:e>
                    </m:func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0" dirty="0" smtClean="0"/>
                  <a:t>, Mess.: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O</m:t>
                    </m:r>
                    <m:r>
                      <a:rPr lang="en-US" sz="2000" b="0" i="0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sz="2000" dirty="0" smtClean="0"/>
              </a:p>
              <a:p>
                <a:pPr lvl="2" indent="-342900"/>
                <a:endParaRPr lang="en-US" sz="2000" dirty="0"/>
              </a:p>
              <a:p>
                <a:pPr marL="800100" lvl="2" indent="0">
                  <a:buNone/>
                </a:pPr>
                <a:endParaRPr lang="en-US" sz="2000" dirty="0" smtClean="0"/>
              </a:p>
              <a:p>
                <a:pPr marL="800100" lvl="2" indent="0">
                  <a:buNone/>
                </a:pPr>
                <a:endParaRPr lang="en-US" sz="2000" dirty="0" smtClean="0"/>
              </a:p>
              <a:p>
                <a:pPr marL="800100" lvl="2" indent="0">
                  <a:buNone/>
                </a:pPr>
                <a:endParaRPr lang="en-US" sz="2000" dirty="0" smtClean="0"/>
              </a:p>
              <a:p>
                <a:pPr marL="914400" lvl="1" indent="-514350">
                  <a:buFont typeface="+mj-lt"/>
                  <a:buAutoNum type="alphaLcPeriod"/>
                </a:pPr>
                <a:endParaRPr lang="en-US" sz="2000" dirty="0" smtClean="0"/>
              </a:p>
              <a:p>
                <a:pPr marL="914400" lvl="1" indent="-514350">
                  <a:buFont typeface="+mj-lt"/>
                  <a:buAutoNum type="alphaLcPeriod"/>
                </a:pPr>
                <a:r>
                  <a:rPr lang="en-US" sz="2000" dirty="0" smtClean="0"/>
                  <a:t>Each processor multiplies 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sz="2000" dirty="0" smtClean="0"/>
                  <a:t> by c (for each processor, for each s value) to construct full matrix</a:t>
                </a:r>
              </a:p>
              <a:p>
                <a:pPr lvl="2" indent="-342900"/>
                <a:r>
                  <a:rPr lang="en-US" sz="2000" dirty="0" smtClean="0"/>
                  <a:t>Flops: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𝑂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𝑠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𝑙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𝑝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, Words: 0, Mess.: 0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258" y="1016089"/>
                <a:ext cx="7509761" cy="4906963"/>
              </a:xfrm>
              <a:blipFill rotWithShape="1">
                <a:blip r:embed="rId2"/>
                <a:stretch>
                  <a:fillRect l="-893" t="-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Parallel HSS </a:t>
            </a:r>
            <a:r>
              <a:rPr lang="en-US" dirty="0" err="1" smtClean="0"/>
              <a:t>Akx</a:t>
            </a:r>
            <a:r>
              <a:rPr lang="en-US" dirty="0" smtClean="0"/>
              <a:t> Algorithm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390779" y="2344543"/>
            <a:ext cx="2149205" cy="1665482"/>
            <a:chOff x="2346595" y="2524738"/>
            <a:chExt cx="2149205" cy="16654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2670442" y="2801833"/>
                  <a:ext cx="971550" cy="42862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0442" y="2801833"/>
                  <a:ext cx="971550" cy="42862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346595" y="2819392"/>
                  <a:ext cx="381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𝑟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6595" y="2819392"/>
                  <a:ext cx="381000" cy="3077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995703" y="2524738"/>
                  <a:ext cx="381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400" i="1">
                            <a:latin typeface="Cambria Math"/>
                          </a:rPr>
                          <m:t>s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𝑟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5703" y="2524738"/>
                  <a:ext cx="381000" cy="3077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2667006" y="3581400"/>
                  <a:ext cx="971550" cy="42862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7006" y="3581400"/>
                  <a:ext cx="971550" cy="42862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371729" y="3595688"/>
                  <a:ext cx="381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𝑟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1729" y="3595688"/>
                  <a:ext cx="381000" cy="30777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995703" y="3302901"/>
                  <a:ext cx="381000" cy="3115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/>
                              </a:rPr>
                              <m:t>𝑙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/>
                          </a:rPr>
                          <m:t>𝑟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5703" y="3302901"/>
                  <a:ext cx="381000" cy="31156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>
            <a:xfrm flipV="1">
              <a:off x="3810000" y="2524738"/>
              <a:ext cx="533400" cy="49140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3810000" y="3258169"/>
              <a:ext cx="533400" cy="49140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810000" y="3016145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810000" y="3749576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810000" y="3016145"/>
              <a:ext cx="533400" cy="4406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810000" y="3749576"/>
              <a:ext cx="533400" cy="4406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314579" y="5802502"/>
                <a:ext cx="53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𝑝𝑟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579" y="5802502"/>
                <a:ext cx="533400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348739" y="5127718"/>
                <a:ext cx="533400" cy="311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𝑙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𝑠𝑟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739" y="5127718"/>
                <a:ext cx="533400" cy="31156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2847979" y="5414960"/>
            <a:ext cx="1439682" cy="2857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847979" y="5700709"/>
            <a:ext cx="1440389" cy="2857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847979" y="5986460"/>
            <a:ext cx="1437035" cy="2666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847979" y="6253154"/>
            <a:ext cx="1437035" cy="2857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387584" y="5557834"/>
            <a:ext cx="413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953000" y="5331377"/>
            <a:ext cx="137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One row block from each processor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197072" y="6253154"/>
                <a:ext cx="106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72" y="6253154"/>
                <a:ext cx="106680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34050" y="2602933"/>
                <a:ext cx="2667000" cy="120526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Alternate way: Each </a:t>
                </a:r>
                <a:r>
                  <a:rPr lang="en-US" dirty="0" err="1" smtClean="0"/>
                  <a:t>proc</a:t>
                </a:r>
                <a:r>
                  <a:rPr lang="en-US" dirty="0" smtClean="0"/>
                  <a:t> multiplies by c, then sends:</a:t>
                </a:r>
              </a:p>
              <a:p>
                <a:r>
                  <a:rPr lang="en-US" dirty="0" smtClean="0"/>
                  <a:t>Words: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</m:t>
                    </m:r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050" y="2602933"/>
                <a:ext cx="2667000" cy="1205266"/>
              </a:xfrm>
              <a:prstGeom prst="rect">
                <a:avLst/>
              </a:prstGeom>
              <a:blipFill rotWithShape="1">
                <a:blip r:embed="rId12"/>
                <a:stretch>
                  <a:fillRect l="-1822" t="-2000" b="-6500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634162" y="4960332"/>
                <a:ext cx="1771650" cy="6463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Alternate way:</a:t>
                </a:r>
                <a:br>
                  <a:rPr lang="en-US" dirty="0" smtClean="0"/>
                </a:br>
                <a:r>
                  <a:rPr lang="en-US" dirty="0" smtClean="0"/>
                  <a:t>Flops: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162" y="4960332"/>
                <a:ext cx="1771650" cy="646331"/>
              </a:xfrm>
              <a:prstGeom prst="rect">
                <a:avLst/>
              </a:prstGeom>
              <a:blipFill rotWithShape="1">
                <a:blip r:embed="rId13"/>
                <a:stretch>
                  <a:fillRect l="-2389" t="-3704" b="-12963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3530-9DB9-4D5B-AD33-F4B8867AF5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7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7666" y="1035649"/>
                <a:ext cx="4495800" cy="54102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1. Phase 1.</a:t>
                </a:r>
              </a:p>
              <a:p>
                <a:pPr lvl="1"/>
                <a:r>
                  <a:rPr lang="en-US" sz="2000" dirty="0" smtClean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=[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𝐷𝑥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,…,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]</m:t>
                    </m:r>
                  </m:oMath>
                </a14:m>
                <a:endParaRPr lang="en-US" sz="2000" dirty="0" smtClean="0"/>
              </a:p>
              <a:p>
                <a:pPr lvl="2"/>
                <a:r>
                  <a:rPr lang="en-US" sz="2000" dirty="0" smtClean="0"/>
                  <a:t>Flops: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𝐴𝑘𝑥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𝐷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𝑠</m:t>
                    </m:r>
                    <m:r>
                      <a:rPr lang="en-US" sz="2000" b="0" i="1" smtClean="0">
                        <a:latin typeface="Cambria Math"/>
                      </a:rPr>
                      <m:t>−1)</m:t>
                    </m:r>
                  </m:oMath>
                </a14:m>
                <a:r>
                  <a:rPr lang="en-US" sz="2000" dirty="0" smtClean="0"/>
                  <a:t>, Words: 0, Mess.:0</a:t>
                </a:r>
              </a:p>
              <a:p>
                <a:pPr marL="914400" lvl="2" indent="0">
                  <a:buNone/>
                </a:pPr>
                <a:endParaRPr lang="en-US" sz="2000" dirty="0" smtClean="0"/>
              </a:p>
              <a:p>
                <a:pPr lvl="1"/>
                <a:r>
                  <a:rPr lang="en-US" sz="2000" dirty="0" err="1" smtClean="0"/>
                  <a:t>Premultiply</a:t>
                </a:r>
                <a:r>
                  <a:rPr lang="en-US" sz="2000" dirty="0" smtClean="0"/>
                  <a:t>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 lvl="2"/>
                <a:r>
                  <a:rPr lang="en-US" sz="2000" dirty="0" smtClean="0"/>
                  <a:t>Flops: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O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𝑠𝑟𝑛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𝑝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 smtClean="0"/>
                  <a:t>, Words: 0, Mess.:0</a:t>
                </a:r>
              </a:p>
              <a:p>
                <a:pPr lvl="2"/>
                <a:endParaRPr lang="en-US" sz="2000" dirty="0"/>
              </a:p>
              <a:p>
                <a:pPr lvl="2"/>
                <a:endParaRPr lang="en-US" sz="2000" dirty="0" smtClean="0"/>
              </a:p>
              <a:p>
                <a:pPr lvl="1"/>
                <a:r>
                  <a:rPr lang="en-US" sz="2000" dirty="0" smtClean="0"/>
                  <a:t>All-to-all of result, each processor constructs full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𝐾</m:t>
                    </m:r>
                    <m:r>
                      <a:rPr lang="en-US" sz="20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000" dirty="0" smtClean="0"/>
                  <a:t> matrix</a:t>
                </a:r>
              </a:p>
              <a:p>
                <a:pPr lvl="2"/>
                <a:r>
                  <a:rPr lang="en-US" sz="2000" dirty="0" smtClean="0"/>
                  <a:t>Flops: 0, Words: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𝑟𝑠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𝑝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000" dirty="0" smtClean="0"/>
                  <a:t>, Mess.: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O</m:t>
                    </m:r>
                    <m:d>
                      <m:dPr>
                        <m:ctrlPr>
                          <a:rPr lang="en-US" sz="200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𝑝</m:t>
                            </m:r>
                          </m:e>
                        </m:func>
                      </m:e>
                    </m:d>
                  </m:oMath>
                </a14:m>
                <a:endParaRPr lang="en-US" sz="2000" dirty="0" smtClean="0"/>
              </a:p>
              <a:p>
                <a:pPr marL="457200" lvl="1" indent="0"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7666" y="1035649"/>
                <a:ext cx="4495800" cy="5410200"/>
              </a:xfrm>
              <a:blipFill rotWithShape="1">
                <a:blip r:embed="rId2"/>
                <a:stretch>
                  <a:fillRect l="-1355" t="-1127" r="-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Parallel HSS Akx Algorithm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998988" y="1431870"/>
            <a:ext cx="2924182" cy="1178241"/>
            <a:chOff x="2466978" y="2873933"/>
            <a:chExt cx="2924182" cy="11782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3047999" y="3181350"/>
                  <a:ext cx="952501" cy="85725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7999" y="3181350"/>
                  <a:ext cx="952501" cy="85725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4952999" y="3194924"/>
                  <a:ext cx="286301" cy="85725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2999" y="3194924"/>
                  <a:ext cx="286301" cy="85725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466978" y="3430076"/>
                  <a:ext cx="6858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1400" b="0" i="1" smtClean="0">
                            <a:latin typeface="Cambria Math"/>
                          </a:rPr>
                          <m:t>/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6978" y="3430076"/>
                  <a:ext cx="685800" cy="3077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705360" y="2887147"/>
                  <a:ext cx="6858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5360" y="2887147"/>
                  <a:ext cx="685800" cy="30777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195642" y="2873933"/>
                  <a:ext cx="685800" cy="3115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1400" b="0" i="1" smtClean="0"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/>
                              </a:rPr>
                              <m:t>𝑙</m:t>
                            </m:r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5642" y="2873933"/>
                  <a:ext cx="685800" cy="31156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405312" y="3451689"/>
                  <a:ext cx="685800" cy="3115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1400" b="0" i="1" smtClean="0"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/>
                              </a:rPr>
                              <m:t>𝑙</m:t>
                            </m:r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5312" y="3451689"/>
                  <a:ext cx="685800" cy="31156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040693" y="3394478"/>
                  <a:ext cx="4074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0693" y="3394478"/>
                  <a:ext cx="407483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4693466" y="3028952"/>
            <a:ext cx="3691985" cy="1395215"/>
            <a:chOff x="1490114" y="5073053"/>
            <a:chExt cx="3691985" cy="13952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1915564" y="5363368"/>
                  <a:ext cx="1143000" cy="30611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5564" y="5363368"/>
                  <a:ext cx="1143000" cy="306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4197306" y="5387180"/>
                  <a:ext cx="984793" cy="108108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7306" y="5387180"/>
                  <a:ext cx="984793" cy="1081088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058564" y="5300146"/>
                  <a:ext cx="609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8564" y="5300146"/>
                  <a:ext cx="609600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490114" y="5311873"/>
                  <a:ext cx="6096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𝑟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0114" y="5311873"/>
                  <a:ext cx="609600" cy="307777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220364" y="5073053"/>
                  <a:ext cx="6096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1400" b="0" i="1" smtClean="0">
                            <a:latin typeface="Cambria Math"/>
                          </a:rPr>
                          <m:t>/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0364" y="5073053"/>
                  <a:ext cx="609600" cy="307777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693021" y="5784850"/>
                  <a:ext cx="6096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1400" b="0" i="1" smtClean="0">
                            <a:latin typeface="Cambria Math"/>
                          </a:rPr>
                          <m:t>/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3021" y="5784850"/>
                  <a:ext cx="609600" cy="307777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438608" y="5076227"/>
                  <a:ext cx="6096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8608" y="5076227"/>
                  <a:ext cx="609600" cy="307777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579181" y="5463239"/>
                <a:ext cx="53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𝑝𝑟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181" y="5463239"/>
                <a:ext cx="533400" cy="307777"/>
              </a:xfrm>
              <a:prstGeom prst="rect">
                <a:avLst/>
              </a:prstGeom>
              <a:blipFill rotWithShape="1">
                <a:blip r:embed="rId16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5064955" y="5045628"/>
            <a:ext cx="1030108" cy="2857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065662" y="5331377"/>
            <a:ext cx="1030108" cy="2857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076596" y="5598073"/>
            <a:ext cx="1030108" cy="2857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067266" y="5890224"/>
            <a:ext cx="1030108" cy="2857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6194986" y="5188502"/>
            <a:ext cx="413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760402" y="496204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One row block from each processor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004474" y="5883822"/>
                <a:ext cx="106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  <m:r>
                        <a:rPr lang="en-US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474" y="5883822"/>
                <a:ext cx="1066800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299010" y="4737851"/>
                <a:ext cx="53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010" y="4737851"/>
                <a:ext cx="533400" cy="30777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3530-9DB9-4D5B-AD33-F4B8867AF5A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7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2437" y="1219200"/>
                <a:ext cx="8229600" cy="234791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2. Phase 2. Each processor locally computes recurrence (</a:t>
                </a:r>
                <a:r>
                  <a:rPr lang="en-US" sz="2400" dirty="0" err="1" smtClean="0"/>
                  <a:t>backsolves</a:t>
                </a:r>
                <a:r>
                  <a:rPr lang="en-US" sz="2400" dirty="0" smtClean="0"/>
                  <a:t> for values of blockers at times 1:s-1)</a:t>
                </a:r>
              </a:p>
              <a:p>
                <a:pPr lvl="1"/>
                <a:r>
                  <a:rPr lang="en-US" sz="2400" dirty="0" smtClean="0"/>
                  <a:t>Compute</a:t>
                </a:r>
              </a:p>
              <a:p>
                <a:pPr marL="457200" lvl="1" indent="0">
                  <a:buNone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𝑗</m:t>
                        </m:r>
                      </m:sup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/>
                              </a:rPr>
                              <m:t>𝑈</m:t>
                            </m:r>
                          </m:e>
                        </m:d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sz="2000" dirty="0"/>
                  <a:t>	</a:t>
                </a:r>
                <a:r>
                  <a:rPr lang="en-US" sz="20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𝑗</m:t>
                    </m:r>
                    <m:r>
                      <a:rPr lang="en-US" sz="2000" b="0" i="1" smtClean="0">
                        <a:latin typeface="Cambria Math"/>
                      </a:rPr>
                      <m:t>=1:</m:t>
                    </m:r>
                    <m:r>
                      <a:rPr lang="en-US" sz="20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000" dirty="0" smtClean="0"/>
                  <a:t>-1</a:t>
                </a:r>
              </a:p>
              <a:p>
                <a:pPr lvl="2"/>
                <a:r>
                  <a:rPr lang="en-US" dirty="0" smtClean="0"/>
                  <a:t>Flops: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𝑙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 smtClean="0"/>
                  <a:t>, Words: 0 , Mess.: 0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2437" y="1219200"/>
                <a:ext cx="8229600" cy="2347913"/>
              </a:xfrm>
              <a:blipFill rotWithShape="1">
                <a:blip r:embed="rId2"/>
                <a:stretch>
                  <a:fillRect l="-1111" t="-2078"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Parallel HSS Akx Algorithm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00200" y="4038600"/>
            <a:ext cx="228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42997" y="4441923"/>
                <a:ext cx="609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𝑝𝑟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97" y="4441923"/>
                <a:ext cx="609600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09700" y="3730823"/>
                <a:ext cx="609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00" y="3730823"/>
                <a:ext cx="609600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41358" y="441114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358" y="4411145"/>
                <a:ext cx="41549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2624140" y="4038600"/>
            <a:ext cx="228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66937" y="4441923"/>
                <a:ext cx="609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𝑝𝑟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937" y="4441923"/>
                <a:ext cx="609600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433640" y="3730823"/>
                <a:ext cx="609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640" y="3730823"/>
                <a:ext cx="609600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865298" y="441114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298" y="4411145"/>
                <a:ext cx="415498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4823733" y="4055088"/>
            <a:ext cx="1371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318912" y="4472700"/>
                <a:ext cx="609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𝑝𝑟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912" y="4472700"/>
                <a:ext cx="609600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204733" y="3727188"/>
                <a:ext cx="609600" cy="311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𝑙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733" y="3727188"/>
                <a:ext cx="609600" cy="31156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7033533" y="4048123"/>
            <a:ext cx="228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576330" y="4451446"/>
                <a:ext cx="609600" cy="311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𝑙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330" y="4451446"/>
                <a:ext cx="609600" cy="31156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43033" y="3740346"/>
                <a:ext cx="609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033" y="3740346"/>
                <a:ext cx="609600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368581" y="4402748"/>
                <a:ext cx="4074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8581" y="4402748"/>
                <a:ext cx="407483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780371" y="3803393"/>
                <a:ext cx="4542269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8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8800" b="0" i="1" smtClean="0">
                              <a:latin typeface="Cambria Math"/>
                            </a:rPr>
                            <m:t>            </m:t>
                          </m:r>
                        </m:e>
                      </m:d>
                    </m:oMath>
                  </m:oMathPara>
                </a14:m>
                <a:endParaRPr lang="en-US" sz="8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371" y="3803393"/>
                <a:ext cx="4542269" cy="144655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760279" y="4427730"/>
                <a:ext cx="3545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279" y="4427730"/>
                <a:ext cx="354521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 flipH="1" flipV="1">
            <a:off x="2776537" y="5319086"/>
            <a:ext cx="76203" cy="6245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334000" y="5319086"/>
            <a:ext cx="99331" cy="6245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734599" y="6096000"/>
            <a:ext cx="220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Computed in Phase 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318912" y="5943600"/>
            <a:ext cx="256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Computed in Phase 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3530-9DB9-4D5B-AD33-F4B8867AF5A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6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8625" y="1219201"/>
                <a:ext cx="8229600" cy="1981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3. Phase 3. </a:t>
                </a:r>
              </a:p>
              <a:p>
                <a:pPr lvl="1"/>
                <a:r>
                  <a:rPr lang="en-US" sz="2400" dirty="0" smtClean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𝐾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′′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𝐷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𝐾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′′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𝑈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𝑗</m:t>
                    </m:r>
                    <m:r>
                      <a:rPr lang="en-US" sz="2400" b="0" i="1" smtClean="0">
                        <a:latin typeface="Cambria Math"/>
                      </a:rPr>
                      <m:t>=1:</m:t>
                    </m:r>
                    <m:r>
                      <a:rPr lang="en-US" sz="2400" b="0" i="1" smtClean="0">
                        <a:latin typeface="Cambria Math"/>
                      </a:rPr>
                      <m:t>𝑠</m:t>
                    </m:r>
                  </m:oMath>
                </a14:m>
                <a:endParaRPr lang="en-US" sz="2400" b="0" dirty="0" smtClean="0"/>
              </a:p>
              <a:p>
                <a:pPr lvl="2"/>
                <a:r>
                  <a:rPr lang="en-US" dirty="0" smtClean="0"/>
                  <a:t>Flops: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𝐴𝑘𝑥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𝑠𝑟𝑛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𝑙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Words: 0, Mess.: 0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625" y="1219201"/>
                <a:ext cx="8229600" cy="1981200"/>
              </a:xfrm>
              <a:blipFill rotWithShape="1">
                <a:blip r:embed="rId2"/>
                <a:stretch>
                  <a:fillRect l="-1111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Parallel HSS Akx Algorithm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52600" y="3810000"/>
            <a:ext cx="304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76351" y="4189511"/>
                <a:ext cx="53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𝑛</m:t>
                      </m:r>
                      <m:r>
                        <a:rPr lang="en-US" sz="1400" b="0" i="1" smtClean="0">
                          <a:latin typeface="Cambria Math"/>
                        </a:rPr>
                        <m:t>/</m:t>
                      </m:r>
                      <m:r>
                        <a:rPr lang="en-US" sz="1400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351" y="4189511"/>
                <a:ext cx="533400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38300" y="3502223"/>
                <a:ext cx="53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300" y="3502223"/>
                <a:ext cx="533400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57400" y="4189510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189510"/>
                <a:ext cx="53340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890848" y="3841847"/>
                <a:ext cx="1143000" cy="1066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848" y="3841847"/>
                <a:ext cx="1143000" cy="10668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43176" y="4205999"/>
                <a:ext cx="53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𝑛</m:t>
                      </m:r>
                      <m:r>
                        <a:rPr lang="en-US" sz="1400" b="0" i="1" smtClean="0">
                          <a:latin typeface="Cambria Math"/>
                        </a:rPr>
                        <m:t>/</m:t>
                      </m:r>
                      <m:r>
                        <a:rPr lang="en-US" sz="1400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176" y="4205999"/>
                <a:ext cx="533400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95648" y="3554608"/>
                <a:ext cx="533400" cy="311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𝑛</m:t>
                      </m:r>
                      <m:r>
                        <a:rPr lang="en-US" sz="1400" b="0" i="1" smtClean="0">
                          <a:latin typeface="Cambria Math"/>
                        </a:rPr>
                        <m:t>/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648" y="3554608"/>
                <a:ext cx="533400" cy="311560"/>
              </a:xfrm>
              <a:prstGeom prst="rect">
                <a:avLst/>
              </a:prstGeom>
              <a:blipFill rotWithShape="1">
                <a:blip r:embed="rId8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800600" y="3852859"/>
            <a:ext cx="304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24351" y="4260946"/>
                <a:ext cx="533400" cy="311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𝑛</m:t>
                      </m:r>
                      <m:r>
                        <a:rPr lang="en-US" sz="1400" b="0" i="1" smtClean="0">
                          <a:latin typeface="Cambria Math"/>
                        </a:rPr>
                        <m:t>/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351" y="4260946"/>
                <a:ext cx="533400" cy="311560"/>
              </a:xfrm>
              <a:prstGeom prst="rect">
                <a:avLst/>
              </a:prstGeom>
              <a:blipFill rotWithShape="1">
                <a:blip r:embed="rId8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86300" y="3573658"/>
                <a:ext cx="53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00" y="3573658"/>
                <a:ext cx="533400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19544" y="4203794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544" y="4203794"/>
                <a:ext cx="533400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05400" y="4230168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230168"/>
                <a:ext cx="53340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905500" y="3852859"/>
                <a:ext cx="533400" cy="1066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0" y="3852859"/>
                <a:ext cx="533400" cy="106680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43540" y="4236416"/>
                <a:ext cx="53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𝑛</m:t>
                      </m:r>
                      <m:r>
                        <a:rPr lang="en-US" sz="1400" b="0" i="1" smtClean="0">
                          <a:latin typeface="Cambria Math"/>
                        </a:rPr>
                        <m:t>/</m:t>
                      </m:r>
                      <m:r>
                        <a:rPr lang="en-US" sz="1400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540" y="4236416"/>
                <a:ext cx="533400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05500" y="3545082"/>
                <a:ext cx="533400" cy="311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𝑙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0" y="3545082"/>
                <a:ext cx="533400" cy="31156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7353300" y="3856546"/>
            <a:ext cx="228600" cy="614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96097" y="4008173"/>
                <a:ext cx="609600" cy="311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𝑙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097" y="4008173"/>
                <a:ext cx="609600" cy="31156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162800" y="3534481"/>
                <a:ext cx="609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3534481"/>
                <a:ext cx="609600" cy="30777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438897" y="4185873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897" y="4185873"/>
                <a:ext cx="533400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552576" y="5105400"/>
                <a:ext cx="815864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′′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576" y="5105400"/>
                <a:ext cx="815864" cy="391646"/>
              </a:xfrm>
              <a:prstGeom prst="rect">
                <a:avLst/>
              </a:prstGeom>
              <a:blipFill rotWithShape="1">
                <a:blip r:embed="rId1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642498" y="5105400"/>
                <a:ext cx="596252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′′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498" y="5105400"/>
                <a:ext cx="596252" cy="391646"/>
              </a:xfrm>
              <a:prstGeom prst="rect">
                <a:avLst/>
              </a:prstGeom>
              <a:blipFill rotWithShape="1">
                <a:blip r:embed="rId18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121768" y="4802521"/>
                <a:ext cx="691664" cy="397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768" y="4802521"/>
                <a:ext cx="691664" cy="397288"/>
              </a:xfrm>
              <a:prstGeom prst="rect">
                <a:avLst/>
              </a:prstGeom>
              <a:blipFill rotWithShape="1">
                <a:blip r:embed="rId1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3530-9DB9-4D5B-AD33-F4B8867AF5A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8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Total Communication and Computation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800600" cy="48006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Offline</a:t>
                </a:r>
              </a:p>
              <a:p>
                <a:pPr lvl="1"/>
                <a:r>
                  <a:rPr lang="en-US" dirty="0" smtClean="0"/>
                  <a:t>Flops: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𝐴𝑘𝑥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𝑈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Words Moved: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𝑙</m:t>
                            </m:r>
                          </m:sup>
                        </m:sSup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Messages: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Online</a:t>
                </a:r>
              </a:p>
              <a:p>
                <a:pPr lvl="1"/>
                <a:r>
                  <a:rPr lang="en-US" dirty="0" smtClean="0"/>
                  <a:t>Flops: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𝐴𝑘𝑥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𝑠𝑟𝑛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Words Moved: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𝑟𝑠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Messages: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800600" cy="4800600"/>
              </a:xfrm>
              <a:blipFill rotWithShape="1">
                <a:blip r:embed="rId2"/>
                <a:stretch>
                  <a:fillRect l="-2538" t="-3558" b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334000" y="4572000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-</a:t>
            </a:r>
            <a:r>
              <a:rPr lang="en-US" sz="2000" b="1" dirty="0" smtClean="0"/>
              <a:t>Same flops (asymptotically) as s-steps of “naïve” HSS Mat-</a:t>
            </a:r>
            <a:r>
              <a:rPr lang="en-US" sz="2000" b="1" dirty="0" err="1" smtClean="0"/>
              <a:t>Vec</a:t>
            </a:r>
            <a:r>
              <a:rPr lang="en-US" sz="2000" b="1" dirty="0" smtClean="0"/>
              <a:t> algorithm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-Asymptotically reduces messages by factor of s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62524" y="1371600"/>
                <a:ext cx="3648076" cy="305256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dirty="0" smtClean="0"/>
                  <a:t>Alternate way: </a:t>
                </a:r>
              </a:p>
              <a:p>
                <a:pPr marL="0" lvl="1"/>
                <a:r>
                  <a:rPr lang="en-US" dirty="0" smtClean="0"/>
                  <a:t>Flops: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𝐴𝑘𝑥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𝐷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𝑈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𝑂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𝑠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𝑝</m:t>
                        </m:r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lvl="1"/>
                <a:r>
                  <a:rPr lang="en-US" dirty="0" smtClean="0"/>
                  <a:t>Words: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</a:t>
                </a:r>
              </a:p>
              <a:p>
                <a:pPr marL="0" lvl="1"/>
                <a:endParaRPr lang="en-US" dirty="0"/>
              </a:p>
              <a:p>
                <a:pPr marL="0" lvl="1"/>
                <a:r>
                  <a:rPr lang="en-US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Tradeoff depends on machine architecture (flop rate vs. BW) and number of times code will be executed (only need to do offline work once for a given matrix)</a:t>
                </a:r>
                <a:endParaRPr lang="en-US" b="1" dirty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524" y="1371600"/>
                <a:ext cx="3648076" cy="3052567"/>
              </a:xfrm>
              <a:prstGeom prst="rect">
                <a:avLst/>
              </a:prstGeom>
              <a:blipFill rotWithShape="1">
                <a:blip r:embed="rId3"/>
                <a:stretch>
                  <a:fillRect l="-1165" t="-795" r="-1165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3530-9DB9-4D5B-AD33-F4B8867AF5A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3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 is “Communication”?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1981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Algorithms have 2 costs:</a:t>
            </a:r>
          </a:p>
          <a:p>
            <a:pPr lvl="1"/>
            <a:r>
              <a:rPr lang="en-US" dirty="0" smtClean="0"/>
              <a:t>Arithmetic (FLOPS)</a:t>
            </a:r>
          </a:p>
          <a:p>
            <a:pPr lvl="1"/>
            <a:r>
              <a:rPr lang="en-US" dirty="0" smtClean="0"/>
              <a:t>Movement of data</a:t>
            </a:r>
          </a:p>
          <a:p>
            <a:pPr lvl="2"/>
            <a:r>
              <a:rPr lang="en-US" dirty="0" smtClean="0"/>
              <a:t>Two parameters: </a:t>
            </a:r>
            <a:r>
              <a:rPr lang="el-GR" dirty="0" smtClean="0"/>
              <a:t>α</a:t>
            </a:r>
            <a:r>
              <a:rPr lang="en-US" dirty="0" smtClean="0"/>
              <a:t> – Latency, </a:t>
            </a:r>
            <a:r>
              <a:rPr lang="el-GR" dirty="0" smtClean="0"/>
              <a:t>β</a:t>
            </a:r>
            <a:r>
              <a:rPr lang="en-US" dirty="0" smtClean="0"/>
              <a:t> – Reciprocal Bandwidth</a:t>
            </a:r>
          </a:p>
          <a:p>
            <a:pPr lvl="3"/>
            <a:r>
              <a:rPr lang="en-US" dirty="0" smtClean="0"/>
              <a:t>Time to move n words of data is  </a:t>
            </a:r>
            <a:r>
              <a:rPr lang="el-GR" dirty="0" smtClean="0"/>
              <a:t>α</a:t>
            </a:r>
            <a:r>
              <a:rPr lang="en-US" dirty="0" smtClean="0"/>
              <a:t> + n</a:t>
            </a:r>
            <a:r>
              <a:rPr lang="el-GR" dirty="0" smtClean="0"/>
              <a:t>β</a:t>
            </a:r>
            <a:endParaRPr lang="en-US" dirty="0" smtClean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390C-D0DF-4F97-A159-56DD2F713B58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990600" y="3429000"/>
            <a:ext cx="2987040" cy="2482585"/>
            <a:chOff x="1143000" y="3886200"/>
            <a:chExt cx="3200400" cy="2590800"/>
          </a:xfrm>
        </p:grpSpPr>
        <p:sp>
          <p:nvSpPr>
            <p:cNvPr id="18" name="Isosceles Triangle 17"/>
            <p:cNvSpPr/>
            <p:nvPr/>
          </p:nvSpPr>
          <p:spPr>
            <a:xfrm>
              <a:off x="2133600" y="3886200"/>
              <a:ext cx="1295400" cy="914400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apezoid 18"/>
            <p:cNvSpPr/>
            <p:nvPr/>
          </p:nvSpPr>
          <p:spPr>
            <a:xfrm>
              <a:off x="1143000" y="5181600"/>
              <a:ext cx="3200400" cy="1295400"/>
            </a:xfrm>
            <a:prstGeom prst="trapezoid">
              <a:avLst>
                <a:gd name="adj" fmla="val 61717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62200" y="4191000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CPU</a:t>
              </a:r>
            </a:p>
            <a:p>
              <a:pPr algn="ctr"/>
              <a:r>
                <a:rPr lang="en-US" dirty="0" smtClean="0">
                  <a:latin typeface="+mj-lt"/>
                </a:rPr>
                <a:t>Cache</a:t>
              </a:r>
              <a:endParaRPr lang="en-US" dirty="0"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86000" y="5486400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+mj-lt"/>
              </a:endParaRPr>
            </a:p>
            <a:p>
              <a:pPr algn="ctr"/>
              <a:r>
                <a:rPr lang="en-US" dirty="0" smtClean="0">
                  <a:latin typeface="+mj-lt"/>
                </a:rPr>
                <a:t>DRAM</a:t>
              </a:r>
              <a:endParaRPr lang="en-US" dirty="0">
                <a:latin typeface="+mj-lt"/>
              </a:endParaRPr>
            </a:p>
          </p:txBody>
        </p:sp>
        <p:sp>
          <p:nvSpPr>
            <p:cNvPr id="30" name="Up-Down Arrow 29"/>
            <p:cNvSpPr/>
            <p:nvPr/>
          </p:nvSpPr>
          <p:spPr>
            <a:xfrm>
              <a:off x="2667000" y="4800600"/>
              <a:ext cx="228600" cy="38100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648200" y="3352800"/>
            <a:ext cx="3276600" cy="2555602"/>
            <a:chOff x="4724400" y="3810000"/>
            <a:chExt cx="3429000" cy="2667000"/>
          </a:xfrm>
        </p:grpSpPr>
        <p:sp>
          <p:nvSpPr>
            <p:cNvPr id="20" name="Isosceles Triangle 19"/>
            <p:cNvSpPr/>
            <p:nvPr/>
          </p:nvSpPr>
          <p:spPr>
            <a:xfrm>
              <a:off x="4724400" y="3810000"/>
              <a:ext cx="1295400" cy="914400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6781800" y="3810000"/>
              <a:ext cx="1295400" cy="914400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4800600" y="5562600"/>
              <a:ext cx="1295400" cy="914400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6858000" y="5562600"/>
              <a:ext cx="1295400" cy="914400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53000" y="4114800"/>
              <a:ext cx="914400" cy="481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+mj-lt"/>
                </a:rPr>
                <a:t>CPU</a:t>
              </a:r>
            </a:p>
            <a:p>
              <a:pPr algn="ctr"/>
              <a:r>
                <a:rPr lang="en-US" sz="1200" dirty="0" smtClean="0">
                  <a:latin typeface="+mj-lt"/>
                </a:rPr>
                <a:t>DRAM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010400" y="4114800"/>
              <a:ext cx="914400" cy="546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+mj-lt"/>
                </a:rPr>
                <a:t>CPU</a:t>
              </a:r>
            </a:p>
            <a:p>
              <a:pPr algn="ctr"/>
              <a:r>
                <a:rPr lang="en-US" sz="1400" dirty="0" smtClean="0">
                  <a:latin typeface="+mj-lt"/>
                </a:rPr>
                <a:t>DRAM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29200" y="5867400"/>
              <a:ext cx="914400" cy="546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+mj-lt"/>
                </a:rPr>
                <a:t>CPU</a:t>
              </a:r>
            </a:p>
            <a:p>
              <a:pPr algn="ctr"/>
              <a:r>
                <a:rPr lang="en-US" sz="1400" dirty="0" smtClean="0">
                  <a:latin typeface="+mj-lt"/>
                </a:rPr>
                <a:t>DRAM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086600" y="5867400"/>
              <a:ext cx="914400" cy="546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+mj-lt"/>
                </a:rPr>
                <a:t>CPU</a:t>
              </a:r>
            </a:p>
            <a:p>
              <a:pPr algn="ctr"/>
              <a:r>
                <a:rPr lang="en-US" sz="1400" dirty="0" smtClean="0">
                  <a:latin typeface="+mj-lt"/>
                </a:rPr>
                <a:t>DRAM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31" name="Up-Down Arrow 30"/>
            <p:cNvSpPr/>
            <p:nvPr/>
          </p:nvSpPr>
          <p:spPr>
            <a:xfrm>
              <a:off x="5257800" y="4800600"/>
              <a:ext cx="304800" cy="68580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-Right Arrow 31"/>
            <p:cNvSpPr/>
            <p:nvPr/>
          </p:nvSpPr>
          <p:spPr>
            <a:xfrm>
              <a:off x="5867400" y="4114800"/>
              <a:ext cx="1143000" cy="3048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Up-Down Arrow 32"/>
            <p:cNvSpPr/>
            <p:nvPr/>
          </p:nvSpPr>
          <p:spPr>
            <a:xfrm>
              <a:off x="7315200" y="4800600"/>
              <a:ext cx="304800" cy="68580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Left-Right Arrow 33"/>
            <p:cNvSpPr/>
            <p:nvPr/>
          </p:nvSpPr>
          <p:spPr>
            <a:xfrm>
              <a:off x="5867400" y="5867400"/>
              <a:ext cx="1143000" cy="3048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219200" y="61722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Sequential                                                     Parallel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69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69" y="228600"/>
            <a:ext cx="8229600" cy="76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Motivation: </a:t>
            </a:r>
            <a:r>
              <a:rPr lang="en-US" sz="2800" dirty="0" err="1" smtClean="0"/>
              <a:t>Krylov</a:t>
            </a:r>
            <a:r>
              <a:rPr lang="en-US" sz="2800" dirty="0" smtClean="0"/>
              <a:t> Subspace Methods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19200"/>
                <a:ext cx="8458200" cy="4876800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err="1" smtClean="0"/>
                  <a:t>Krylov</a:t>
                </a:r>
                <a:r>
                  <a:rPr lang="en-US" sz="2400" dirty="0" smtClean="0"/>
                  <a:t> Subspace Methods (KSMs) are iterative methods commonly used in solving large, sparse linear systems of equations</a:t>
                </a:r>
              </a:p>
              <a:p>
                <a:pPr lvl="1"/>
                <a:r>
                  <a:rPr lang="en-US" sz="2400" dirty="0" err="1" smtClean="0"/>
                  <a:t>Krylov</a:t>
                </a:r>
                <a:r>
                  <a:rPr lang="en-US" sz="2400" dirty="0" smtClean="0"/>
                  <a:t> Subspace of dimension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 with matrix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400" dirty="0" smtClean="0"/>
                  <a:t> and vector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400" dirty="0" smtClean="0"/>
                  <a:t>:</a:t>
                </a:r>
              </a:p>
              <a:p>
                <a:pPr marL="457200" lvl="1" indent="0">
                  <a:buNone/>
                </a:pPr>
                <a:endParaRPr lang="en-US" sz="2400" dirty="0" smtClean="0"/>
              </a:p>
              <a:p>
                <a:pPr marL="457200" lvl="1" indent="0">
                  <a:buNone/>
                </a:pPr>
                <a:endParaRPr lang="en-US" sz="2400" dirty="0" smtClean="0"/>
              </a:p>
              <a:p>
                <a:pPr lvl="1"/>
                <a:r>
                  <a:rPr lang="en-US" sz="2400" dirty="0" smtClean="0"/>
                  <a:t>Work by iteratively adding a dimension to the expanding </a:t>
                </a:r>
                <a:r>
                  <a:rPr lang="en-US" sz="2400" dirty="0" err="1" smtClean="0"/>
                  <a:t>Krylov</a:t>
                </a:r>
                <a:r>
                  <a:rPr lang="en-US" sz="2400" dirty="0" smtClean="0"/>
                  <a:t> Subspace (</a:t>
                </a:r>
                <a:r>
                  <a:rPr lang="en-US" sz="2400" dirty="0" err="1" smtClean="0"/>
                  <a:t>SpMV</a:t>
                </a:r>
                <a:r>
                  <a:rPr lang="en-US" sz="2400" dirty="0" smtClean="0"/>
                  <a:t>) and then choosing the “best” solution from that subspace (vector operations)</a:t>
                </a:r>
              </a:p>
              <a:p>
                <a:r>
                  <a:rPr lang="en-US" sz="2400" dirty="0" smtClean="0"/>
                  <a:t>Problem: </a:t>
                </a:r>
                <a:r>
                  <a:rPr lang="en-US" sz="2400" dirty="0" err="1" smtClean="0"/>
                  <a:t>Krylov</a:t>
                </a:r>
                <a:r>
                  <a:rPr lang="en-US" sz="2400" dirty="0" smtClean="0"/>
                  <a:t> Subspace Methods are communication-bound</a:t>
                </a:r>
              </a:p>
              <a:p>
                <a:pPr lvl="1"/>
                <a:r>
                  <a:rPr lang="en-US" sz="2400" dirty="0" err="1" smtClean="0"/>
                  <a:t>SpMV</a:t>
                </a:r>
                <a:r>
                  <a:rPr lang="en-US" sz="2400" dirty="0" smtClean="0"/>
                  <a:t> and global vector operations in every iteration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19200"/>
                <a:ext cx="8458200" cy="4876800"/>
              </a:xfrm>
              <a:blipFill rotWithShape="1">
                <a:blip r:embed="rId2"/>
                <a:stretch>
                  <a:fillRect l="-1009" t="-1000" r="-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081112"/>
            <a:ext cx="6018043" cy="5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3530-9DB9-4D5B-AD33-F4B8867AF5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7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in the future…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E78C-0198-421F-ACEA-FE03F05AF8B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>
            <a:normAutofit lnSpcReduction="10000"/>
          </a:bodyPr>
          <a:lstStyle/>
          <a:p>
            <a:pPr>
              <a:buFontTx/>
              <a:buChar char="•"/>
              <a:defRPr/>
            </a:pPr>
            <a:r>
              <a:rPr lang="en-US" dirty="0" smtClean="0"/>
              <a:t>Gaps growing exponentially…</a:t>
            </a:r>
            <a:endParaRPr lang="en-US" dirty="0"/>
          </a:p>
          <a:p>
            <a:pPr lvl="1"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smtClean="0"/>
              <a:t>Floating </a:t>
            </a:r>
            <a:r>
              <a:rPr lang="en-US" sz="2400" dirty="0"/>
              <a:t>point time &lt;&lt; 1/Network BW &lt;&lt; Network Latency</a:t>
            </a:r>
          </a:p>
          <a:p>
            <a:pPr lvl="2">
              <a:defRPr/>
            </a:pPr>
            <a:r>
              <a:rPr lang="en-US" b="1" dirty="0"/>
              <a:t>Improving   59%/year  </a:t>
            </a:r>
            <a:r>
              <a:rPr lang="en-US" b="1" dirty="0" smtClean="0"/>
              <a:t>vs.   </a:t>
            </a:r>
            <a:r>
              <a:rPr lang="en-US" b="1" dirty="0"/>
              <a:t>26%/year  </a:t>
            </a:r>
            <a:r>
              <a:rPr lang="en-US" b="1" dirty="0" smtClean="0"/>
              <a:t>vs.  </a:t>
            </a:r>
            <a:r>
              <a:rPr lang="en-US" b="1" dirty="0"/>
              <a:t>15%/</a:t>
            </a:r>
            <a:r>
              <a:rPr lang="en-US" b="1" dirty="0" smtClean="0"/>
              <a:t>year</a:t>
            </a:r>
          </a:p>
          <a:p>
            <a:pPr lvl="2">
              <a:defRPr/>
            </a:pPr>
            <a:endParaRPr lang="en-US" b="1" dirty="0"/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/>
              <a:t>Floating point time &lt;&lt; 1/Memory BW &lt;&lt; Memory Latency</a:t>
            </a:r>
          </a:p>
          <a:p>
            <a:pPr lvl="2">
              <a:defRPr/>
            </a:pPr>
            <a:r>
              <a:rPr lang="en-US" b="1" dirty="0"/>
              <a:t>Improving   59%/year  </a:t>
            </a:r>
            <a:r>
              <a:rPr lang="en-US" b="1" dirty="0" smtClean="0"/>
              <a:t>vs. </a:t>
            </a:r>
            <a:r>
              <a:rPr lang="en-US" b="1" dirty="0"/>
              <a:t>23%/year   </a:t>
            </a:r>
            <a:r>
              <a:rPr lang="en-US" b="1" dirty="0" smtClean="0"/>
              <a:t>vs.  </a:t>
            </a:r>
            <a:r>
              <a:rPr lang="en-US" b="1" dirty="0"/>
              <a:t>5.5%/year</a:t>
            </a:r>
            <a:r>
              <a:rPr lang="en-US" dirty="0"/>
              <a:t> </a:t>
            </a:r>
            <a:endParaRPr lang="en-US" dirty="0" smtClean="0"/>
          </a:p>
          <a:p>
            <a:pPr lvl="2">
              <a:defRPr/>
            </a:pPr>
            <a:endParaRPr lang="en-US" b="1" dirty="0"/>
          </a:p>
          <a:p>
            <a:r>
              <a:rPr lang="en-US" sz="2800" dirty="0" smtClean="0"/>
              <a:t>We want more than just “hiding” communication</a:t>
            </a:r>
          </a:p>
          <a:p>
            <a:pPr lvl="1"/>
            <a:r>
              <a:rPr lang="en-US" sz="2400" dirty="0" smtClean="0"/>
              <a:t>Arbitrary speedups possible, vs. at most 2x speedup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741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6128657" y="3311400"/>
            <a:ext cx="2797626" cy="2059329"/>
            <a:chOff x="6308263" y="2544854"/>
            <a:chExt cx="2525492" cy="1822822"/>
          </a:xfrm>
        </p:grpSpPr>
        <p:sp>
          <p:nvSpPr>
            <p:cNvPr id="4" name="Parallelogram 3"/>
            <p:cNvSpPr/>
            <p:nvPr/>
          </p:nvSpPr>
          <p:spPr>
            <a:xfrm>
              <a:off x="6308263" y="3505200"/>
              <a:ext cx="2525492" cy="838200"/>
            </a:xfrm>
            <a:prstGeom prst="parallelogram">
              <a:avLst>
                <a:gd name="adj" fmla="val 83929"/>
              </a:avLst>
            </a:prstGeom>
            <a:solidFill>
              <a:schemeClr val="accent4">
                <a:alpha val="2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7010400" y="2819400"/>
              <a:ext cx="908961" cy="11049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754587" y="3811095"/>
              <a:ext cx="30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0</a:t>
              </a:r>
              <a:endParaRPr lang="en-US" sz="1600" b="1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980462" y="3843753"/>
              <a:ext cx="125191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856765" y="2755392"/>
              <a:ext cx="125191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19373" y="2544854"/>
              <a:ext cx="30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r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919360" y="2867079"/>
              <a:ext cx="0" cy="1024353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2" idx="6"/>
            </p:cNvCxnSpPr>
            <p:nvPr/>
          </p:nvCxnSpPr>
          <p:spPr>
            <a:xfrm>
              <a:off x="7105653" y="3907761"/>
              <a:ext cx="87630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756071" y="3722916"/>
              <a:ext cx="0" cy="1861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750061" y="3722475"/>
              <a:ext cx="16929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855424" y="4068004"/>
              <a:ext cx="408213" cy="299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/>
                <a:t>K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7871735" y="3827424"/>
              <a:ext cx="125191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do Krylov Subspace Methods Work?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96784"/>
            <a:ext cx="8077200" cy="381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 Krylov Subspace is defined as: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2491-941E-4A5A-B4E6-5A617A305ECC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3761" y="1845126"/>
            <a:ext cx="6705600" cy="55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72142" y="2339929"/>
            <a:ext cx="6052458" cy="3658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In each iteration, </a:t>
            </a:r>
          </a:p>
          <a:p>
            <a:pPr lvl="1"/>
            <a:r>
              <a:rPr lang="en-US" sz="2200" dirty="0" smtClean="0"/>
              <a:t>Sparse matrix-vector multiplication (SpMV) with A to create new basis vector </a:t>
            </a:r>
          </a:p>
          <a:p>
            <a:pPr lvl="2"/>
            <a:r>
              <a:rPr lang="en-US" sz="2200" dirty="0" smtClean="0"/>
              <a:t>Adds a dimension to the Krylov Subspace</a:t>
            </a:r>
          </a:p>
          <a:p>
            <a:pPr lvl="1"/>
            <a:r>
              <a:rPr lang="en-US" sz="2200" dirty="0" smtClean="0"/>
              <a:t>Use vector operations to choose the “best” approximation of the solution in the expanding Krylov Subspace (projection of a vector onto a subspace)</a:t>
            </a:r>
          </a:p>
          <a:p>
            <a:pPr lvl="2"/>
            <a:r>
              <a:rPr lang="en-US" sz="2200" dirty="0" smtClean="0"/>
              <a:t>How “best” is defined distinguishes different methods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88465" y="6047019"/>
            <a:ext cx="8153400" cy="6547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Examples: Conjugate Gradient (CG), Generalized Minimum Residual Methods (GMRES), </a:t>
            </a:r>
            <a:r>
              <a:rPr lang="en-US" sz="2800" dirty="0" err="1" smtClean="0"/>
              <a:t>Biconjugate</a:t>
            </a:r>
            <a:r>
              <a:rPr lang="en-US" sz="2800" dirty="0" smtClean="0"/>
              <a:t> Gradient (</a:t>
            </a:r>
            <a:r>
              <a:rPr lang="en-US" sz="2800" dirty="0" err="1" smtClean="0"/>
              <a:t>BiCG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7946522" y="4440274"/>
            <a:ext cx="1009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proj</a:t>
            </a:r>
            <a:r>
              <a:rPr lang="en-US" sz="1600" b="1" baseline="-25000" dirty="0" err="1" smtClean="0"/>
              <a:t>K</a:t>
            </a:r>
            <a:r>
              <a:rPr lang="en-US" sz="1600" b="1" dirty="0" smtClean="0"/>
              <a:t>(r)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71571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715962"/>
          </a:xfrm>
        </p:spPr>
        <p:txBody>
          <a:bodyPr>
            <a:normAutofit fontScale="90000"/>
          </a:bodyPr>
          <a:lstStyle/>
          <a:p>
            <a:r>
              <a:rPr lang="en-US" sz="3400" dirty="0" smtClean="0"/>
              <a:t>Krylov Subspace Methods are Communication-Bound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65821"/>
            <a:ext cx="6096000" cy="5049161"/>
          </a:xfrm>
        </p:spPr>
        <p:txBody>
          <a:bodyPr>
            <a:noAutofit/>
          </a:bodyPr>
          <a:lstStyle/>
          <a:p>
            <a:r>
              <a:rPr lang="en-US" sz="2000" dirty="0" smtClean="0"/>
              <a:t>Problem: Calls to communication-bound kernels every iteration</a:t>
            </a:r>
          </a:p>
          <a:p>
            <a:pPr lvl="1"/>
            <a:r>
              <a:rPr lang="en-US" sz="2000" dirty="0" smtClean="0"/>
              <a:t>SpMV (computing A*v)</a:t>
            </a:r>
          </a:p>
          <a:p>
            <a:pPr lvl="2"/>
            <a:r>
              <a:rPr lang="en-US" sz="2000" dirty="0" smtClean="0"/>
              <a:t>Parallel: share/communicate source vector with neighbors</a:t>
            </a:r>
          </a:p>
          <a:p>
            <a:pPr lvl="2"/>
            <a:r>
              <a:rPr lang="en-US" sz="2000" dirty="0" smtClean="0"/>
              <a:t>Sequential: read  A (and vectors) from slow memory</a:t>
            </a:r>
          </a:p>
          <a:p>
            <a:pPr lvl="1"/>
            <a:r>
              <a:rPr lang="en-US" sz="2000" dirty="0" smtClean="0"/>
              <a:t>Vector operations</a:t>
            </a:r>
          </a:p>
          <a:p>
            <a:pPr lvl="3"/>
            <a:r>
              <a:rPr lang="en-US" dirty="0" err="1" smtClean="0"/>
              <a:t>Orthogonalization</a:t>
            </a:r>
            <a:endParaRPr lang="en-US" dirty="0" smtClean="0"/>
          </a:p>
          <a:p>
            <a:pPr lvl="4"/>
            <a:r>
              <a:rPr lang="en-US" dirty="0" smtClean="0"/>
              <a:t>Dot products </a:t>
            </a:r>
          </a:p>
          <a:p>
            <a:pPr lvl="4"/>
            <a:r>
              <a:rPr lang="en-US" dirty="0" smtClean="0"/>
              <a:t>Vector addition and scalar multiplication</a:t>
            </a:r>
          </a:p>
          <a:p>
            <a:r>
              <a:rPr lang="en-US" sz="2000" dirty="0"/>
              <a:t>Solution:</a:t>
            </a:r>
          </a:p>
          <a:p>
            <a:pPr lvl="1"/>
            <a:r>
              <a:rPr lang="en-US" sz="2000" dirty="0"/>
              <a:t>Replace Communication-bound kernels by Communication-Avoiding ones</a:t>
            </a:r>
          </a:p>
          <a:p>
            <a:pPr lvl="1"/>
            <a:r>
              <a:rPr lang="en-US" sz="2000" dirty="0"/>
              <a:t>Reformulate KSMs to use these kernels</a:t>
            </a:r>
          </a:p>
          <a:p>
            <a:pPr lvl="1"/>
            <a:endParaRPr lang="en-US" sz="2000" dirty="0"/>
          </a:p>
          <a:p>
            <a:endParaRPr lang="en-US" sz="2000" dirty="0"/>
          </a:p>
          <a:p>
            <a:pPr lvl="4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C915-7D0A-4A2E-82BD-A42F15351DC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8381226" y="3579912"/>
            <a:ext cx="153948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86600" y="344805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28610" y="347448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=</a:t>
            </a:r>
            <a:endParaRPr lang="en-US" dirty="0">
              <a:latin typeface="+mj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322570" y="3562886"/>
            <a:ext cx="1676400" cy="156508"/>
            <a:chOff x="5143500" y="3483352"/>
            <a:chExt cx="1676400" cy="156508"/>
          </a:xfrm>
        </p:grpSpPr>
        <p:sp>
          <p:nvSpPr>
            <p:cNvPr id="13" name="Rectangle 12"/>
            <p:cNvSpPr/>
            <p:nvPr/>
          </p:nvSpPr>
          <p:spPr>
            <a:xfrm>
              <a:off x="5562600" y="3483352"/>
              <a:ext cx="419100" cy="15394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81700" y="3485912"/>
              <a:ext cx="419100" cy="153948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00800" y="3483352"/>
              <a:ext cx="419100" cy="153948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43500" y="3485912"/>
              <a:ext cx="419100" cy="1539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 rot="5400000">
            <a:off x="6787009" y="4231779"/>
            <a:ext cx="1676400" cy="145078"/>
            <a:chOff x="5143500" y="3483352"/>
            <a:chExt cx="1676400" cy="145078"/>
          </a:xfrm>
        </p:grpSpPr>
        <p:sp>
          <p:nvSpPr>
            <p:cNvPr id="24" name="Rectangle 23"/>
            <p:cNvSpPr/>
            <p:nvPr/>
          </p:nvSpPr>
          <p:spPr>
            <a:xfrm>
              <a:off x="5562600" y="3483352"/>
              <a:ext cx="419100" cy="14507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981700" y="3485912"/>
              <a:ext cx="419100" cy="142518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400800" y="3483352"/>
              <a:ext cx="419100" cy="145078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43500" y="3485912"/>
              <a:ext cx="419100" cy="1425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867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Communication-Avoiding KSMs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1054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We need to break the dependency between communication bound kernels and KSM iterations</a:t>
            </a:r>
          </a:p>
          <a:p>
            <a:endParaRPr lang="en-US" dirty="0" smtClean="0"/>
          </a:p>
          <a:p>
            <a:r>
              <a:rPr lang="en-US" dirty="0" smtClean="0"/>
              <a:t>Idea: Expand the subspace s dimensions (s </a:t>
            </a:r>
            <a:r>
              <a:rPr lang="en-US" dirty="0" err="1" smtClean="0"/>
              <a:t>SpMVs</a:t>
            </a:r>
            <a:r>
              <a:rPr lang="en-US" dirty="0" smtClean="0"/>
              <a:t> with A), then do s steps of refinement</a:t>
            </a:r>
          </a:p>
          <a:p>
            <a:pPr lvl="1"/>
            <a:r>
              <a:rPr lang="en-US" dirty="0" smtClean="0"/>
              <a:t>unrolling the loop s times</a:t>
            </a:r>
          </a:p>
          <a:p>
            <a:endParaRPr lang="en-US" dirty="0" smtClean="0"/>
          </a:p>
          <a:p>
            <a:r>
              <a:rPr lang="en-US" dirty="0" smtClean="0"/>
              <a:t>To do this we need two new Communication-Avoiding kernels </a:t>
            </a:r>
          </a:p>
          <a:p>
            <a:pPr lvl="1"/>
            <a:r>
              <a:rPr lang="en-US" dirty="0" smtClean="0"/>
              <a:t>“Matrix Powers Kernel” replaces SpMV</a:t>
            </a:r>
          </a:p>
          <a:p>
            <a:pPr lvl="1"/>
            <a:r>
              <a:rPr lang="en-US" dirty="0" smtClean="0"/>
              <a:t>“Tall Skinny QR” (TSQR) replaces </a:t>
            </a:r>
            <a:r>
              <a:rPr lang="en-US" dirty="0" err="1" smtClean="0"/>
              <a:t>orthogonalization</a:t>
            </a:r>
            <a:r>
              <a:rPr lang="en-US" dirty="0" smtClean="0"/>
              <a:t>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E78C-0198-421F-ACEA-FE03F05AF8BD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5724615" y="2598051"/>
            <a:ext cx="3326058" cy="2514600"/>
            <a:chOff x="5724615" y="1359977"/>
            <a:chExt cx="3326058" cy="2514600"/>
          </a:xfrm>
        </p:grpSpPr>
        <p:sp>
          <p:nvSpPr>
            <p:cNvPr id="16" name="Oval 15"/>
            <p:cNvSpPr/>
            <p:nvPr/>
          </p:nvSpPr>
          <p:spPr>
            <a:xfrm>
              <a:off x="8019809" y="2198177"/>
              <a:ext cx="838200" cy="685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212473" y="2338313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Av</a:t>
              </a:r>
              <a:r>
                <a:rPr lang="en-US" baseline="-25000" dirty="0" smtClean="0">
                  <a:latin typeface="+mj-lt"/>
                </a:rPr>
                <a:t>k</a:t>
              </a:r>
              <a:endParaRPr lang="en-US" baseline="-25000" dirty="0">
                <a:latin typeface="+mj-lt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724615" y="1359977"/>
              <a:ext cx="2714295" cy="2514600"/>
              <a:chOff x="4876800" y="2057400"/>
              <a:chExt cx="3658395" cy="3048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6248400" y="2057400"/>
                <a:ext cx="1371600" cy="533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867400" y="4572000"/>
                <a:ext cx="2057400" cy="533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876800" y="3124200"/>
                <a:ext cx="838200" cy="6858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hape 11"/>
              <p:cNvCxnSpPr>
                <a:stCxn id="21" idx="0"/>
                <a:endCxn id="19" idx="1"/>
              </p:cNvCxnSpPr>
              <p:nvPr/>
            </p:nvCxnSpPr>
            <p:spPr>
              <a:xfrm rot="5400000" flipH="1" flipV="1">
                <a:off x="5372100" y="2247900"/>
                <a:ext cx="800100" cy="952500"/>
              </a:xfrm>
              <a:prstGeom prst="curvedConnector2">
                <a:avLst/>
              </a:prstGeom>
              <a:ln w="349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hape 13"/>
              <p:cNvCxnSpPr>
                <a:stCxn id="19" idx="3"/>
                <a:endCxn id="16" idx="0"/>
              </p:cNvCxnSpPr>
              <p:nvPr/>
            </p:nvCxnSpPr>
            <p:spPr>
              <a:xfrm>
                <a:off x="7619999" y="2324101"/>
                <a:ext cx="915196" cy="749299"/>
              </a:xfrm>
              <a:prstGeom prst="curvedConnector2">
                <a:avLst/>
              </a:prstGeom>
              <a:ln w="349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hape 15"/>
              <p:cNvCxnSpPr>
                <a:stCxn id="16" idx="4"/>
                <a:endCxn id="20" idx="3"/>
              </p:cNvCxnSpPr>
              <p:nvPr/>
            </p:nvCxnSpPr>
            <p:spPr>
              <a:xfrm rot="5400000">
                <a:off x="7762984" y="4066489"/>
                <a:ext cx="934028" cy="610395"/>
              </a:xfrm>
              <a:prstGeom prst="curvedConnector2">
                <a:avLst/>
              </a:prstGeom>
              <a:ln w="349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hape 17"/>
              <p:cNvCxnSpPr>
                <a:stCxn id="20" idx="1"/>
                <a:endCxn id="21" idx="4"/>
              </p:cNvCxnSpPr>
              <p:nvPr/>
            </p:nvCxnSpPr>
            <p:spPr>
              <a:xfrm rot="10800000">
                <a:off x="5295900" y="3810000"/>
                <a:ext cx="571500" cy="1028700"/>
              </a:xfrm>
              <a:prstGeom prst="curvedConnector2">
                <a:avLst/>
              </a:prstGeom>
              <a:ln w="349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4894501" y="3200796"/>
                <a:ext cx="838201" cy="447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+mj-lt"/>
                  </a:rPr>
                  <a:t>v</a:t>
                </a:r>
                <a:r>
                  <a:rPr lang="en-US" baseline="-25000" dirty="0" smtClean="0">
                    <a:latin typeface="+mj-lt"/>
                  </a:rPr>
                  <a:t>k+1</a:t>
                </a:r>
                <a:endParaRPr lang="en-US" baseline="-25000" dirty="0">
                  <a:latin typeface="+mj-lt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477000" y="2133600"/>
                <a:ext cx="1371600" cy="410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+mj-lt"/>
                  </a:rPr>
                  <a:t>SpMV</a:t>
                </a:r>
                <a:endParaRPr lang="en-US" sz="1600" dirty="0">
                  <a:latin typeface="+mj-lt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956050" y="4648200"/>
                <a:ext cx="1981201" cy="410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+mj-lt"/>
                  </a:rPr>
                  <a:t>Orthogonalize</a:t>
                </a:r>
                <a:endParaRPr lang="en-US" sz="1600" dirty="0"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725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The Matrix Powers Kernel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7848600" cy="3276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Given A, v, and s, Matrix powers kernel computes</a:t>
            </a:r>
          </a:p>
          <a:p>
            <a:pPr marL="0" indent="0">
              <a:buNone/>
            </a:pPr>
            <a:r>
              <a:rPr lang="en-US" sz="2000" dirty="0" smtClean="0"/>
              <a:t>		             </a:t>
            </a:r>
            <a:r>
              <a:rPr lang="en-US" sz="2400" b="1" dirty="0" smtClean="0"/>
              <a:t>{v, Av, A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v, …, A</a:t>
            </a:r>
            <a:r>
              <a:rPr lang="en-US" sz="2400" b="1" baseline="30000" dirty="0" smtClean="0"/>
              <a:t>s-1</a:t>
            </a:r>
            <a:r>
              <a:rPr lang="en-US" sz="2400" b="1" dirty="0" smtClean="0"/>
              <a:t>v}</a:t>
            </a:r>
            <a:endParaRPr lang="en-US" sz="2400" b="1" dirty="0"/>
          </a:p>
          <a:p>
            <a:r>
              <a:rPr lang="en-US" sz="2000" dirty="0" smtClean="0"/>
              <a:t>If we figure out dependencies beforehand, we can do all the communication for s steps of the algorithm only reading/communicating A  o(1) times!</a:t>
            </a:r>
          </a:p>
          <a:p>
            <a:pPr lvl="1"/>
            <a:r>
              <a:rPr lang="en-US" sz="2000" dirty="0" smtClean="0"/>
              <a:t>Parallel case: </a:t>
            </a:r>
            <a:r>
              <a:rPr lang="en-US" sz="2000" dirty="0"/>
              <a:t>Reduces latency by a factor of s </a:t>
            </a:r>
            <a:r>
              <a:rPr lang="en-US" sz="2000" dirty="0" smtClean="0"/>
              <a:t> at the cost of redundant computations</a:t>
            </a:r>
          </a:p>
          <a:p>
            <a:pPr lvl="1"/>
            <a:r>
              <a:rPr lang="en-US" sz="2000" dirty="0" smtClean="0"/>
              <a:t>Sequential case: reduces latency and bandwidth by a factor of s, no redundant computation </a:t>
            </a:r>
          </a:p>
          <a:p>
            <a:r>
              <a:rPr lang="en-US" sz="2000" dirty="0" smtClean="0"/>
              <a:t>Simple example: a tridiagonal matrix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D660-3A1C-4CD4-ACC3-D4FAF3C30449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551716"/>
            <a:ext cx="6769041" cy="105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863" y="4484916"/>
            <a:ext cx="6705600" cy="103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7543800" y="4808766"/>
            <a:ext cx="121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Sequential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Parallel</a:t>
            </a:r>
          </a:p>
          <a:p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74915" y="4343400"/>
            <a:ext cx="304800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04800" y="445879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i="1" dirty="0" smtClean="0"/>
              <a:t>A</a:t>
            </a:r>
            <a:r>
              <a:rPr lang="en-US" sz="1500" i="1" baseline="30000" dirty="0" smtClean="0"/>
              <a:t>3</a:t>
            </a:r>
            <a:r>
              <a:rPr lang="en-US" sz="1500" i="1" dirty="0" smtClean="0"/>
              <a:t>v</a:t>
            </a:r>
          </a:p>
          <a:p>
            <a:pPr algn="r"/>
            <a:r>
              <a:rPr lang="en-US" sz="1500" i="1" dirty="0" smtClean="0"/>
              <a:t>A</a:t>
            </a:r>
            <a:r>
              <a:rPr lang="en-US" sz="1500" i="1" baseline="30000" dirty="0" smtClean="0"/>
              <a:t>2</a:t>
            </a:r>
            <a:r>
              <a:rPr lang="en-US" sz="1500" i="1" dirty="0" smtClean="0"/>
              <a:t>v</a:t>
            </a:r>
          </a:p>
          <a:p>
            <a:pPr algn="r"/>
            <a:r>
              <a:rPr lang="en-US" sz="1500" i="1" dirty="0" smtClean="0"/>
              <a:t>Av</a:t>
            </a:r>
          </a:p>
          <a:p>
            <a:pPr algn="r"/>
            <a:r>
              <a:rPr lang="en-US" sz="1500" i="1" dirty="0" smtClean="0"/>
              <a:t>v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4800" y="5551716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i="1" dirty="0" smtClean="0"/>
              <a:t>A</a:t>
            </a:r>
            <a:r>
              <a:rPr lang="en-US" sz="1500" i="1" baseline="30000" dirty="0" smtClean="0"/>
              <a:t>3</a:t>
            </a:r>
            <a:r>
              <a:rPr lang="en-US" sz="1500" i="1" dirty="0" smtClean="0"/>
              <a:t>v</a:t>
            </a:r>
          </a:p>
          <a:p>
            <a:pPr algn="r"/>
            <a:r>
              <a:rPr lang="en-US" sz="1500" i="1" dirty="0" smtClean="0"/>
              <a:t>A</a:t>
            </a:r>
            <a:r>
              <a:rPr lang="en-US" sz="1500" i="1" baseline="30000" dirty="0" smtClean="0"/>
              <a:t>2</a:t>
            </a:r>
            <a:r>
              <a:rPr lang="en-US" sz="1500" i="1" dirty="0" smtClean="0"/>
              <a:t>v</a:t>
            </a:r>
          </a:p>
          <a:p>
            <a:pPr algn="r"/>
            <a:r>
              <a:rPr lang="en-US" sz="1500" i="1" dirty="0" smtClean="0"/>
              <a:t>Av</a:t>
            </a:r>
          </a:p>
          <a:p>
            <a:pPr algn="r"/>
            <a:r>
              <a:rPr lang="en-US" sz="1500" i="1" dirty="0" smtClean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417122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Communication Avoiding Kernels: TSQR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267200" cy="524613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600" dirty="0" smtClean="0"/>
              <a:t>TSQR = Tall Skinny QR  (#rows &gt;&gt; #cols)</a:t>
            </a:r>
          </a:p>
          <a:p>
            <a:pPr lvl="1">
              <a:defRPr/>
            </a:pPr>
            <a:r>
              <a:rPr lang="en-US" sz="1600" dirty="0" smtClean="0"/>
              <a:t>QR: factors a matrix A into the product of</a:t>
            </a:r>
          </a:p>
          <a:p>
            <a:pPr lvl="2">
              <a:defRPr/>
            </a:pPr>
            <a:r>
              <a:rPr lang="en-US" sz="1600" dirty="0" smtClean="0"/>
              <a:t>An orthogonal matrix (Q)</a:t>
            </a:r>
          </a:p>
          <a:p>
            <a:pPr lvl="2">
              <a:defRPr/>
            </a:pPr>
            <a:r>
              <a:rPr lang="en-US" sz="1600" dirty="0" smtClean="0"/>
              <a:t>An upper triangular matrix (R)</a:t>
            </a:r>
          </a:p>
          <a:p>
            <a:pPr lvl="1">
              <a:defRPr/>
            </a:pPr>
            <a:r>
              <a:rPr lang="en-US" sz="1600" dirty="0" smtClean="0"/>
              <a:t>Here, A is the matrix of the Krylov Subspace Basis Vectors </a:t>
            </a:r>
          </a:p>
          <a:p>
            <a:pPr lvl="2">
              <a:defRPr/>
            </a:pPr>
            <a:r>
              <a:rPr lang="en-US" sz="1600" dirty="0" smtClean="0"/>
              <a:t>output of the matrix powers kernel</a:t>
            </a:r>
          </a:p>
          <a:p>
            <a:pPr lvl="1">
              <a:defRPr/>
            </a:pPr>
            <a:r>
              <a:rPr lang="en-US" sz="1600" dirty="0" smtClean="0"/>
              <a:t>Q and R allow us to easily expand the dimension of the Krylov Subspace</a:t>
            </a:r>
          </a:p>
          <a:p>
            <a:pPr lvl="2">
              <a:defRPr/>
            </a:pPr>
            <a:endParaRPr lang="en-US" sz="1600" dirty="0"/>
          </a:p>
          <a:p>
            <a:pPr>
              <a:buFont typeface="Arial" charset="0"/>
              <a:buChar char="•"/>
            </a:pPr>
            <a:r>
              <a:rPr lang="en-US" sz="1600" dirty="0" smtClean="0"/>
              <a:t>Usual Algorithm</a:t>
            </a:r>
          </a:p>
          <a:p>
            <a:pPr lvl="1">
              <a:buFont typeface="Arial" charset="0"/>
              <a:buChar char="•"/>
            </a:pPr>
            <a:r>
              <a:rPr lang="en-US" sz="1600" dirty="0" smtClean="0"/>
              <a:t>Compute </a:t>
            </a:r>
            <a:r>
              <a:rPr lang="en-US" sz="1600" dirty="0"/>
              <a:t>Householder vector for each </a:t>
            </a:r>
            <a:r>
              <a:rPr lang="en-US" sz="1600" dirty="0" smtClean="0"/>
              <a:t>column O(</a:t>
            </a:r>
            <a:r>
              <a:rPr lang="en-US" sz="1600" dirty="0" smtClean="0">
                <a:sym typeface="Symbol" pitchFamily="1" charset="2"/>
              </a:rPr>
              <a:t>n </a:t>
            </a:r>
            <a:r>
              <a:rPr lang="en-US" sz="1600" dirty="0">
                <a:sym typeface="Symbol" pitchFamily="1" charset="2"/>
              </a:rPr>
              <a:t>log </a:t>
            </a:r>
            <a:r>
              <a:rPr lang="en-US" sz="1600" dirty="0" smtClean="0">
                <a:sym typeface="Symbol" pitchFamily="1" charset="2"/>
              </a:rPr>
              <a:t>P) messages</a:t>
            </a:r>
            <a:endParaRPr lang="en-US" sz="1600" dirty="0">
              <a:sym typeface="Symbol" pitchFamily="1" charset="2"/>
            </a:endParaRPr>
          </a:p>
          <a:p>
            <a:pPr>
              <a:buFont typeface="Arial" charset="0"/>
              <a:buChar char="•"/>
            </a:pPr>
            <a:r>
              <a:rPr lang="en-US" sz="1600" dirty="0" smtClean="0">
                <a:sym typeface="Symbol" pitchFamily="1" charset="2"/>
              </a:rPr>
              <a:t> Communication Avoiding Algorithm</a:t>
            </a:r>
          </a:p>
          <a:p>
            <a:pPr lvl="1">
              <a:buFont typeface="Arial" charset="0"/>
              <a:buChar char="•"/>
            </a:pPr>
            <a:r>
              <a:rPr lang="en-US" sz="1600" dirty="0">
                <a:sym typeface="Symbol" pitchFamily="1" charset="2"/>
              </a:rPr>
              <a:t> Reduction operation, with QR as </a:t>
            </a:r>
            <a:r>
              <a:rPr lang="en-US" sz="1600" dirty="0" smtClean="0">
                <a:sym typeface="Symbol" pitchFamily="1" charset="2"/>
              </a:rPr>
              <a:t>operator O(log P) messages</a:t>
            </a:r>
            <a:endParaRPr lang="en-US" sz="1600" dirty="0"/>
          </a:p>
          <a:p>
            <a:endParaRPr lang="en-US" sz="1600" dirty="0"/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447800"/>
            <a:ext cx="2817178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TextBox 38"/>
          <p:cNvSpPr txBox="1"/>
          <p:nvPr/>
        </p:nvSpPr>
        <p:spPr>
          <a:xfrm>
            <a:off x="5980589" y="6303823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Figure: [ABDK10]</a:t>
            </a:r>
            <a:endParaRPr lang="en-US" sz="1400" dirty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5181600" y="4118372"/>
            <a:ext cx="4119721" cy="2339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Shape of reduction tree depends on architecture</a:t>
            </a:r>
          </a:p>
          <a:p>
            <a:pPr lvl="1">
              <a:defRPr/>
            </a:pPr>
            <a:r>
              <a:rPr lang="en-US" sz="1600" dirty="0" smtClean="0"/>
              <a:t>Parallel: use “deep” tree, saves messages/latency</a:t>
            </a:r>
          </a:p>
          <a:p>
            <a:pPr lvl="1">
              <a:defRPr/>
            </a:pPr>
            <a:r>
              <a:rPr lang="en-US" sz="1600" dirty="0" smtClean="0"/>
              <a:t>Sequential: use flat tree, saves words/bandwidth</a:t>
            </a:r>
          </a:p>
          <a:p>
            <a:pPr lvl="1">
              <a:defRPr/>
            </a:pPr>
            <a:r>
              <a:rPr lang="en-US" sz="1600" dirty="0" smtClean="0"/>
              <a:t>Multicore: use mixture</a:t>
            </a:r>
          </a:p>
          <a:p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3530-9DB9-4D5B-AD33-F4B8867AF5A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240323" y="4460631"/>
            <a:ext cx="3429000" cy="2057400"/>
          </a:xfrm>
          <a:prstGeom prst="ellipse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CA-GMRES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E78C-0198-421F-ACEA-FE03F05AF8BD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644451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724400"/>
            <a:ext cx="4099209" cy="148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67200" y="41910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 steps of CA algorithm: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6002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 steps of original algorithm: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8006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s</a:t>
            </a:r>
            <a:r>
              <a:rPr lang="en-US" dirty="0" smtClean="0"/>
              <a:t> powers of A for no extra latency cost</a:t>
            </a:r>
          </a:p>
          <a:p>
            <a:pPr algn="ctr"/>
            <a:endParaRPr lang="en-US" dirty="0" smtClean="0"/>
          </a:p>
          <a:p>
            <a:pPr algn="ctr"/>
            <a:r>
              <a:rPr lang="en-US" i="1" dirty="0" smtClean="0"/>
              <a:t>s</a:t>
            </a:r>
            <a:r>
              <a:rPr lang="en-US" dirty="0" smtClean="0"/>
              <a:t> steps of QR for one step of latency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92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/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B0EFC-A480-4520-9403-945039532033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800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Relevant work: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Toledo, S. Quantitative performance modeling of scientific computations and creating locality in numerical algorithms. PhD Thesis, 1995.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 smtClean="0"/>
              <a:t>Leiserson</a:t>
            </a:r>
            <a:r>
              <a:rPr lang="en-US" sz="2400" dirty="0"/>
              <a:t>, C.E. and </a:t>
            </a:r>
            <a:r>
              <a:rPr lang="en-US" sz="2400" dirty="0" err="1"/>
              <a:t>Rao</a:t>
            </a:r>
            <a:r>
              <a:rPr lang="en-US" sz="2400" dirty="0"/>
              <a:t>, S. and Toledo, S</a:t>
            </a:r>
            <a:r>
              <a:rPr lang="en-US" sz="2400" dirty="0" smtClean="0"/>
              <a:t>.</a:t>
            </a:r>
            <a:r>
              <a:rPr lang="en-US" sz="2400" dirty="0"/>
              <a:t> Efficient out-of-core algorithms for linear relaxation using blocking </a:t>
            </a:r>
            <a:r>
              <a:rPr lang="en-US" sz="2400" dirty="0" smtClean="0"/>
              <a:t>covers. </a:t>
            </a:r>
            <a:r>
              <a:rPr lang="en-US" sz="2400" dirty="0"/>
              <a:t>Journal of Computer and System </a:t>
            </a:r>
            <a:r>
              <a:rPr lang="en-US" sz="2400" dirty="0" smtClean="0"/>
              <a:t>Sciences, 1997. 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Motivation: Reorganize out-of-core algorithms to minimize I/O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Contribution: Method for reorganizing computational graph to avoid communication (and proving lower bounds!)</a:t>
            </a:r>
          </a:p>
        </p:txBody>
      </p:sp>
    </p:spTree>
    <p:extLst>
      <p:ext uri="{BB962C8B-B14F-4D97-AF65-F5344CB8AC3E}">
        <p14:creationId xmlns:p14="http://schemas.microsoft.com/office/powerpoint/2010/main" val="102204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952C6-C820-403E-9B59-4CEE69B7A7B6}" type="slidenum">
              <a:rPr lang="en-US"/>
              <a:pPr>
                <a:defRPr/>
              </a:pPr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28688" y="395288"/>
                <a:ext cx="76295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+mn-lt"/>
                  </a:rPr>
                  <a:t>Definition: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sz="3600" dirty="0" smtClean="0">
                    <a:latin typeface="+mn-lt"/>
                  </a:rPr>
                  <a:t>neighborhood cover</a:t>
                </a:r>
                <a:endParaRPr lang="en-US" sz="36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88" y="395288"/>
                <a:ext cx="7629512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2476"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4656" y="1295400"/>
                <a:ext cx="8083544" cy="4829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 neighborhood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sz="2000" dirty="0" smtClean="0">
                    <a:latin typeface="+mn-lt"/>
                  </a:rPr>
                  <a:t>Given a directed 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  <m:r>
                      <a:rPr lang="en-US" sz="2000" b="0" i="1" smtClean="0">
                        <a:latin typeface="Cambria Math"/>
                      </a:rPr>
                      <m:t>=(</m:t>
                    </m:r>
                    <m:r>
                      <a:rPr lang="en-US" sz="2000" b="0" i="1" smtClean="0">
                        <a:latin typeface="Cambria Math"/>
                      </a:rPr>
                      <m:t>𝑉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𝐸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, a vertex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𝑣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, and a constant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sz="2000" i="1" smtClean="0">
                        <a:latin typeface="Cambria Math"/>
                        <a:ea typeface="Cambria Math"/>
                      </a:rPr>
                      <m:t>≥0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, 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𝑁</m:t>
                        </m:r>
                      </m:e>
                      <m:sup>
                        <m:d>
                          <m:d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</m:d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𝑣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 to be the set of vertices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𝑢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p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000" dirty="0" smtClean="0">
                    <a:latin typeface="+mn-lt"/>
                  </a:rPr>
                  <a:t> implies that there is a path of length at most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smtClean="0">
                    <a:latin typeface="+mn-lt"/>
                  </a:rPr>
                  <a:t>neighborhood cover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sz="2000" dirty="0" smtClean="0">
                    <a:latin typeface="+mn-lt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sz="2000" dirty="0">
                    <a:latin typeface="+mn-lt"/>
                  </a:rPr>
                  <a:t> neighborhood </a:t>
                </a:r>
                <a:r>
                  <a:rPr lang="en-US" sz="2000" dirty="0" smtClean="0">
                    <a:latin typeface="+mn-lt"/>
                  </a:rPr>
                  <a:t>cover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 is a sequence of </a:t>
                </a:r>
                <a:r>
                  <a:rPr lang="en-US" sz="2000" dirty="0" err="1" smtClean="0">
                    <a:latin typeface="+mn-lt"/>
                  </a:rPr>
                  <a:t>subgraphs</a:t>
                </a:r>
                <a:r>
                  <a:rPr lang="en-US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𝒢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=&lt;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&gt;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, such that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𝑣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, there exists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i="1" smtClean="0">
                        <a:latin typeface="Cambria Math"/>
                        <a:ea typeface="Cambria Math"/>
                      </a:rPr>
                      <m:t>𝒢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 for which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𝑁</m:t>
                        </m:r>
                      </m:e>
                      <m:sup>
                        <m:d>
                          <m:d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</m:d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𝑣</m:t>
                    </m:r>
                    <m:r>
                      <a:rPr lang="en-US" sz="2000" b="0" i="1" smtClean="0">
                        <a:latin typeface="Cambria Math"/>
                      </a:rPr>
                      <m:t>)⊆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 smtClean="0">
                  <a:latin typeface="+mn-lt"/>
                </a:endParaRPr>
              </a:p>
              <a:p>
                <a:pPr marL="742950" lvl="1" indent="-285750">
                  <a:buFont typeface="Arial" pitchFamily="34" charset="0"/>
                  <a:buChar char="•"/>
                </a:pPr>
                <a:endParaRPr lang="en-US" sz="2000" dirty="0" smtClean="0">
                  <a:latin typeface="+mn-lt"/>
                </a:endParaRPr>
              </a:p>
              <a:p>
                <a:pPr marL="742950" lvl="1" indent="-285750">
                  <a:buFont typeface="Arial" pitchFamily="34" charset="0"/>
                  <a:buChar char="•"/>
                </a:pPr>
                <a:endParaRPr lang="en-US" sz="2000" dirty="0">
                  <a:latin typeface="+mn-lt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b="1" dirty="0" smtClean="0">
                    <a:latin typeface="+mn-lt"/>
                  </a:rPr>
                  <a:t>Hong and </a:t>
                </a:r>
                <a:r>
                  <a:rPr lang="en-US" sz="2000" b="1" dirty="0" err="1" smtClean="0">
                    <a:latin typeface="+mn-lt"/>
                  </a:rPr>
                  <a:t>Kung’s</a:t>
                </a:r>
                <a:r>
                  <a:rPr lang="en-US" sz="2000" b="1" dirty="0" smtClean="0">
                    <a:latin typeface="+mn-lt"/>
                  </a:rPr>
                  <a:t> result: 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sz="2000" b="1" dirty="0" smtClean="0">
                    <a:latin typeface="+mn-lt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𝑮</m:t>
                    </m:r>
                  </m:oMath>
                </a14:m>
                <a:r>
                  <a:rPr lang="en-US" sz="2000" b="1" dirty="0" smtClean="0">
                    <a:latin typeface="+mn-lt"/>
                  </a:rPr>
                  <a:t> has a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  <a:ea typeface="Cambria Math"/>
                      </a:rPr>
                      <m:t>𝝉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sz="2000" b="1" dirty="0">
                    <a:latin typeface="+mn-lt"/>
                  </a:rPr>
                  <a:t> neighborhood </a:t>
                </a:r>
                <a:r>
                  <a:rPr lang="en-US" sz="2000" b="1" dirty="0" smtClean="0">
                    <a:latin typeface="+mn-lt"/>
                  </a:rPr>
                  <a:t>cover with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𝑶</m:t>
                    </m:r>
                    <m:d>
                      <m:d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/>
                              </a:rPr>
                              <m:t>𝑬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/>
                              </a:rPr>
                              <m:t>𝑴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b="1" dirty="0" smtClean="0">
                    <a:latin typeface="+mn-lt"/>
                  </a:rPr>
                  <a:t> </a:t>
                </a:r>
                <a:r>
                  <a:rPr lang="en-US" sz="2000" b="1" dirty="0" err="1" smtClean="0">
                    <a:latin typeface="+mn-lt"/>
                  </a:rPr>
                  <a:t>subgraphs</a:t>
                </a:r>
                <a:r>
                  <a:rPr lang="en-US" sz="2000" b="1" dirty="0" smtClean="0">
                    <a:latin typeface="+mn-lt"/>
                  </a:rPr>
                  <a:t>, each with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𝑶</m:t>
                    </m:r>
                    <m:r>
                      <a:rPr lang="en-US" sz="2000" b="1" i="1" smtClean="0">
                        <a:latin typeface="Cambria Math"/>
                      </a:rPr>
                      <m:t>(</m:t>
                    </m:r>
                    <m:r>
                      <a:rPr lang="en-US" sz="2000" b="1" i="1" smtClean="0">
                        <a:latin typeface="Cambria Math"/>
                      </a:rPr>
                      <m:t>𝑴</m:t>
                    </m:r>
                    <m:r>
                      <a:rPr lang="en-US" sz="20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1" dirty="0" smtClean="0">
                    <a:latin typeface="+mn-lt"/>
                  </a:rPr>
                  <a:t> edges, a covering technique can reduce I/O by a factor of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𝝉</m:t>
                    </m:r>
                  </m:oMath>
                </a14:m>
                <a:r>
                  <a:rPr lang="en-US" sz="2000" b="1" dirty="0" smtClean="0">
                    <a:latin typeface="+mn-lt"/>
                  </a:rPr>
                  <a:t> over the naïve method. </a:t>
                </a:r>
                <a:endParaRPr lang="en-US" sz="20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56" y="1295400"/>
                <a:ext cx="8083544" cy="4829977"/>
              </a:xfrm>
              <a:prstGeom prst="rect">
                <a:avLst/>
              </a:prstGeom>
              <a:blipFill rotWithShape="1">
                <a:blip r:embed="rId3"/>
                <a:stretch>
                  <a:fillRect l="-603" t="-631" r="-678"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05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81000"/>
            <a:ext cx="7620000" cy="457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Motivation for </a:t>
            </a:r>
            <a:r>
              <a:rPr lang="en-US" sz="3600" i="1" dirty="0" smtClean="0"/>
              <a:t>Blocking</a:t>
            </a:r>
            <a:r>
              <a:rPr lang="en-US" sz="3600" dirty="0" smtClean="0"/>
              <a:t> Covers</a:t>
            </a:r>
            <a:endParaRPr lang="en-US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1937" y="1085846"/>
            <a:ext cx="8305800" cy="1524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According to “Red-Blue Pebble Game” assumptions, we can not avoid data movement if we can’t find a good cover for a  graph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Need to have </a:t>
            </a:r>
            <a:r>
              <a:rPr lang="en-US" sz="1800" dirty="0" err="1" smtClean="0"/>
              <a:t>subgraphs</a:t>
            </a:r>
            <a:r>
              <a:rPr lang="en-US" sz="1800" dirty="0" smtClean="0"/>
              <a:t> with high diameter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Low diameter indicates that information travels too quickly – we can not increase temporal locality (“ghost zones” include all vertices!)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C84E6-B64E-47AB-BAF9-1463CBFBC085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000120"/>
            <a:ext cx="85582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Idea: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What if we could find a good cover by removing a subset of vertices from the graph? (i.e., connections are locally dense but globally sparse)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Artificially restrict information from passing through these vertices by treating their state variables symbolically, maintain dependencies among symbolic variables as  matrix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Relax constraint that dependencies in DAG must be respected – Red/Blue pebble game lower bounds no longer apply!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077176"/>
            <a:ext cx="2057400" cy="1524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077176"/>
            <a:ext cx="2057401" cy="1524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48" y="5077177"/>
            <a:ext cx="2040023" cy="15111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65645" y="5618701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645" y="5618701"/>
                <a:ext cx="42191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25844" y="5675851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844" y="5675851"/>
                <a:ext cx="42191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182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2800" dirty="0" smtClean="0"/>
              <a:t>Avoiding Communication in </a:t>
            </a:r>
            <a:r>
              <a:rPr lang="en-US" sz="2800" dirty="0" err="1" smtClean="0"/>
              <a:t>Krylov</a:t>
            </a:r>
            <a:r>
              <a:rPr lang="en-US" sz="2800" dirty="0" smtClean="0"/>
              <a:t> Subspace Methods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95400"/>
                <a:ext cx="5638800" cy="51816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We need to break the dependency between communication bound kernels and KSM iterations</a:t>
                </a:r>
              </a:p>
              <a:p>
                <a:r>
                  <a:rPr lang="en-US" sz="2400" dirty="0"/>
                  <a:t>Idea: Expand the subspace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400" dirty="0"/>
                  <a:t> dimensions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SpMVs</a:t>
                </a:r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400" dirty="0"/>
                  <a:t>), then do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400" dirty="0"/>
                  <a:t> steps of refinement</a:t>
                </a:r>
              </a:p>
              <a:p>
                <a:r>
                  <a:rPr lang="en-US" sz="2400" dirty="0"/>
                  <a:t>To do this we need two new Communication-Avoiding kernels </a:t>
                </a:r>
              </a:p>
              <a:p>
                <a:pPr lvl="1"/>
                <a:r>
                  <a:rPr lang="en-US" sz="2400" dirty="0"/>
                  <a:t>“Matrix Powers Kernel” replaces </a:t>
                </a:r>
                <a:r>
                  <a:rPr lang="en-US" sz="2400" dirty="0" err="1"/>
                  <a:t>SpMV</a:t>
                </a:r>
                <a:endParaRPr lang="en-US" sz="2400" dirty="0"/>
              </a:p>
              <a:p>
                <a:pPr lvl="1"/>
                <a:r>
                  <a:rPr lang="en-US" sz="2400" dirty="0"/>
                  <a:t>“Tall Skinny QR” (TSQR) replaces </a:t>
                </a:r>
                <a:r>
                  <a:rPr lang="en-US" sz="2400" dirty="0" err="1"/>
                  <a:t>orthogonalization</a:t>
                </a:r>
                <a:r>
                  <a:rPr lang="en-US" sz="2400" dirty="0"/>
                  <a:t> operations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95400"/>
                <a:ext cx="5638800" cy="5181600"/>
              </a:xfrm>
              <a:blipFill rotWithShape="1">
                <a:blip r:embed="rId2"/>
                <a:stretch>
                  <a:fillRect l="-1514"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597282" y="2503753"/>
            <a:ext cx="3326058" cy="2514600"/>
            <a:chOff x="5724615" y="1359977"/>
            <a:chExt cx="3326058" cy="2514600"/>
          </a:xfrm>
        </p:grpSpPr>
        <p:sp>
          <p:nvSpPr>
            <p:cNvPr id="5" name="Oval 4"/>
            <p:cNvSpPr/>
            <p:nvPr/>
          </p:nvSpPr>
          <p:spPr>
            <a:xfrm>
              <a:off x="8019809" y="2198177"/>
              <a:ext cx="838200" cy="685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212473" y="2338313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Av</a:t>
              </a:r>
              <a:r>
                <a:rPr lang="en-US" baseline="-25000" dirty="0" smtClean="0">
                  <a:latin typeface="+mj-lt"/>
                </a:rPr>
                <a:t>k</a:t>
              </a:r>
              <a:endParaRPr lang="en-US" baseline="-25000" dirty="0">
                <a:latin typeface="+mj-lt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724615" y="1359977"/>
              <a:ext cx="2714295" cy="2514600"/>
              <a:chOff x="4876800" y="2057400"/>
              <a:chExt cx="3658395" cy="30480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248400" y="2057400"/>
                <a:ext cx="1371600" cy="533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867400" y="4572000"/>
                <a:ext cx="2057400" cy="533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876800" y="3124200"/>
                <a:ext cx="838200" cy="6858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hape 11"/>
              <p:cNvCxnSpPr>
                <a:stCxn id="10" idx="0"/>
                <a:endCxn id="8" idx="1"/>
              </p:cNvCxnSpPr>
              <p:nvPr/>
            </p:nvCxnSpPr>
            <p:spPr>
              <a:xfrm rot="5400000" flipH="1" flipV="1">
                <a:off x="5372100" y="2247900"/>
                <a:ext cx="800100" cy="952500"/>
              </a:xfrm>
              <a:prstGeom prst="curvedConnector2">
                <a:avLst/>
              </a:prstGeom>
              <a:ln w="349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hape 13"/>
              <p:cNvCxnSpPr>
                <a:stCxn id="8" idx="3"/>
                <a:endCxn id="5" idx="0"/>
              </p:cNvCxnSpPr>
              <p:nvPr/>
            </p:nvCxnSpPr>
            <p:spPr>
              <a:xfrm>
                <a:off x="7619999" y="2324101"/>
                <a:ext cx="915196" cy="749299"/>
              </a:xfrm>
              <a:prstGeom prst="curvedConnector2">
                <a:avLst/>
              </a:prstGeom>
              <a:ln w="349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hape 15"/>
              <p:cNvCxnSpPr>
                <a:stCxn id="5" idx="4"/>
                <a:endCxn id="9" idx="3"/>
              </p:cNvCxnSpPr>
              <p:nvPr/>
            </p:nvCxnSpPr>
            <p:spPr>
              <a:xfrm rot="5400000">
                <a:off x="7762984" y="4066489"/>
                <a:ext cx="934028" cy="610395"/>
              </a:xfrm>
              <a:prstGeom prst="curvedConnector2">
                <a:avLst/>
              </a:prstGeom>
              <a:ln w="349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hape 17"/>
              <p:cNvCxnSpPr>
                <a:stCxn id="9" idx="1"/>
                <a:endCxn id="10" idx="4"/>
              </p:cNvCxnSpPr>
              <p:nvPr/>
            </p:nvCxnSpPr>
            <p:spPr>
              <a:xfrm rot="10800000">
                <a:off x="5295900" y="3810000"/>
                <a:ext cx="571500" cy="1028700"/>
              </a:xfrm>
              <a:prstGeom prst="curvedConnector2">
                <a:avLst/>
              </a:prstGeom>
              <a:ln w="349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4894501" y="3200796"/>
                <a:ext cx="838201" cy="447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+mj-lt"/>
                  </a:rPr>
                  <a:t>v</a:t>
                </a:r>
                <a:r>
                  <a:rPr lang="en-US" baseline="-25000" dirty="0" smtClean="0">
                    <a:latin typeface="+mj-lt"/>
                  </a:rPr>
                  <a:t>k+1</a:t>
                </a:r>
                <a:endParaRPr lang="en-US" baseline="-25000" dirty="0">
                  <a:latin typeface="+mj-lt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477000" y="2133600"/>
                <a:ext cx="1371600" cy="410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+mj-lt"/>
                  </a:rPr>
                  <a:t>SpMV</a:t>
                </a:r>
                <a:endParaRPr lang="en-US" sz="1600" dirty="0">
                  <a:latin typeface="+mj-lt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956050" y="4648200"/>
                <a:ext cx="1981201" cy="410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+mj-lt"/>
                  </a:rPr>
                  <a:t>Orthogonalize</a:t>
                </a:r>
                <a:endParaRPr lang="en-US" sz="1600" dirty="0">
                  <a:latin typeface="+mj-lt"/>
                </a:endParaRPr>
              </a:p>
            </p:txBody>
          </p:sp>
        </p:grp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3530-9DB9-4D5B-AD33-F4B8867AF5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9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Preliminaries: Blocking Vertices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343400" y="51816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29200" y="4267200"/>
            <a:ext cx="304800" cy="304800"/>
          </a:xfrm>
          <a:prstGeom prst="ellipse">
            <a:avLst/>
          </a:prstGeom>
          <a:solidFill>
            <a:srgbClr val="0E8C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29200" y="4876800"/>
            <a:ext cx="304800" cy="304800"/>
          </a:xfrm>
          <a:prstGeom prst="ellipse">
            <a:avLst/>
          </a:prstGeom>
          <a:solidFill>
            <a:srgbClr val="0E8C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29200" y="5486400"/>
            <a:ext cx="304800" cy="304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29200" y="6096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67400" y="4267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867400" y="4876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67400" y="5486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67400" y="6096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57600" y="4267200"/>
            <a:ext cx="304800" cy="304800"/>
          </a:xfrm>
          <a:prstGeom prst="ellipse">
            <a:avLst/>
          </a:prstGeom>
          <a:solidFill>
            <a:srgbClr val="0E8C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657600" y="4876800"/>
            <a:ext cx="304800" cy="304800"/>
          </a:xfrm>
          <a:prstGeom prst="ellipse">
            <a:avLst/>
          </a:prstGeom>
          <a:solidFill>
            <a:srgbClr val="0E8C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57600" y="5486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657600" y="6096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743200" y="4267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743200" y="4876800"/>
            <a:ext cx="304800" cy="304800"/>
          </a:xfrm>
          <a:prstGeom prst="ellipse">
            <a:avLst/>
          </a:prstGeom>
          <a:solidFill>
            <a:srgbClr val="0E8C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743200" y="5486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743200" y="6096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4" name="Straight Arrow Connector 23"/>
          <p:cNvCxnSpPr>
            <a:stCxn id="19" idx="6"/>
            <a:endCxn id="15" idx="2"/>
          </p:cNvCxnSpPr>
          <p:nvPr/>
        </p:nvCxnSpPr>
        <p:spPr>
          <a:xfrm>
            <a:off x="3048000" y="44196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6"/>
            <a:endCxn id="16" idx="2"/>
          </p:cNvCxnSpPr>
          <p:nvPr/>
        </p:nvCxnSpPr>
        <p:spPr>
          <a:xfrm>
            <a:off x="3048000" y="5029200"/>
            <a:ext cx="609600" cy="1588"/>
          </a:xfrm>
          <a:prstGeom prst="straightConnector1">
            <a:avLst/>
          </a:prstGeom>
          <a:ln w="22225">
            <a:solidFill>
              <a:srgbClr val="0E8C0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1" idx="6"/>
            <a:endCxn id="17" idx="2"/>
          </p:cNvCxnSpPr>
          <p:nvPr/>
        </p:nvCxnSpPr>
        <p:spPr>
          <a:xfrm>
            <a:off x="3048000" y="5638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2" idx="6"/>
            <a:endCxn id="18" idx="2"/>
          </p:cNvCxnSpPr>
          <p:nvPr/>
        </p:nvCxnSpPr>
        <p:spPr>
          <a:xfrm>
            <a:off x="3048000" y="6248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5" idx="6"/>
            <a:endCxn id="6" idx="0"/>
          </p:cNvCxnSpPr>
          <p:nvPr/>
        </p:nvCxnSpPr>
        <p:spPr>
          <a:xfrm>
            <a:off x="3962400" y="4419600"/>
            <a:ext cx="533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6" idx="6"/>
            <a:endCxn id="6" idx="1"/>
          </p:cNvCxnSpPr>
          <p:nvPr/>
        </p:nvCxnSpPr>
        <p:spPr>
          <a:xfrm>
            <a:off x="3962400" y="5029200"/>
            <a:ext cx="425450" cy="196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7" idx="6"/>
            <a:endCxn id="6" idx="3"/>
          </p:cNvCxnSpPr>
          <p:nvPr/>
        </p:nvCxnSpPr>
        <p:spPr>
          <a:xfrm flipV="1">
            <a:off x="3962400" y="5441950"/>
            <a:ext cx="425450" cy="196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8" idx="6"/>
            <a:endCxn id="6" idx="4"/>
          </p:cNvCxnSpPr>
          <p:nvPr/>
        </p:nvCxnSpPr>
        <p:spPr>
          <a:xfrm flipV="1">
            <a:off x="3962400" y="5486400"/>
            <a:ext cx="533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6" idx="6"/>
            <a:endCxn id="8" idx="2"/>
          </p:cNvCxnSpPr>
          <p:nvPr/>
        </p:nvCxnSpPr>
        <p:spPr>
          <a:xfrm>
            <a:off x="3962400" y="5029200"/>
            <a:ext cx="1066800" cy="1588"/>
          </a:xfrm>
          <a:prstGeom prst="straightConnector1">
            <a:avLst/>
          </a:prstGeom>
          <a:ln w="22225">
            <a:solidFill>
              <a:srgbClr val="0E8C0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8" idx="6"/>
            <a:endCxn id="10" idx="2"/>
          </p:cNvCxnSpPr>
          <p:nvPr/>
        </p:nvCxnSpPr>
        <p:spPr>
          <a:xfrm>
            <a:off x="3962400" y="62484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7" idx="6"/>
            <a:endCxn id="11" idx="2"/>
          </p:cNvCxnSpPr>
          <p:nvPr/>
        </p:nvCxnSpPr>
        <p:spPr>
          <a:xfrm>
            <a:off x="5334000" y="44196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334000" y="50292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334000" y="56388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334000" y="62484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6" idx="0"/>
            <a:endCxn id="7" idx="2"/>
          </p:cNvCxnSpPr>
          <p:nvPr/>
        </p:nvCxnSpPr>
        <p:spPr>
          <a:xfrm rot="5400000" flipH="1" flipV="1">
            <a:off x="4381500" y="45339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6" idx="7"/>
            <a:endCxn id="8" idx="2"/>
          </p:cNvCxnSpPr>
          <p:nvPr/>
        </p:nvCxnSpPr>
        <p:spPr>
          <a:xfrm rot="5400000" flipH="1" flipV="1">
            <a:off x="4718050" y="4914900"/>
            <a:ext cx="196850" cy="425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6" idx="5"/>
            <a:endCxn id="9" idx="2"/>
          </p:cNvCxnSpPr>
          <p:nvPr/>
        </p:nvCxnSpPr>
        <p:spPr>
          <a:xfrm rot="16200000" flipH="1">
            <a:off x="4718050" y="5327650"/>
            <a:ext cx="196850" cy="425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" idx="4"/>
            <a:endCxn id="10" idx="2"/>
          </p:cNvCxnSpPr>
          <p:nvPr/>
        </p:nvCxnSpPr>
        <p:spPr>
          <a:xfrm rot="16200000" flipH="1">
            <a:off x="4381500" y="56007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343400" y="5181600"/>
                <a:ext cx="152400" cy="3693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+mn-cs"/>
                        </a:rPr>
                        <m:t>𝐵</m:t>
                      </m:r>
                    </m:oMath>
                  </m:oMathPara>
                </a14:m>
                <a:endParaRPr lang="en-US" dirty="0">
                  <a:latin typeface="+mj-lt"/>
                  <a:cs typeface="+mn-cs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181600"/>
                <a:ext cx="152400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4000" r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54" name="TextBox 61"/>
          <p:cNvSpPr txBox="1">
            <a:spLocks noChangeArrowheads="1"/>
          </p:cNvSpPr>
          <p:nvPr/>
        </p:nvSpPr>
        <p:spPr bwMode="auto">
          <a:xfrm>
            <a:off x="304800" y="4800600"/>
            <a:ext cx="16764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Times New Roman" pitchFamily="18" charset="0"/>
              </a:rPr>
              <a:t>3-neighborhood cover </a:t>
            </a:r>
            <a:r>
              <a:rPr lang="en-US" dirty="0" smtClean="0">
                <a:latin typeface="Times New Roman" pitchFamily="18" charset="0"/>
              </a:rPr>
              <a:t>(green vertices) WRT </a:t>
            </a:r>
            <a:r>
              <a:rPr lang="en-US" dirty="0">
                <a:latin typeface="Times New Roman" pitchFamily="18" charset="0"/>
              </a:rPr>
              <a:t>blocker B for yellow </a:t>
            </a:r>
            <a:r>
              <a:rPr lang="en-US" dirty="0" smtClean="0">
                <a:latin typeface="Times New Roman" pitchFamily="18" charset="0"/>
              </a:rPr>
              <a:t>vertex</a:t>
            </a:r>
          </a:p>
          <a:p>
            <a:pPr eaLnBrk="1" hangingPunct="1"/>
            <a:endParaRPr lang="en-US" sz="1400" dirty="0">
              <a:latin typeface="Times New Roman" pitchFamily="18" charset="0"/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 rot="5400000">
            <a:off x="2743994" y="47236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5400000">
            <a:off x="2745582" y="5331619"/>
            <a:ext cx="3048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5400000">
            <a:off x="2745582" y="5941219"/>
            <a:ext cx="3048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rot="5400000">
            <a:off x="3658394" y="4723606"/>
            <a:ext cx="304800" cy="1588"/>
          </a:xfrm>
          <a:prstGeom prst="straightConnector1">
            <a:avLst/>
          </a:prstGeom>
          <a:ln w="22225">
            <a:solidFill>
              <a:srgbClr val="0E8C0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5400000">
            <a:off x="3659982" y="5331619"/>
            <a:ext cx="3048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5400000">
            <a:off x="3659982" y="5941219"/>
            <a:ext cx="3048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rot="5400000">
            <a:off x="5029994" y="4723606"/>
            <a:ext cx="304800" cy="1588"/>
          </a:xfrm>
          <a:prstGeom prst="straightConnector1">
            <a:avLst/>
          </a:prstGeom>
          <a:ln w="22225">
            <a:solidFill>
              <a:srgbClr val="0E8C0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rot="5400000">
            <a:off x="5031582" y="5331619"/>
            <a:ext cx="304800" cy="1587"/>
          </a:xfrm>
          <a:prstGeom prst="straightConnector1">
            <a:avLst/>
          </a:prstGeom>
          <a:ln w="22225">
            <a:solidFill>
              <a:srgbClr val="0E8C0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rot="5400000">
            <a:off x="5031582" y="5941219"/>
            <a:ext cx="3048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Slide Number Placeholder 1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FDF02-977F-4542-9915-8E2ED1304200}" type="slidenum">
              <a:rPr lang="en-US"/>
              <a:pPr>
                <a:defRPr/>
              </a:pPr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8863" y="1143000"/>
                <a:ext cx="8382000" cy="2903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dirty="0" smtClean="0">
                    <a:latin typeface="+mn-lt"/>
                  </a:rPr>
                  <a:t>Blocking Set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sz="2000" dirty="0" smtClean="0">
                    <a:latin typeface="+mn-lt"/>
                  </a:rPr>
                  <a:t>We select a subset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𝐵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 of vertices to form a blocking set. We call these vertices </a:t>
                </a:r>
                <a:r>
                  <a:rPr lang="en-US" sz="2000" i="1" dirty="0" smtClean="0">
                    <a:latin typeface="+mn-lt"/>
                  </a:rPr>
                  <a:t>blocking vertices</a:t>
                </a:r>
                <a:r>
                  <a:rPr lang="en-US" sz="2000" dirty="0" smtClean="0">
                    <a:latin typeface="+mn-lt"/>
                  </a:rPr>
                  <a:t> or </a:t>
                </a:r>
                <a:r>
                  <a:rPr lang="en-US" sz="2000" i="1" dirty="0" smtClean="0">
                    <a:latin typeface="+mn-lt"/>
                  </a:rPr>
                  <a:t>blockers</a:t>
                </a:r>
                <a:r>
                  <a:rPr lang="en-US" sz="2000" dirty="0" smtClean="0">
                    <a:latin typeface="+mn-lt"/>
                  </a:rPr>
                  <a:t>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 neighborhood cover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sz="2000" dirty="0" smtClean="0">
                    <a:latin typeface="+mn-lt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sz="2000" dirty="0">
                    <a:latin typeface="+mn-lt"/>
                  </a:rPr>
                  <a:t> neighborhood </a:t>
                </a:r>
                <a:r>
                  <a:rPr lang="en-US" sz="2000" dirty="0" smtClean="0">
                    <a:latin typeface="+mn-lt"/>
                  </a:rPr>
                  <a:t>cover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 with respect to a blocking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𝐵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  <m:sup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={</m:t>
                    </m:r>
                    <m:r>
                      <a:rPr lang="en-US" sz="2000" i="1">
                        <a:latin typeface="Cambria Math"/>
                      </a:rPr>
                      <m:t>𝑢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𝑉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: ∃ 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𝑝𝑎𝑡h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𝑢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→…→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000" i="1">
                        <a:latin typeface="Cambria Math"/>
                      </a:rPr>
                      <m:t>𝑤h𝑒𝑟𝑒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𝑉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𝑓𝑜𝑟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=1, 2,…,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US" sz="2000" dirty="0" smtClean="0">
                  <a:latin typeface="+mn-lt"/>
                </a:endParaRP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sz="2000" dirty="0" smtClean="0">
                    <a:latin typeface="+mn-lt"/>
                  </a:rPr>
                  <a:t>Describes vertices which can reach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 with paths of length at most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 from whose internal vertices are not blockers in any </a:t>
                </a:r>
                <a:r>
                  <a:rPr lang="en-US" sz="2000" dirty="0" err="1" smtClean="0">
                    <a:latin typeface="+mn-lt"/>
                  </a:rPr>
                  <a:t>subgraph</a:t>
                </a:r>
                <a:endParaRPr lang="en-US" sz="20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63" y="1143000"/>
                <a:ext cx="8382000" cy="2903039"/>
              </a:xfrm>
              <a:prstGeom prst="rect">
                <a:avLst/>
              </a:prstGeom>
              <a:blipFill rotWithShape="1">
                <a:blip r:embed="rId3"/>
                <a:stretch>
                  <a:fillRect l="-655" t="-1050" r="-1382" b="-2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29200" y="5462319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462319"/>
                <a:ext cx="3048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754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Preliminaries: Blocking Covers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E7C1F-12A8-46A7-BC2A-8FAE28ABA4E2}" type="slidenum">
              <a:rPr lang="en-US"/>
              <a:pPr>
                <a:defRPr/>
              </a:pPr>
              <a:t>41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1905" y="1219200"/>
                <a:ext cx="8458200" cy="4903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200" dirty="0" smtClean="0">
                    <a:latin typeface="+mn-lt"/>
                  </a:rPr>
                  <a:t>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</m:d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sz="2200" dirty="0" smtClean="0">
                    <a:latin typeface="+mn-lt"/>
                  </a:rPr>
                  <a:t>blocking cover is a pair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𝒢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ℬ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200" dirty="0" smtClean="0">
                    <a:latin typeface="+mn-lt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𝒢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=&lt;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/>
                        <a:ea typeface="Cambria Math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/>
                        <a:ea typeface="Cambria Math"/>
                      </a:rPr>
                      <m:t>&gt;</m:t>
                    </m:r>
                  </m:oMath>
                </a14:m>
                <a:r>
                  <a:rPr lang="en-US" sz="2200" dirty="0" smtClean="0">
                    <a:latin typeface="+mn-lt"/>
                  </a:rPr>
                  <a:t> is a sequence of </a:t>
                </a:r>
                <a:r>
                  <a:rPr lang="en-US" sz="2200" dirty="0" err="1" smtClean="0">
                    <a:latin typeface="+mn-lt"/>
                  </a:rPr>
                  <a:t>subgraphs</a:t>
                </a:r>
                <a:r>
                  <a:rPr lang="en-US" sz="2200" dirty="0" smtClean="0">
                    <a:latin typeface="+mn-lt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200" dirty="0" smtClean="0"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ℬ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=&lt;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  <a:ea typeface="Cambria Math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  <a:ea typeface="Cambria Math"/>
                      </a:rPr>
                      <m:t>&gt;</m:t>
                    </m:r>
                  </m:oMath>
                </a14:m>
                <a:r>
                  <a:rPr lang="en-US" sz="2200" dirty="0" smtClean="0">
                    <a:latin typeface="+mn-lt"/>
                  </a:rPr>
                  <a:t> is a sequence of subsets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200" dirty="0" smtClean="0">
                    <a:latin typeface="+mn-lt"/>
                  </a:rPr>
                  <a:t> such that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200" dirty="0" smtClean="0">
                  <a:latin typeface="+mn-lt"/>
                </a:endParaRP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2200" dirty="0" smtClean="0">
                    <a:latin typeface="+mn-lt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𝑖</m:t>
                    </m:r>
                    <m:r>
                      <a:rPr lang="en-US" sz="2200" b="0" i="1" smtClean="0">
                        <a:latin typeface="Cambria Math"/>
                      </a:rPr>
                      <m:t>=1,…,</m:t>
                    </m:r>
                    <m:r>
                      <a:rPr lang="en-US" sz="22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200" dirty="0" smtClean="0">
                    <a:latin typeface="+mn-lt"/>
                  </a:rPr>
                  <a:t>, we have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𝑀</m:t>
                    </m:r>
                    <m:r>
                      <a:rPr lang="en-US" sz="2200" b="0" i="1" smtClean="0">
                        <a:latin typeface="Cambria Math"/>
                      </a:rPr>
                      <m:t>/2≤|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  <a:ea typeface="Cambria Math"/>
                      </a:rPr>
                      <m:t>|≤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𝑀</m:t>
                    </m:r>
                  </m:oMath>
                </a14:m>
                <a:r>
                  <a:rPr lang="en-US" sz="2200" dirty="0" smtClean="0">
                    <a:latin typeface="+mn-lt"/>
                  </a:rPr>
                  <a:t>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endParaRPr lang="en-US" sz="2200" dirty="0" smtClean="0">
                  <a:latin typeface="+mn-lt"/>
                </a:endParaRPr>
              </a:p>
              <a:p>
                <a:pPr marL="800100" lvl="1" indent="-342900">
                  <a:buFont typeface="+mj-lt"/>
                  <a:buAutoNum type="arabicPeriod"/>
                </a:pPr>
                <a:endParaRPr lang="en-US" sz="2200" dirty="0" smtClean="0">
                  <a:latin typeface="+mn-lt"/>
                </a:endParaRP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2200" dirty="0" smtClean="0">
                    <a:latin typeface="+mn-lt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𝑖</m:t>
                    </m:r>
                    <m:r>
                      <a:rPr lang="en-US" sz="2200" b="0" i="1" smtClean="0">
                        <a:latin typeface="Cambria Math"/>
                      </a:rPr>
                      <m:t>=1,…,</m:t>
                    </m:r>
                    <m:r>
                      <a:rPr lang="en-US" sz="22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200" dirty="0" smtClean="0">
                    <a:latin typeface="+mn-lt"/>
                  </a:rPr>
                  <a:t>, we have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|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endParaRPr lang="en-US" sz="2200" dirty="0" smtClean="0">
                  <a:latin typeface="+mn-lt"/>
                </a:endParaRPr>
              </a:p>
              <a:p>
                <a:pPr marL="800100" lvl="1" indent="-342900">
                  <a:buFont typeface="+mj-lt"/>
                  <a:buAutoNum type="arabicPeriod"/>
                </a:pPr>
                <a:endParaRPr lang="en-US" sz="2200" dirty="0" smtClean="0">
                  <a:latin typeface="+mn-lt"/>
                </a:endParaRPr>
              </a:p>
              <a:p>
                <a:pPr marL="800100" lvl="1" indent="-342900">
                  <a:buFont typeface="+mj-lt"/>
                  <a:buAutoNum type="arabicPeriod"/>
                </a:pPr>
                <a:endParaRPr lang="en-US" sz="2200" dirty="0" smtClean="0">
                  <a:latin typeface="+mn-lt"/>
                </a:endParaRPr>
              </a:p>
              <a:p>
                <a:pPr marL="8001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200" b="0" i="1" smtClean="0">
                            <a:latin typeface="Cambria Math"/>
                          </a:rPr>
                          <m:t>=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𝑂</m:t>
                        </m:r>
                        <m:r>
                          <a:rPr lang="en-US" sz="2200" b="0" i="1" smtClean="0">
                            <a:latin typeface="Cambria Math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𝐸</m:t>
                        </m:r>
                        <m:r>
                          <a:rPr lang="en-US" sz="22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200" dirty="0" smtClean="0">
                  <a:latin typeface="+mn-lt"/>
                </a:endParaRPr>
              </a:p>
              <a:p>
                <a:pPr marL="800100" lvl="1" indent="-342900">
                  <a:buFont typeface="+mj-lt"/>
                  <a:buAutoNum type="arabicPeriod"/>
                </a:pPr>
                <a:endParaRPr lang="en-US" sz="2200" dirty="0">
                  <a:latin typeface="+mn-lt"/>
                </a:endParaRPr>
              </a:p>
              <a:p>
                <a:pPr marL="800100" lvl="1" indent="-342900">
                  <a:buFont typeface="+mj-lt"/>
                  <a:buAutoNum type="arabicPeriod"/>
                </a:pPr>
                <a:endParaRPr lang="en-US" sz="2200" dirty="0" smtClean="0">
                  <a:latin typeface="+mn-lt"/>
                </a:endParaRP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2200" dirty="0" smtClean="0">
                    <a:latin typeface="+mn-lt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𝑣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r>
                  <a:rPr lang="en-US" sz="2200" dirty="0" smtClean="0">
                    <a:latin typeface="+mn-lt"/>
                  </a:rPr>
                  <a:t>, there exists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20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𝐺</m:t>
                    </m:r>
                  </m:oMath>
                </a14:m>
                <a:r>
                  <a:rPr lang="en-US" sz="2200" dirty="0" smtClean="0">
                    <a:latin typeface="+mn-lt"/>
                  </a:rPr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  <m:sup>
                        <m:d>
                          <m:d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i="1" smtClean="0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</m:d>
                      </m:sup>
                    </m:sSup>
                    <m:r>
                      <a:rPr lang="en-US" sz="2200" i="1" smtClean="0">
                        <a:latin typeface="Cambria Math"/>
                        <a:ea typeface="Cambria Math"/>
                      </a:rPr>
                      <m:t>⊆</m:t>
                    </m:r>
                    <m:sSub>
                      <m:sSubPr>
                        <m:ctrlPr>
                          <a:rPr lang="en-US" sz="22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05" y="1219200"/>
                <a:ext cx="8458200" cy="4903715"/>
              </a:xfrm>
              <a:prstGeom prst="rect">
                <a:avLst/>
              </a:prstGeom>
              <a:blipFill rotWithShape="1">
                <a:blip r:embed="rId2"/>
                <a:stretch>
                  <a:fillRect l="-865" t="-746" b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136765" y="6211669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dirty="0">
                <a:solidFill>
                  <a:srgbClr val="0070C0"/>
                </a:solidFill>
                <a:latin typeface="+mn-lt"/>
              </a:rPr>
              <a:t>(each vertex has a “home’, where its final value will be computed)</a:t>
            </a:r>
          </a:p>
          <a:p>
            <a:endParaRPr lang="en-US" sz="2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1505" y="51054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dirty="0">
                <a:solidFill>
                  <a:srgbClr val="0070C0"/>
                </a:solidFill>
                <a:latin typeface="+mn-lt"/>
              </a:rPr>
              <a:t>(we don’t do asymptotically more I/O or work than </a:t>
            </a: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the original problem)</a:t>
            </a:r>
            <a:endParaRPr lang="en-US" sz="2000" dirty="0">
              <a:solidFill>
                <a:srgbClr val="0070C0"/>
              </a:solidFill>
              <a:latin typeface="+mn-lt"/>
            </a:endParaRPr>
          </a:p>
          <a:p>
            <a:endParaRPr lang="en-US" sz="2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2005" y="4082967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>
                <a:solidFill>
                  <a:srgbClr val="0070C0"/>
                </a:solidFill>
                <a:latin typeface="+mn-lt"/>
              </a:rPr>
              <a:t>(restriction on the number of blockers in each </a:t>
            </a:r>
            <a:r>
              <a:rPr lang="en-US" sz="2000" dirty="0" err="1">
                <a:solidFill>
                  <a:srgbClr val="0070C0"/>
                </a:solidFill>
                <a:latin typeface="+mn-lt"/>
              </a:rPr>
              <a:t>subgraph</a:t>
            </a:r>
            <a:r>
              <a:rPr lang="en-US" sz="2000" dirty="0">
                <a:solidFill>
                  <a:srgbClr val="0070C0"/>
                </a:solidFill>
                <a:latin typeface="+mn-lt"/>
              </a:rPr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00200" y="3139256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>
                <a:solidFill>
                  <a:srgbClr val="0070C0"/>
                </a:solidFill>
                <a:latin typeface="+mn-lt"/>
              </a:rPr>
              <a:t>(one </a:t>
            </a:r>
            <a:r>
              <a:rPr lang="en-US" sz="2000" dirty="0" err="1">
                <a:solidFill>
                  <a:srgbClr val="0070C0"/>
                </a:solidFill>
                <a:latin typeface="+mn-lt"/>
              </a:rPr>
              <a:t>subgraph</a:t>
            </a:r>
            <a:r>
              <a:rPr lang="en-US" sz="2000" dirty="0">
                <a:solidFill>
                  <a:srgbClr val="0070C0"/>
                </a:solidFill>
                <a:latin typeface="+mn-lt"/>
              </a:rPr>
              <a:t> fits in main memory at a time)</a:t>
            </a:r>
          </a:p>
        </p:txBody>
      </p:sp>
    </p:spTree>
    <p:extLst>
      <p:ext uri="{BB962C8B-B14F-4D97-AF65-F5344CB8AC3E}">
        <p14:creationId xmlns:p14="http://schemas.microsoft.com/office/powerpoint/2010/main" val="290975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7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1066800"/>
                <a:ext cx="8458200" cy="5290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200" dirty="0" smtClean="0">
                    <a:latin typeface="+mn-lt"/>
                  </a:rPr>
                  <a:t>How can we represent the effect that one initial state variable,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US" sz="2200" dirty="0" smtClean="0">
                    <a:latin typeface="+mn-lt"/>
                  </a:rPr>
                  <a:t>, has on another,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2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200" dirty="0" smtClean="0">
                    <a:latin typeface="+mn-lt"/>
                  </a:rPr>
                  <a:t>, at time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200" dirty="0" smtClean="0">
                    <a:latin typeface="+mn-lt"/>
                  </a:rPr>
                  <a:t>?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200" dirty="0" smtClean="0">
                    <a:latin typeface="+mn-lt"/>
                  </a:rPr>
                  <a:t>Start by defining the weight of a length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sz="2200" dirty="0" smtClean="0">
                    <a:latin typeface="+mn-lt"/>
                  </a:rPr>
                  <a:t> path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𝑝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→…→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+mn-lt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200" dirty="0" smtClean="0">
                    <a:latin typeface="+mn-lt"/>
                  </a:rPr>
                  <a:t>: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−1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𝑟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/>
                                </a:rPr>
                                <m:t> , 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 smtClean="0">
                  <a:latin typeface="+mn-lt"/>
                </a:endParaRPr>
              </a:p>
              <a:p>
                <a:pPr lvl="1"/>
                <a:endParaRPr lang="en-US" sz="2200" dirty="0">
                  <a:latin typeface="+mn-lt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200" dirty="0" smtClean="0">
                    <a:latin typeface="+mn-lt"/>
                  </a:rPr>
                  <a:t>For two vertices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𝑢</m:t>
                    </m:r>
                    <m:r>
                      <a:rPr lang="en-US" sz="2200" b="0" i="1" smtClean="0">
                        <a:latin typeface="Cambria Math"/>
                      </a:rPr>
                      <m:t>, </m:t>
                    </m:r>
                    <m:r>
                      <a:rPr lang="en-US" sz="2200" b="0" i="1" smtClean="0">
                        <a:latin typeface="Cambria Math"/>
                      </a:rPr>
                      <m:t>𝑣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r>
                  <a:rPr lang="en-US" sz="2200" dirty="0" smtClean="0">
                    <a:latin typeface="+mn-lt"/>
                  </a:rPr>
                  <a:t>, we define the sum of all length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sz="2200" dirty="0" smtClean="0">
                    <a:latin typeface="+mn-lt"/>
                  </a:rPr>
                  <a:t> paths from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sz="2200" dirty="0" smtClean="0">
                    <a:latin typeface="+mn-lt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200" dirty="0" smtClean="0">
                    <a:latin typeface="+mn-lt"/>
                  </a:rPr>
                  <a:t>: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200" dirty="0" smtClean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;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𝑤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d>
                        </m:e>
                      </m:nary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200" b="0" dirty="0" smtClean="0">
                  <a:latin typeface="+mn-lt"/>
                </a:endParaRPr>
              </a:p>
              <a:p>
                <a:endParaRPr lang="en-US" sz="2200" dirty="0" smtClean="0">
                  <a:latin typeface="+mn-lt"/>
                </a:endParaRPr>
              </a:p>
              <a:p>
                <a:r>
                  <a:rPr lang="en-US" sz="2200" dirty="0">
                    <a:latin typeface="+mn-lt"/>
                  </a:rPr>
                  <a:t>	</a:t>
                </a:r>
                <a:r>
                  <a:rPr lang="en-US" sz="2200" dirty="0" smtClean="0">
                    <a:latin typeface="+mn-lt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={</m:t>
                    </m:r>
                    <m:r>
                      <a:rPr lang="en-US" sz="2200" b="0" i="1" smtClean="0">
                        <a:latin typeface="Cambria Math"/>
                      </a:rPr>
                      <m:t>𝑝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𝐺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: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𝑖𝑠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𝑙𝑒𝑛𝑔𝑡h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𝑝𝑎𝑡h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𝑓𝑟𝑜𝑚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𝑢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𝑡𝑜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sz="2200" dirty="0" smtClean="0">
                    <a:latin typeface="+mn-lt"/>
                  </a:rPr>
                  <a:t> </a:t>
                </a:r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066800"/>
                <a:ext cx="8458200" cy="5290423"/>
              </a:xfrm>
              <a:prstGeom prst="rect">
                <a:avLst/>
              </a:prstGeom>
              <a:blipFill rotWithShape="1">
                <a:blip r:embed="rId2"/>
                <a:stretch>
                  <a:fillRect l="-865" t="-346" r="-577" b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Definitions and Notation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9CF74-7AF3-45F1-BA7A-2D7E183B8048}" type="slidenum">
              <a:rPr lang="en-US"/>
              <a:pPr>
                <a:defRPr/>
              </a:pPr>
              <a:t>42</a:t>
            </a:fld>
            <a:endParaRPr lang="en-US"/>
          </a:p>
        </p:txBody>
      </p:sp>
      <p:cxnSp>
        <p:nvCxnSpPr>
          <p:cNvPr id="4" name="Straight Arrow Connector 3"/>
          <p:cNvCxnSpPr>
            <a:stCxn id="8" idx="6"/>
          </p:cNvCxnSpPr>
          <p:nvPr/>
        </p:nvCxnSpPr>
        <p:spPr>
          <a:xfrm>
            <a:off x="2667000" y="5108465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5800" y="4773469"/>
                <a:ext cx="1676400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Corresponds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773469"/>
                <a:ext cx="1676400" cy="669992"/>
              </a:xfrm>
              <a:prstGeom prst="rect">
                <a:avLst/>
              </a:prstGeom>
              <a:blipFill rotWithShape="1">
                <a:blip r:embed="rId3"/>
                <a:stretch>
                  <a:fillRect t="-4545" r="-72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381000" y="4629834"/>
            <a:ext cx="2286000" cy="9572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1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860C4A-FC8B-4C32-A7C8-D4874CACEA91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338806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Definitions and Notation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8326" y="1073515"/>
                <a:ext cx="8340874" cy="6246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dirty="0" smtClean="0">
                    <a:latin typeface="+mn-lt"/>
                  </a:rPr>
                  <a:t>Given these definitions we can write the influence of one vertex on another:</a:t>
                </a:r>
                <a:endParaRPr lang="en-US" sz="2000" dirty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sub>
                          </m:sSub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;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(0)</m:t>
                              </m:r>
                            </m:sup>
                          </m:sSup>
                        </m:e>
                      </m:nary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="0" dirty="0" smtClean="0">
                  <a:latin typeface="+mn-lt"/>
                </a:endParaRPr>
              </a:p>
              <a:p>
                <a:endParaRPr lang="en-US" sz="2000" dirty="0">
                  <a:latin typeface="+mn-lt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b="0" dirty="0" smtClean="0">
                    <a:latin typeface="+mn-lt"/>
                  </a:rPr>
                  <a:t>Note: for a single </a:t>
                </a:r>
                <a:r>
                  <a:rPr lang="en-US" sz="2000" b="0" dirty="0" err="1" smtClean="0">
                    <a:latin typeface="+mn-lt"/>
                  </a:rPr>
                  <a:t>SpMV</a:t>
                </a:r>
                <a:r>
                  <a:rPr lang="en-US" sz="2000" b="0" dirty="0" smtClean="0">
                    <a:latin typeface="+mn-lt"/>
                  </a:rPr>
                  <a:t>, we would have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1;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𝑢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𝐴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𝑣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𝑢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0" dirty="0" smtClean="0">
                    <a:latin typeface="+mn-lt"/>
                  </a:rPr>
                  <a:t>, which gives us the familiar expression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sub>
                          </m:sSub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(1)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/>
                            </a:rPr>
                            <m:t>𝑢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sz="200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(0)</m:t>
                              </m:r>
                            </m:sup>
                          </m:sSup>
                          <m:r>
                            <a:rPr lang="en-US" sz="2000" i="1" smtClean="0"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sz="20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dirty="0" smtClean="0">
                  <a:latin typeface="+mn-lt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dirty="0" smtClean="0">
                    <a:latin typeface="+mn-lt"/>
                  </a:rPr>
                  <a:t>The trick is that we can split this summation into two parts and write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sub>
                          </m:sSub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;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  <m:sup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20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 smtClean="0">
                  <a:latin typeface="+mn-lt"/>
                </a:endParaRPr>
              </a:p>
              <a:p>
                <a:endParaRPr lang="en-US" sz="2000" dirty="0">
                  <a:latin typeface="+mn-lt"/>
                </a:endParaRPr>
              </a:p>
              <a:p>
                <a:r>
                  <a:rPr lang="en-US" sz="2000" dirty="0" smtClean="0">
                    <a:latin typeface="+mn-lt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𝑝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smtClean="0">
                    <a:latin typeface="+mn-lt"/>
                  </a:rPr>
                  <a:t> is the </a:t>
                </a:r>
                <a:r>
                  <a:rPr lang="en-US" sz="2000" dirty="0">
                    <a:latin typeface="+mn-lt"/>
                  </a:rPr>
                  <a:t>weight of a length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𝑟</m:t>
                    </m:r>
                  </m:oMath>
                </a14:m>
                <a:r>
                  <a:rPr lang="en-US" sz="2000" dirty="0">
                    <a:latin typeface="+mn-lt"/>
                  </a:rPr>
                  <a:t> path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→…→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smtClean="0">
                    <a:latin typeface="+mn-lt"/>
                  </a:rPr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 i="1" smtClean="0">
                        <a:latin typeface="Cambria Math"/>
                        <a:ea typeface="Cambria Math"/>
                      </a:rPr>
                      <m:t>∉</m:t>
                    </m:r>
                    <m:sSub>
                      <m:sSubPr>
                        <m:ctrlPr>
                          <a:rPr lang="en-US" sz="20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 smtClean="0">
                  <a:latin typeface="+mn-lt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000" dirty="0">
                  <a:latin typeface="+mn-lt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000" b="0" dirty="0" smtClean="0">
                  <a:latin typeface="+mn-lt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000" b="0" dirty="0" smtClean="0">
                  <a:latin typeface="+mn-lt"/>
                </a:endParaRPr>
              </a:p>
              <a:p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26" y="1073515"/>
                <a:ext cx="8340874" cy="6246646"/>
              </a:xfrm>
              <a:prstGeom prst="rect">
                <a:avLst/>
              </a:prstGeom>
              <a:blipFill rotWithShape="1">
                <a:blip r:embed="rId2"/>
                <a:stretch>
                  <a:fillRect l="-804" t="-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944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239000" cy="6397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Data Structures</a:t>
            </a:r>
            <a:endParaRPr lang="en-US" dirty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153400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90D3ED-4782-4B31-8CC2-D69390AC370D}" type="slidenum">
              <a:rPr lang="en-US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0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Phase 0 – in words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BF0AD-4551-4CF8-87A4-B43E159D73CC}" type="slidenum">
              <a:rPr lang="en-US"/>
              <a:pPr>
                <a:defRPr/>
              </a:pPr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3400" y="1828800"/>
                <a:ext cx="807720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>
                    <a:latin typeface="+mn-lt"/>
                  </a:rPr>
                  <a:t>For each </a:t>
                </a:r>
                <a:r>
                  <a:rPr lang="en-US" sz="2400" dirty="0" err="1" smtClean="0">
                    <a:latin typeface="+mn-lt"/>
                  </a:rPr>
                  <a:t>subgraph</a:t>
                </a:r>
                <a:r>
                  <a:rPr lang="en-US" sz="2400" dirty="0" smtClean="0">
                    <a:latin typeface="+mn-lt"/>
                  </a:rPr>
                  <a:t>, for each </a:t>
                </a:r>
                <a:r>
                  <a:rPr lang="en-US" sz="2400" dirty="0" err="1" smtClean="0">
                    <a:latin typeface="+mn-lt"/>
                  </a:rPr>
                  <a:t>timestep</a:t>
                </a:r>
                <a:r>
                  <a:rPr lang="en-US" sz="2400" dirty="0" smtClean="0">
                    <a:latin typeface="+mn-lt"/>
                  </a:rPr>
                  <a:t>, compute the influence of blockers (coefficients) in that </a:t>
                </a:r>
                <a:r>
                  <a:rPr lang="en-US" sz="2400" dirty="0" err="1" smtClean="0">
                    <a:latin typeface="+mn-lt"/>
                  </a:rPr>
                  <a:t>subgraph</a:t>
                </a:r>
                <a:r>
                  <a:rPr lang="en-US" sz="2400" dirty="0" smtClean="0">
                    <a:latin typeface="+mn-lt"/>
                  </a:rPr>
                  <a:t> on vertices that are home and that are blockers in any </a:t>
                </a:r>
                <a:r>
                  <a:rPr lang="en-US" sz="2400" dirty="0" err="1" smtClean="0">
                    <a:latin typeface="+mn-lt"/>
                  </a:rPr>
                  <a:t>subgraph</a:t>
                </a:r>
                <a:endParaRPr lang="en-US" sz="2400" dirty="0" smtClean="0">
                  <a:latin typeface="+mn-lt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400" dirty="0" smtClean="0">
                  <a:latin typeface="+mn-lt"/>
                </a:endParaRP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sz="2400" dirty="0" smtClean="0">
                    <a:latin typeface="+mn-lt"/>
                  </a:rPr>
                  <a:t>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+mn-lt"/>
                  </a:rPr>
                  <a:t> denotes the set of vertices in B that are blockers in </a:t>
                </a:r>
                <a:r>
                  <a:rPr lang="en-US" sz="2400" dirty="0" err="1" smtClean="0">
                    <a:latin typeface="+mn-lt"/>
                  </a:rPr>
                  <a:t>subgraph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+mn-lt"/>
                  </a:rPr>
                  <a:t>. B is the set of vertices that are blockers in any </a:t>
                </a:r>
                <a:r>
                  <a:rPr lang="en-US" sz="2400" dirty="0" err="1" smtClean="0">
                    <a:latin typeface="+mn-lt"/>
                  </a:rPr>
                  <a:t>subgraph</a:t>
                </a:r>
                <a:r>
                  <a:rPr lang="en-US" sz="2400" dirty="0" smtClean="0">
                    <a:latin typeface="+mn-lt"/>
                  </a:rPr>
                  <a:t>. A vertex can be in B but not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+mn-lt"/>
                  </a:rPr>
                  <a:t> for a </a:t>
                </a:r>
                <a:r>
                  <a:rPr lang="en-US" sz="2400" dirty="0" err="1" smtClean="0">
                    <a:latin typeface="+mn-lt"/>
                  </a:rPr>
                  <a:t>subgraph</a:t>
                </a:r>
                <a:r>
                  <a:rPr lang="en-US" sz="2400" dirty="0" smtClean="0">
                    <a:latin typeface="+mn-lt"/>
                  </a:rPr>
                  <a:t>. 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endParaRPr lang="en-US" sz="2400" dirty="0" smtClean="0">
                  <a:latin typeface="+mn-lt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>
                    <a:latin typeface="+mn-lt"/>
                  </a:rPr>
                  <a:t>Store these coefficients in table W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sz="2400" dirty="0" smtClean="0">
                    <a:latin typeface="+mn-lt"/>
                  </a:rPr>
                  <a:t>Only need to be computed once for the entire computation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828800"/>
                <a:ext cx="8077200" cy="4154984"/>
              </a:xfrm>
              <a:prstGeom prst="rect">
                <a:avLst/>
              </a:prstGeom>
              <a:blipFill rotWithShape="1">
                <a:blip r:embed="rId2"/>
                <a:stretch>
                  <a:fillRect l="-1057" t="-1173" r="-604" b="-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72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32" y="2057400"/>
            <a:ext cx="78486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01DF0C-024B-4C6F-907E-5EECF018F5A2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Phase 0 – in </a:t>
            </a:r>
            <a:r>
              <a:rPr lang="en-US" dirty="0" err="1" smtClean="0"/>
              <a:t>pseudocode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65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53" y="1676400"/>
            <a:ext cx="85725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F6206-A86B-4FCC-850A-19FD4CFE9955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Phase 0 – in </a:t>
            </a:r>
            <a:r>
              <a:rPr lang="en-US" dirty="0" err="1" smtClean="0"/>
              <a:t>pseudocode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71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0 – in matrix notation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048380"/>
                <a:ext cx="10363200" cy="392781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200" dirty="0" smtClean="0"/>
                  <a:t>In matrix form, Phase 0 is:</a:t>
                </a:r>
              </a:p>
              <a:p>
                <a:pPr lvl="1"/>
                <a:r>
                  <a:rPr lang="en-US" sz="2200" dirty="0" smtClean="0"/>
                  <a:t>Compute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[</m:t>
                    </m:r>
                    <m:r>
                      <a:rPr lang="en-US" sz="2200" b="0" i="1" smtClean="0">
                        <a:latin typeface="Cambria Math"/>
                      </a:rPr>
                      <m:t>𝑈</m:t>
                    </m:r>
                    <m:r>
                      <a:rPr lang="en-US" sz="2200" b="0" i="1" smtClean="0">
                        <a:latin typeface="Cambria Math"/>
                      </a:rPr>
                      <m:t>, </m:t>
                    </m:r>
                    <m:r>
                      <a:rPr lang="en-US" sz="2200" b="0" i="1" smtClean="0">
                        <a:latin typeface="Cambria Math"/>
                      </a:rPr>
                      <m:t>𝐴𝑈</m:t>
                    </m:r>
                    <m:r>
                      <a:rPr lang="en-US" sz="2200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𝑈</m:t>
                    </m:r>
                    <m:r>
                      <a:rPr lang="en-US" sz="2200" b="0" i="1" smtClean="0">
                        <a:latin typeface="Cambria Math"/>
                      </a:rPr>
                      <m:t>,…,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𝑈</m:t>
                    </m:r>
                    <m:r>
                      <a:rPr lang="en-US" sz="22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200" dirty="0" smtClean="0"/>
                  <a:t> </a:t>
                </a:r>
              </a:p>
              <a:p>
                <a:pPr lvl="2"/>
                <a:r>
                  <a:rPr lang="en-US" sz="2200" dirty="0" smtClean="0"/>
                  <a:t>This performs the “zeroing out” of everything but the blocker, which is set to 1 and propagated through paths not involving blockers (A) for each step</a:t>
                </a:r>
              </a:p>
              <a:p>
                <a:pPr lvl="1"/>
                <a:r>
                  <a:rPr lang="en-US" sz="2200" dirty="0" err="1" smtClean="0"/>
                  <a:t>Premultiply</a:t>
                </a:r>
                <a:r>
                  <a:rPr lang="en-US" sz="2200" dirty="0" smtClean="0"/>
                  <a:t> to save entries for the blockers:</a:t>
                </a:r>
              </a:p>
              <a:p>
                <a:pPr marL="457200" lvl="1" indent="0">
                  <a:buNone/>
                </a:pPr>
                <a:endParaRPr lang="en-US" sz="2200" dirty="0" smtClean="0"/>
              </a:p>
              <a:p>
                <a:pPr lvl="1"/>
                <a:endParaRPr lang="en-US" sz="2200" dirty="0" smtClean="0"/>
              </a:p>
              <a:p>
                <a:pPr lvl="1"/>
                <a:r>
                  <a:rPr lang="en-US" sz="2200" dirty="0" smtClean="0"/>
                  <a:t>Note: Since A is well partitioned, can compute matrix powers with U as input vector in a CA way</a:t>
                </a:r>
              </a:p>
              <a:p>
                <a:pPr lvl="1"/>
                <a:r>
                  <a:rPr lang="en-US" sz="2200" dirty="0" err="1" smtClean="0"/>
                  <a:t>Premultiplication</a:t>
                </a:r>
                <a:r>
                  <a:rPr lang="en-US" sz="2200" dirty="0" smtClean="0"/>
                  <a:t> by V_T is a global operation – we save communication by only doing this once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48380"/>
                <a:ext cx="10363200" cy="3927812"/>
              </a:xfrm>
              <a:blipFill rotWithShape="1">
                <a:blip r:embed="rId2"/>
                <a:stretch>
                  <a:fillRect l="-647" t="-1708" r="-1353" b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BEEEA-FEE5-4AFA-9716-D51F324DA70F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32811" y="3796843"/>
                <a:ext cx="601979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n-US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𝑈</m:t>
                    </m:r>
                    <m:r>
                      <a:rPr lang="en-US" sz="2200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𝐴𝑈</m:t>
                    </m:r>
                    <m:r>
                      <a:rPr lang="en-US" sz="2200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𝑈</m:t>
                    </m:r>
                    <m:r>
                      <a:rPr lang="en-US" sz="2200" i="1">
                        <a:latin typeface="Cambria Math"/>
                      </a:rPr>
                      <m:t>,…,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sz="22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𝜏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𝑈</m:t>
                    </m:r>
                    <m:r>
                      <a:rPr lang="en-US" sz="22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811" y="3796843"/>
                <a:ext cx="6019799" cy="430887"/>
              </a:xfrm>
              <a:prstGeom prst="rect">
                <a:avLst/>
              </a:prstGeom>
              <a:blipFill rotWithShape="1">
                <a:blip r:embed="rId3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263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Phase 0 Work and I/O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A7135-6321-45B6-96F3-D3FC86FFB987}" type="slidenum">
              <a:rPr lang="en-US"/>
              <a:pPr>
                <a:defRPr/>
              </a:pPr>
              <a:t>49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154430"/>
                  </p:ext>
                </p:extLst>
              </p:nvPr>
            </p:nvGraphicFramePr>
            <p:xfrm>
              <a:off x="876300" y="4376059"/>
              <a:ext cx="7467600" cy="2057400"/>
            </p:xfrm>
            <a:graphic>
              <a:graphicData uri="http://schemas.openxmlformats.org/drawingml/2006/table">
                <a:tbl>
                  <a:tblPr firstRow="1" bandRow="1">
                    <a:tableStyleId>{EB9631B5-78F2-41C9-869B-9F39066F8104}</a:tableStyleId>
                  </a:tblPr>
                  <a:tblGrid>
                    <a:gridCol w="1493520"/>
                    <a:gridCol w="1493520"/>
                    <a:gridCol w="1493520"/>
                    <a:gridCol w="1493520"/>
                    <a:gridCol w="1493520"/>
                  </a:tblGrid>
                  <a:tr h="68580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Phase</a:t>
                          </a:r>
                          <a:r>
                            <a:rPr lang="en-US" sz="2400" baseline="0" dirty="0" smtClean="0"/>
                            <a:t> 0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Phase 1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Phase 2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Phase 3</a:t>
                          </a:r>
                          <a:endParaRPr lang="en-US" sz="2400" dirty="0"/>
                        </a:p>
                      </a:txBody>
                      <a:tcPr anchor="ctr"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Work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𝜏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I/O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5441742"/>
                  </p:ext>
                </p:extLst>
              </p:nvPr>
            </p:nvGraphicFramePr>
            <p:xfrm>
              <a:off x="876300" y="4376059"/>
              <a:ext cx="7467600" cy="2057400"/>
            </p:xfrm>
            <a:graphic>
              <a:graphicData uri="http://schemas.openxmlformats.org/drawingml/2006/table">
                <a:tbl>
                  <a:tblPr firstRow="1" bandRow="1">
                    <a:tableStyleId>{EB9631B5-78F2-41C9-869B-9F39066F8104}</a:tableStyleId>
                  </a:tblPr>
                  <a:tblGrid>
                    <a:gridCol w="1493520"/>
                    <a:gridCol w="1493520"/>
                    <a:gridCol w="1493520"/>
                    <a:gridCol w="1493520"/>
                    <a:gridCol w="1493520"/>
                  </a:tblGrid>
                  <a:tr h="68580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Phase</a:t>
                          </a:r>
                          <a:r>
                            <a:rPr lang="en-US" sz="2400" baseline="0" dirty="0" smtClean="0"/>
                            <a:t> 0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Phase 1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Phase 2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Phase 3</a:t>
                          </a:r>
                          <a:endParaRPr lang="en-US" sz="2400" dirty="0"/>
                        </a:p>
                      </a:txBody>
                      <a:tcPr anchor="ctr"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Work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0408" t="-100000" r="-300000" b="-1035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I/O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0408" t="-201786" r="-300000" b="-44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" y="1219200"/>
                <a:ext cx="8610600" cy="3055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>
                    <a:latin typeface="+mn-lt"/>
                  </a:rPr>
                  <a:t>Total work: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𝑟𝑘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</m:d>
                    <m:r>
                      <a:rPr lang="en-US" sz="2400" b="0" i="0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O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ea typeface="Cambria Math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/>
                            <a:ea typeface="Cambria Math"/>
                          </a:rPr>
                          <m:t>τ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</m:d>
                  </m:oMath>
                </a14:m>
                <a:endParaRPr lang="en-US" sz="2400" b="0" dirty="0" smtClean="0">
                  <a:latin typeface="+mn-lt"/>
                  <a:ea typeface="Cambria Math"/>
                </a:endParaRP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sz="2400" dirty="0">
                    <a:latin typeface="+mn-lt"/>
                  </a:rPr>
                  <a:t>BlockersInfluence() called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O</m:t>
                    </m:r>
                    <m:r>
                      <a:rPr lang="en-US" sz="2400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𝑟𝑘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latin typeface="+mn-lt"/>
                  </a:rPr>
                  <a:t> times (k </a:t>
                </a:r>
                <a:r>
                  <a:rPr lang="en-US" sz="2400" dirty="0" err="1">
                    <a:latin typeface="+mn-lt"/>
                  </a:rPr>
                  <a:t>subgraphs</a:t>
                </a:r>
                <a:r>
                  <a:rPr lang="en-US" sz="2400" dirty="0">
                    <a:latin typeface="+mn-lt"/>
                  </a:rPr>
                  <a:t>, r blockers each)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sz="2400" dirty="0">
                    <a:latin typeface="+mn-lt"/>
                  </a:rPr>
                  <a:t>Each call to </a:t>
                </a:r>
                <a:r>
                  <a:rPr lang="en-US" sz="2400" dirty="0" err="1">
                    <a:latin typeface="+mn-lt"/>
                  </a:rPr>
                  <a:t>BlockersInfluence</a:t>
                </a:r>
                <a:r>
                  <a:rPr lang="en-US" sz="2400" dirty="0">
                    <a:latin typeface="+mn-lt"/>
                  </a:rPr>
                  <a:t>() does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𝜏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2400" dirty="0">
                    <a:latin typeface="+mn-lt"/>
                  </a:rPr>
                  <a:t> work  (each </a:t>
                </a:r>
                <a:r>
                  <a:rPr lang="en-US" sz="2400" dirty="0" err="1">
                    <a:latin typeface="+mn-lt"/>
                  </a:rPr>
                  <a:t>timestep</a:t>
                </a:r>
                <a:r>
                  <a:rPr lang="en-US" sz="2400" dirty="0">
                    <a:latin typeface="+mn-lt"/>
                  </a:rPr>
                  <a:t>, each vertex in the </a:t>
                </a:r>
                <a:r>
                  <a:rPr lang="en-US" sz="2400" dirty="0" err="1">
                    <a:latin typeface="+mn-lt"/>
                  </a:rPr>
                  <a:t>subgraph</a:t>
                </a:r>
                <a:r>
                  <a:rPr lang="en-US" sz="2400" dirty="0">
                    <a:latin typeface="+mn-lt"/>
                  </a:rPr>
                  <a:t>)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400" b="0" dirty="0" smtClean="0">
                  <a:latin typeface="+mn-lt"/>
                  <a:ea typeface="Cambria Math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>
                    <a:latin typeface="+mn-lt"/>
                  </a:rPr>
                  <a:t>Total I/O: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𝐸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+mn-lt"/>
                  </a:rPr>
                  <a:t> to load all </a:t>
                </a:r>
                <a:r>
                  <a:rPr lang="en-US" sz="2400" dirty="0" err="1" smtClean="0">
                    <a:latin typeface="+mn-lt"/>
                  </a:rPr>
                  <a:t>subgraphs</a:t>
                </a:r>
                <a:r>
                  <a:rPr lang="en-US" sz="2400" dirty="0" smtClean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𝑟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𝑘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sz="2400" b="0" i="0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O</m:t>
                    </m:r>
                    <m:r>
                      <a:rPr lang="en-US" sz="2400" b="0" i="0" smtClean="0"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E</m:t>
                    </m:r>
                    <m:r>
                      <a:rPr lang="en-US" sz="2400" b="0" i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+mn-lt"/>
                  </a:rPr>
                  <a:t> to store table W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19200"/>
                <a:ext cx="8610600" cy="3055324"/>
              </a:xfrm>
              <a:prstGeom prst="rect">
                <a:avLst/>
              </a:prstGeom>
              <a:blipFill rotWithShape="1">
                <a:blip r:embed="rId3"/>
                <a:stretch>
                  <a:fillRect l="-920" t="-1597" b="-3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277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The Matrix Powers Kernel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143000"/>
                <a:ext cx="8458200" cy="3429000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400" dirty="0" smtClean="0"/>
                  <a:t>, and degree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𝑗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 polynomials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</a:rPr>
                      <m:t>𝑗</m:t>
                    </m:r>
                    <m:r>
                      <a:rPr lang="en-US" sz="2400" b="0" i="1" smtClean="0">
                        <a:latin typeface="Cambria Math"/>
                      </a:rPr>
                      <m:t>=0:</m:t>
                    </m:r>
                    <m:r>
                      <a:rPr lang="en-US" sz="24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400" dirty="0" smtClean="0"/>
                  <a:t>  defined by a 3-term recurrence, the matrix powers kernel computes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r>
                  <a:rPr lang="en-US" sz="2400" dirty="0" smtClean="0"/>
                  <a:t>The matrix powers kernel computes these basis vectors only reading/communicating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𝐴</m:t>
                    </m:r>
                    <m:r>
                      <a:rPr lang="en-US" sz="2400" i="1" dirty="0" smtClean="0">
                        <a:latin typeface="Cambria Math"/>
                      </a:rPr>
                      <m:t>  </m:t>
                    </m:r>
                    <m:r>
                      <a:rPr lang="en-US" sz="2400" i="1" dirty="0" smtClean="0">
                        <a:latin typeface="Cambria Math"/>
                      </a:rPr>
                      <m:t>𝑜</m:t>
                    </m:r>
                    <m:r>
                      <a:rPr lang="en-US" sz="2400" i="1" dirty="0" smtClean="0">
                        <a:latin typeface="Cambria Math"/>
                      </a:rPr>
                      <m:t>(1) </m:t>
                    </m:r>
                  </m:oMath>
                </a14:m>
                <a:r>
                  <a:rPr lang="en-US" sz="2400" dirty="0" smtClean="0"/>
                  <a:t>times!</a:t>
                </a:r>
              </a:p>
              <a:p>
                <a:pPr lvl="1"/>
                <a:r>
                  <a:rPr lang="en-US" sz="2400" dirty="0" smtClean="0"/>
                  <a:t>Parallel case: </a:t>
                </a:r>
                <a:r>
                  <a:rPr lang="en-US" sz="2400" dirty="0"/>
                  <a:t>Reduces latency by a factor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 at the cost of redundant computations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143000"/>
                <a:ext cx="8458200" cy="3429000"/>
              </a:xfrm>
              <a:blipFill rotWithShape="1">
                <a:blip r:embed="rId3"/>
                <a:stretch>
                  <a:fillRect l="-937" t="-1423" r="-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D660-3A1C-4CD4-ACC3-D4FAF3C3044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5415" y="4648199"/>
            <a:ext cx="7798758" cy="121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676400" y="5934670"/>
                <a:ext cx="6477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Parallel Matrix Powers algorithm for </a:t>
                </a:r>
                <a:r>
                  <a:rPr lang="en-US" dirty="0" err="1" smtClean="0"/>
                  <a:t>tridiagonal</a:t>
                </a:r>
                <a:r>
                  <a:rPr lang="en-US" dirty="0" smtClean="0"/>
                  <a:t> matrix example. </a:t>
                </a:r>
                <a:endParaRPr lang="en-US" i="1" dirty="0" smtClean="0"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4</m:t>
                    </m:r>
                  </m:oMath>
                </a14:m>
                <a:r>
                  <a:rPr lang="en-US" dirty="0" smtClean="0"/>
                  <a:t> processors,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=40, </m:t>
                    </m:r>
                    <m:r>
                      <a:rPr lang="en-US" i="1" dirty="0" smtClean="0">
                        <a:latin typeface="Cambria Math"/>
                      </a:rPr>
                      <m:t>𝑠</m:t>
                    </m:r>
                    <m:r>
                      <a:rPr lang="en-US" i="1" dirty="0" smtClean="0">
                        <a:latin typeface="Cambria Math"/>
                      </a:rPr>
                      <m:t> =3</m:t>
                    </m:r>
                  </m:oMath>
                </a14:m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934670"/>
                <a:ext cx="6477000" cy="923330"/>
              </a:xfrm>
              <a:prstGeom prst="rect">
                <a:avLst/>
              </a:prstGeom>
              <a:blipFill rotWithShape="1">
                <a:blip r:embed="rId5"/>
                <a:stretch>
                  <a:fillRect t="-3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332015" y="4653155"/>
            <a:ext cx="53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00" i="1" dirty="0" smtClean="0"/>
              <a:t>A</a:t>
            </a:r>
            <a:r>
              <a:rPr lang="en-US" sz="1700" i="1" baseline="30000" dirty="0" smtClean="0"/>
              <a:t>3</a:t>
            </a:r>
            <a:r>
              <a:rPr lang="en-US" sz="1700" i="1" dirty="0" smtClean="0"/>
              <a:t>v</a:t>
            </a:r>
          </a:p>
          <a:p>
            <a:pPr algn="r"/>
            <a:r>
              <a:rPr lang="en-US" sz="1700" i="1" dirty="0" smtClean="0"/>
              <a:t>A</a:t>
            </a:r>
            <a:r>
              <a:rPr lang="en-US" sz="1700" i="1" baseline="30000" dirty="0" smtClean="0"/>
              <a:t>2</a:t>
            </a:r>
            <a:r>
              <a:rPr lang="en-US" sz="1700" i="1" dirty="0" smtClean="0"/>
              <a:t>v</a:t>
            </a:r>
          </a:p>
          <a:p>
            <a:pPr algn="r"/>
            <a:r>
              <a:rPr lang="en-US" sz="1700" i="1" dirty="0" smtClean="0"/>
              <a:t>Av</a:t>
            </a:r>
          </a:p>
          <a:p>
            <a:pPr algn="r"/>
            <a:r>
              <a:rPr lang="en-US" sz="1700" i="1" dirty="0" smtClean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07381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Phase 1- in words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5B921-F800-4221-8C45-A325A0FB3524}" type="slidenum">
              <a:rPr lang="en-US"/>
              <a:pPr>
                <a:defRPr/>
              </a:pPr>
              <a:t>50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51068"/>
            <a:ext cx="7315200" cy="148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2443160" y="4621212"/>
            <a:ext cx="2667000" cy="101282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3886200"/>
            <a:ext cx="7010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5379" y="1524000"/>
                <a:ext cx="807243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>
                    <a:latin typeface="+mn-lt"/>
                  </a:rPr>
                  <a:t>For each </a:t>
                </a:r>
                <a:r>
                  <a:rPr lang="en-US" sz="2400" dirty="0" err="1" smtClean="0">
                    <a:latin typeface="+mn-lt"/>
                  </a:rPr>
                  <a:t>subgraph</a:t>
                </a:r>
                <a:r>
                  <a:rPr lang="en-US" sz="2400" dirty="0" smtClean="0">
                    <a:latin typeface="+mn-lt"/>
                  </a:rPr>
                  <a:t>, compute the influence of non-blocker vertices (vertices not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+mn-lt"/>
                  </a:rPr>
                  <a:t> on vertices that are blockers in any </a:t>
                </a:r>
                <a:r>
                  <a:rPr lang="en-US" sz="2400" dirty="0" err="1" smtClean="0">
                    <a:latin typeface="+mn-lt"/>
                  </a:rPr>
                  <a:t>subgraph</a:t>
                </a:r>
                <a:r>
                  <a:rPr lang="en-US" sz="2400" dirty="0" smtClean="0">
                    <a:latin typeface="+mn-lt"/>
                  </a:rPr>
                  <a:t> (vertices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2400" dirty="0" smtClean="0">
                    <a:latin typeface="+mn-lt"/>
                  </a:rPr>
                  <a:t>)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400" dirty="0" smtClean="0">
                  <a:latin typeface="+mn-lt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>
                    <a:latin typeface="+mn-lt"/>
                  </a:rPr>
                  <a:t>This is the first summation term below, computed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𝑢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r>
                  <a:rPr lang="en-US" sz="2400" dirty="0" smtClean="0">
                    <a:latin typeface="+mn-lt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h𝑜𝑚𝑒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𝑣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+mn-lt"/>
                  </a:rPr>
                  <a:t>. 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79" y="1524000"/>
                <a:ext cx="8072438" cy="2308324"/>
              </a:xfrm>
              <a:prstGeom prst="rect">
                <a:avLst/>
              </a:prstGeom>
              <a:blipFill rotWithShape="1">
                <a:blip r:embed="rId3"/>
                <a:stretch>
                  <a:fillRect l="-982" t="-2111" r="-1208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804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7315200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029200"/>
            <a:ext cx="54864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D6572-F6B6-4AB8-AC00-BC59B0760011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29200" y="253207"/>
            <a:ext cx="3962400" cy="244713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Phase 1- in </a:t>
            </a:r>
            <a:r>
              <a:rPr lang="en-US" dirty="0" err="1" smtClean="0"/>
              <a:t>pseudocode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7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 – in matrix notation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In matrix notation, Phase 1 is:</a:t>
                </a:r>
              </a:p>
              <a:p>
                <a:endParaRPr lang="en-US" dirty="0" smtClean="0"/>
              </a:p>
              <a:p>
                <a:pPr lvl="1"/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𝐴𝑥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 …,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Influence of non-blocker vertices on blockers, only counting paths </a:t>
                </a:r>
                <a:r>
                  <a:rPr lang="en-US" dirty="0"/>
                  <a:t>through non-blockers (A</a:t>
                </a:r>
                <a:r>
                  <a:rPr lang="en-US" dirty="0" smtClean="0"/>
                  <a:t>)</a:t>
                </a:r>
              </a:p>
              <a:p>
                <a:pPr lvl="2"/>
                <a:endParaRPr lang="en-US" dirty="0" smtClean="0"/>
              </a:p>
              <a:p>
                <a:pPr lvl="1"/>
                <a:r>
                  <a:rPr lang="en-US" dirty="0" err="1" smtClean="0"/>
                  <a:t>Premultiply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𝐴𝑥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 …,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𝜏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endParaRPr lang="en-US" dirty="0" smtClean="0"/>
              </a:p>
              <a:p>
                <a:pPr lvl="2"/>
                <a:r>
                  <a:rPr lang="en-US" dirty="0" smtClean="0"/>
                  <a:t>Save the results for blocker vertices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BEEEA-FEE5-4AFA-9716-D51F324DA70F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4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Phase 1 Work and I/O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A71BB-B660-49E2-BB56-CBBE9CEDB9D2}" type="slidenum">
              <a:rPr lang="en-US"/>
              <a:pPr>
                <a:defRPr/>
              </a:pPr>
              <a:t>53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4849073"/>
                  </p:ext>
                </p:extLst>
              </p:nvPr>
            </p:nvGraphicFramePr>
            <p:xfrm>
              <a:off x="762000" y="3886200"/>
              <a:ext cx="7467600" cy="2057400"/>
            </p:xfrm>
            <a:graphic>
              <a:graphicData uri="http://schemas.openxmlformats.org/drawingml/2006/table">
                <a:tbl>
                  <a:tblPr firstRow="1" bandRow="1">
                    <a:tableStyleId>{EB9631B5-78F2-41C9-869B-9F39066F8104}</a:tableStyleId>
                  </a:tblPr>
                  <a:tblGrid>
                    <a:gridCol w="1493520"/>
                    <a:gridCol w="1493520"/>
                    <a:gridCol w="1493520"/>
                    <a:gridCol w="1493520"/>
                    <a:gridCol w="1493520"/>
                  </a:tblGrid>
                  <a:tr h="68580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Phase</a:t>
                          </a:r>
                          <a:r>
                            <a:rPr lang="en-US" sz="2400" baseline="0" dirty="0" smtClean="0"/>
                            <a:t> 0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Phase 1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Phase 2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Phase 3</a:t>
                          </a:r>
                          <a:endParaRPr lang="en-US" sz="2400" dirty="0"/>
                        </a:p>
                      </a:txBody>
                      <a:tcPr anchor="ctr"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Work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𝜏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𝜏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I/O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5484229"/>
                  </p:ext>
                </p:extLst>
              </p:nvPr>
            </p:nvGraphicFramePr>
            <p:xfrm>
              <a:off x="762000" y="3886200"/>
              <a:ext cx="7467600" cy="2057400"/>
            </p:xfrm>
            <a:graphic>
              <a:graphicData uri="http://schemas.openxmlformats.org/drawingml/2006/table">
                <a:tbl>
                  <a:tblPr firstRow="1" bandRow="1">
                    <a:tableStyleId>{EB9631B5-78F2-41C9-869B-9F39066F8104}</a:tableStyleId>
                  </a:tblPr>
                  <a:tblGrid>
                    <a:gridCol w="1493520"/>
                    <a:gridCol w="1493520"/>
                    <a:gridCol w="1493520"/>
                    <a:gridCol w="1493520"/>
                    <a:gridCol w="1493520"/>
                  </a:tblGrid>
                  <a:tr h="68580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Phase</a:t>
                          </a:r>
                          <a:r>
                            <a:rPr lang="en-US" sz="2400" baseline="0" dirty="0" smtClean="0"/>
                            <a:t> 0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Phase 1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Phase 2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Phase 3</a:t>
                          </a:r>
                          <a:endParaRPr lang="en-US" sz="2400" dirty="0"/>
                        </a:p>
                      </a:txBody>
                      <a:tcPr anchor="ctr"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Work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0000" t="-100000" r="-300000" b="-102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00000" t="-100000" r="-200000" b="-102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I/O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0000" t="-201786" r="-300000" b="-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00000" t="-201786" r="-200000" b="-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3400" y="1524000"/>
                <a:ext cx="83058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b="0" dirty="0" smtClean="0">
                    <a:latin typeface="+mn-lt"/>
                  </a:rPr>
                  <a:t>Total Work: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</m:d>
                  </m:oMath>
                </a14:m>
                <a:endParaRPr lang="en-US" sz="2400" b="0" dirty="0" smtClean="0">
                  <a:latin typeface="+mn-lt"/>
                  <a:ea typeface="Cambria Math"/>
                </a:endParaRP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sz="2400" dirty="0" smtClean="0">
                    <a:latin typeface="+mn-lt"/>
                  </a:rPr>
                  <a:t>Performed for each </a:t>
                </a:r>
                <a:r>
                  <a:rPr lang="en-US" sz="2400" dirty="0" err="1" smtClean="0">
                    <a:latin typeface="+mn-lt"/>
                  </a:rPr>
                  <a:t>subgraph</a:t>
                </a:r>
                <a:r>
                  <a:rPr lang="en-US" sz="2400" dirty="0" smtClean="0">
                    <a:latin typeface="+mn-lt"/>
                  </a:rPr>
                  <a:t>, for each </a:t>
                </a:r>
                <a:r>
                  <a:rPr lang="en-US" sz="2400" dirty="0" err="1" smtClean="0">
                    <a:latin typeface="+mn-lt"/>
                  </a:rPr>
                  <a:t>timestep</a:t>
                </a:r>
                <a:r>
                  <a:rPr lang="en-US" sz="2400" dirty="0" smtClean="0">
                    <a:latin typeface="+mn-lt"/>
                  </a:rPr>
                  <a:t>, and for each vertex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>
                    <a:latin typeface="+mn-lt"/>
                  </a:rPr>
                  <a:t>Total I/O: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+mn-lt"/>
                  </a:rPr>
                  <a:t> to load all </a:t>
                </a:r>
                <a:r>
                  <a:rPr lang="en-US" sz="2400" dirty="0" err="1" smtClean="0">
                    <a:latin typeface="+mn-lt"/>
                  </a:rPr>
                  <a:t>subgraphs</a:t>
                </a:r>
                <a:r>
                  <a:rPr lang="en-US" sz="2400" dirty="0" smtClean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sz="2400" dirty="0" smtClean="0">
                    <a:latin typeface="+mn-lt"/>
                  </a:rPr>
                  <a:t> to store table WX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524000"/>
                <a:ext cx="8305800" cy="1938992"/>
              </a:xfrm>
              <a:prstGeom prst="rect">
                <a:avLst/>
              </a:prstGeom>
              <a:blipFill rotWithShape="1">
                <a:blip r:embed="rId3"/>
                <a:stretch>
                  <a:fillRect l="-1028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781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Phase 2 – in words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241C7-B81A-4C5E-A4C7-EE718857A5C7}" type="slidenum">
              <a:rPr lang="en-US"/>
              <a:pPr>
                <a:defRPr/>
              </a:pPr>
              <a:t>54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3979" y="1676400"/>
                <a:ext cx="74676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>
                    <a:latin typeface="+mn-lt"/>
                  </a:rPr>
                  <a:t>Solve for the values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𝑣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2400" b="0" i="0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z="2400" dirty="0" smtClean="0">
                    <a:latin typeface="+mn-lt"/>
                  </a:rPr>
                  <a:t> for times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𝑠</m:t>
                    </m:r>
                    <m:r>
                      <a:rPr lang="en-US" sz="2400" b="0" i="1" smtClean="0">
                        <a:latin typeface="Cambria Math"/>
                      </a:rPr>
                      <m:t>=0, …,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−1 </m:t>
                    </m:r>
                  </m:oMath>
                </a14:m>
                <a:endParaRPr lang="en-US" sz="2400" b="0" i="1" dirty="0" smtClean="0">
                  <a:latin typeface="+mn-lt"/>
                  <a:ea typeface="Cambria Math"/>
                </a:endParaRPr>
              </a:p>
              <a:p>
                <a:endParaRPr lang="en-US" sz="2400" b="0" dirty="0" smtClean="0">
                  <a:latin typeface="+mn-lt"/>
                  <a:ea typeface="Cambria Math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>
                    <a:latin typeface="+mn-lt"/>
                  </a:rPr>
                  <a:t>Since we have the coefficients from Phase 0 and the values from Phase 1, can solve triangular system with back substitution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400" dirty="0" smtClean="0">
                  <a:latin typeface="+mn-lt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>
                    <a:latin typeface="+mn-lt"/>
                  </a:rPr>
                  <a:t>After this phase, we know the actual values of the blockers at all times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0, …,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79" y="1676400"/>
                <a:ext cx="7467600" cy="3046988"/>
              </a:xfrm>
              <a:prstGeom prst="rect">
                <a:avLst/>
              </a:prstGeom>
              <a:blipFill rotWithShape="1">
                <a:blip r:embed="rId2"/>
                <a:stretch>
                  <a:fillRect l="-1143" t="-1600" b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127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78676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2E9A82-9EEC-43B3-87EF-9812F64E708D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Phase 2 – in </a:t>
            </a:r>
            <a:r>
              <a:rPr lang="en-US" dirty="0" err="1" smtClean="0"/>
              <a:t>pseudocode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65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 – in matrix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599"/>
          </a:xfrm>
        </p:spPr>
        <p:txBody>
          <a:bodyPr/>
          <a:lstStyle/>
          <a:p>
            <a:r>
              <a:rPr lang="en-US" dirty="0" smtClean="0"/>
              <a:t>In matrix form: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BEEEA-FEE5-4AFA-9716-D51F324DA70F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6934200" cy="117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399"/>
            <a:ext cx="6043613" cy="153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42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Phase 2 Work and I/O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79502-F25A-409C-94C3-EF379994F4B3}" type="slidenum">
              <a:rPr lang="en-US"/>
              <a:pPr>
                <a:defRPr/>
              </a:pPr>
              <a:t>57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8200" y="1676400"/>
                <a:ext cx="7696200" cy="2034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>
                    <a:latin typeface="+mn-lt"/>
                    <a:ea typeface="Cambria Math"/>
                  </a:rPr>
                  <a:t>Total work: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</m:d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𝑂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400" dirty="0" smtClean="0">
                  <a:latin typeface="+mn-lt"/>
                  <a:ea typeface="Cambria Math"/>
                </a:endParaRPr>
              </a:p>
              <a:p>
                <a:pPr marL="742950" lvl="1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|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|</m:t>
                    </m:r>
                  </m:oMath>
                </a14:m>
                <a:r>
                  <a:rPr lang="en-US" sz="2400" dirty="0" smtClean="0">
                    <a:latin typeface="+mn-lt"/>
                  </a:rPr>
                  <a:t> summations with at most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𝑟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sz="2400" dirty="0" smtClean="0">
                    <a:latin typeface="+mn-lt"/>
                  </a:rPr>
                  <a:t> terms in each sum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endParaRPr lang="en-US" sz="2400" dirty="0" smtClean="0">
                  <a:latin typeface="+mn-lt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>
                    <a:latin typeface="+mn-lt"/>
                  </a:rPr>
                  <a:t>Total I/O: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𝑟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</m:d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𝑘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𝑂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400" dirty="0">
                  <a:latin typeface="+mn-lt"/>
                  <a:ea typeface="Cambria Math"/>
                </a:endParaRPr>
              </a:p>
              <a:p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76400"/>
                <a:ext cx="7696200" cy="2034018"/>
              </a:xfrm>
              <a:prstGeom prst="rect">
                <a:avLst/>
              </a:prstGeom>
              <a:blipFill rotWithShape="1">
                <a:blip r:embed="rId2"/>
                <a:stretch>
                  <a:fillRect l="-1109" t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302747"/>
                  </p:ext>
                </p:extLst>
              </p:nvPr>
            </p:nvGraphicFramePr>
            <p:xfrm>
              <a:off x="762000" y="3886200"/>
              <a:ext cx="7467600" cy="2057400"/>
            </p:xfrm>
            <a:graphic>
              <a:graphicData uri="http://schemas.openxmlformats.org/drawingml/2006/table">
                <a:tbl>
                  <a:tblPr firstRow="1" bandRow="1">
                    <a:tableStyleId>{EB9631B5-78F2-41C9-869B-9F39066F8104}</a:tableStyleId>
                  </a:tblPr>
                  <a:tblGrid>
                    <a:gridCol w="1493520"/>
                    <a:gridCol w="1493520"/>
                    <a:gridCol w="1493520"/>
                    <a:gridCol w="1493520"/>
                    <a:gridCol w="1493520"/>
                  </a:tblGrid>
                  <a:tr h="68580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Phase</a:t>
                          </a:r>
                          <a:r>
                            <a:rPr lang="en-US" sz="2400" baseline="0" dirty="0" smtClean="0"/>
                            <a:t> 0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Phase 1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Phase 2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Phase 3</a:t>
                          </a:r>
                          <a:endParaRPr lang="en-US" sz="2400" dirty="0"/>
                        </a:p>
                      </a:txBody>
                      <a:tcPr anchor="ctr"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Work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𝜏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𝜏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I/O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6494576"/>
                  </p:ext>
                </p:extLst>
              </p:nvPr>
            </p:nvGraphicFramePr>
            <p:xfrm>
              <a:off x="762000" y="3886200"/>
              <a:ext cx="7467600" cy="2057400"/>
            </p:xfrm>
            <a:graphic>
              <a:graphicData uri="http://schemas.openxmlformats.org/drawingml/2006/table">
                <a:tbl>
                  <a:tblPr firstRow="1" bandRow="1">
                    <a:tableStyleId>{EB9631B5-78F2-41C9-869B-9F39066F8104}</a:tableStyleId>
                  </a:tblPr>
                  <a:tblGrid>
                    <a:gridCol w="1493520"/>
                    <a:gridCol w="1493520"/>
                    <a:gridCol w="1493520"/>
                    <a:gridCol w="1493520"/>
                    <a:gridCol w="1493520"/>
                  </a:tblGrid>
                  <a:tr h="68580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Phase</a:t>
                          </a:r>
                          <a:r>
                            <a:rPr lang="en-US" sz="2400" baseline="0" dirty="0" smtClean="0"/>
                            <a:t> 0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Phase 1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Phase 2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Phase 3</a:t>
                          </a:r>
                          <a:endParaRPr lang="en-US" sz="2400" dirty="0"/>
                        </a:p>
                      </a:txBody>
                      <a:tcPr anchor="ctr"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Work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000" t="-100000" r="-300000" b="-102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00000" t="-100000" r="-200000" b="-102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0000" t="-100000" r="-100000" b="-102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I/O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000" t="-201786" r="-300000" b="-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00000" t="-201786" r="-200000" b="-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0000" t="-201786" r="-100000" b="-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3175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Phase 3 – in words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6D1AD-E3BD-47AE-B251-7A925A5278BE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2937" y="14478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For each </a:t>
            </a:r>
            <a:r>
              <a:rPr lang="en-US" sz="2400" dirty="0" err="1" smtClean="0">
                <a:latin typeface="+mn-lt"/>
              </a:rPr>
              <a:t>subgraph</a:t>
            </a:r>
            <a:r>
              <a:rPr lang="en-US" sz="2400" dirty="0" smtClean="0">
                <a:latin typeface="+mn-lt"/>
              </a:rPr>
              <a:t>, for each </a:t>
            </a:r>
            <a:r>
              <a:rPr lang="en-US" sz="2400" dirty="0" err="1" smtClean="0">
                <a:latin typeface="+mn-lt"/>
              </a:rPr>
              <a:t>timestep</a:t>
            </a:r>
            <a:r>
              <a:rPr lang="en-US" sz="2400" dirty="0" smtClean="0">
                <a:latin typeface="+mn-lt"/>
              </a:rPr>
              <a:t>, perform linear relaxation, following paths that do not pass through blockers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latin typeface="+mn-lt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At the end of each </a:t>
            </a:r>
            <a:r>
              <a:rPr lang="en-US" sz="2400" dirty="0" err="1" smtClean="0">
                <a:latin typeface="+mn-lt"/>
              </a:rPr>
              <a:t>timestep</a:t>
            </a:r>
            <a:r>
              <a:rPr lang="en-US" sz="2400" dirty="0" smtClean="0">
                <a:latin typeface="+mn-lt"/>
              </a:rPr>
              <a:t>, fill in values of blockers computed in Phase 2 into the result vector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574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487680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67200"/>
            <a:ext cx="563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75A23-6E47-43DE-A0E3-43662112F647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05400" y="360947"/>
            <a:ext cx="3810000" cy="28495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Phase </a:t>
            </a:r>
            <a:r>
              <a:rPr lang="en-US" dirty="0"/>
              <a:t>3</a:t>
            </a:r>
            <a:r>
              <a:rPr lang="en-US" dirty="0" smtClean="0"/>
              <a:t> – in </a:t>
            </a:r>
            <a:r>
              <a:rPr lang="en-US" dirty="0" err="1" smtClean="0"/>
              <a:t>pseudocode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98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757" y="228600"/>
            <a:ext cx="8229600" cy="715962"/>
          </a:xfrm>
        </p:spPr>
        <p:txBody>
          <a:bodyPr>
            <a:noAutofit/>
          </a:bodyPr>
          <a:lstStyle/>
          <a:p>
            <a:r>
              <a:rPr lang="en-US" sz="3200" dirty="0" smtClean="0"/>
              <a:t>Matrix Powers Kernel Limitations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9407" y="1028700"/>
                <a:ext cx="8362950" cy="2400300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 smtClean="0"/>
                  <a:t>Asymptotic reduction in communication requires that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200" dirty="0" smtClean="0"/>
                  <a:t> is well-partitioned</a:t>
                </a:r>
              </a:p>
              <a:p>
                <a:pPr lvl="1"/>
                <a:r>
                  <a:rPr lang="en-US" sz="2200" dirty="0" smtClean="0"/>
                  <a:t>“Well-partitioned”- number of redundant entries required by each partition is small – the graph of our matrix has a good cover</a:t>
                </a:r>
              </a:p>
              <a:p>
                <a:r>
                  <a:rPr lang="en-US" sz="2200" dirty="0" smtClean="0"/>
                  <a:t>With this matrix powers algorithm, we can’t handle matrices with dense components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9407" y="1028700"/>
                <a:ext cx="8362950" cy="2400300"/>
              </a:xfrm>
              <a:blipFill rotWithShape="1">
                <a:blip r:embed="rId2"/>
                <a:stretch>
                  <a:fillRect l="-802" t="-1523" r="-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0" y="3297882"/>
            <a:ext cx="6050360" cy="33124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 smtClean="0"/>
              <a:t>Matrices with dense low-rank components appear in many linear systems (e.g., circuit simulations, power law graphs), as well as </a:t>
            </a:r>
            <a:r>
              <a:rPr lang="en-US" sz="2400" dirty="0" err="1" smtClean="0"/>
              <a:t>preconditioners</a:t>
            </a:r>
            <a:r>
              <a:rPr lang="en-US" sz="2400" dirty="0" smtClean="0"/>
              <a:t> (e.g., Hierarchical </a:t>
            </a:r>
            <a:r>
              <a:rPr lang="en-US" sz="2400" dirty="0" err="1" smtClean="0"/>
              <a:t>Semiseparable</a:t>
            </a:r>
            <a:r>
              <a:rPr lang="en-US" sz="2400" dirty="0" smtClean="0"/>
              <a:t> (HSS) matrices)</a:t>
            </a:r>
          </a:p>
          <a:p>
            <a:pPr lvl="1"/>
            <a:r>
              <a:rPr lang="en-US" sz="2400" dirty="0" smtClean="0"/>
              <a:t>Can we exploit low-rank structure to avoid communication in the matrix powers algorithm?</a:t>
            </a:r>
          </a:p>
          <a:p>
            <a:endParaRPr lang="en-US" sz="2400" dirty="0"/>
          </a:p>
        </p:txBody>
      </p:sp>
      <p:pic>
        <p:nvPicPr>
          <p:cNvPr id="5" name="Picture 36" descr="Sandia/ASIC_680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860" y="3364646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0" descr="Williams/webbase-1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04" y="4738300"/>
            <a:ext cx="182800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7327107" y="3552051"/>
            <a:ext cx="15843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sz="1400" dirty="0">
                <a:effectLst/>
              </a:rPr>
              <a:t>ASIC_680k: </a:t>
            </a:r>
            <a:r>
              <a:rPr lang="fr-FR" sz="1400" dirty="0">
                <a:effectLst/>
              </a:rPr>
              <a:t>circuit simulation matrix. </a:t>
            </a:r>
            <a:r>
              <a:rPr lang="fr-FR" sz="1400" dirty="0" err="1">
                <a:effectLst/>
              </a:rPr>
              <a:t>Sandia</a:t>
            </a:r>
            <a:r>
              <a:rPr lang="fr-FR" sz="1400" dirty="0">
                <a:effectLst/>
              </a:rPr>
              <a:t>. </a:t>
            </a:r>
            <a:endParaRPr lang="en-US" sz="1400" dirty="0">
              <a:effectLst/>
            </a:endParaRPr>
          </a:p>
        </p:txBody>
      </p:sp>
      <p:sp>
        <p:nvSpPr>
          <p:cNvPr id="8" name="TextBox 40"/>
          <p:cNvSpPr txBox="1">
            <a:spLocks noChangeArrowheads="1"/>
          </p:cNvSpPr>
          <p:nvPr/>
        </p:nvSpPr>
        <p:spPr bwMode="auto">
          <a:xfrm>
            <a:off x="7462044" y="4866441"/>
            <a:ext cx="15827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sz="1600" dirty="0" err="1">
                <a:effectLst/>
              </a:rPr>
              <a:t>webbase</a:t>
            </a:r>
            <a:r>
              <a:rPr lang="en-US" sz="1600" dirty="0">
                <a:effectLst/>
              </a:rPr>
              <a:t>: web connectivity matrix. Williams et al.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3530-9DB9-4D5B-AD33-F4B8867AF5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3 – in matrix notation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52600"/>
                <a:ext cx="8229600" cy="685800"/>
              </a:xfrm>
            </p:spPr>
            <p:txBody>
              <a:bodyPr>
                <a:normAutofit fontScale="25000" lnSpcReduction="20000"/>
              </a:bodyPr>
              <a:lstStyle/>
              <a:p>
                <a:r>
                  <a:rPr lang="en-US" sz="2400" dirty="0" smtClean="0"/>
                  <a:t>Compute the desired vectors: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lvl="1"/>
                <a:r>
                  <a:rPr lang="en-US" sz="2400" dirty="0" smtClean="0"/>
                  <a:t>Multiplication by A is linear relaxation for all non-blocker vertices</a:t>
                </a:r>
              </a:p>
              <a:p>
                <a:pPr lvl="1"/>
                <a:r>
                  <a:rPr lang="en-US" sz="2400" dirty="0" err="1" smtClean="0"/>
                  <a:t>Precomputed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acc>
                      <m:accPr>
                        <m:chr m:val="̂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 smtClean="0"/>
                  <a:t> terms for each step in Phase 2 </a:t>
                </a:r>
              </a:p>
              <a:p>
                <a:pPr lvl="2"/>
                <a:r>
                  <a:rPr lang="en-US" dirty="0" smtClean="0"/>
                  <a:t>Multiplication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 smtClean="0"/>
                  <a:t> fills them into the right row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/>
                  <a:t> in each step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52600"/>
                <a:ext cx="8229600" cy="685800"/>
              </a:xfrm>
              <a:blipFill rotWithShape="1">
                <a:blip r:embed="rId2"/>
                <a:stretch>
                  <a:fillRect l="-963" t="-7143" b="-426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BEEEA-FEE5-4AFA-9716-D51F324DA70F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22094"/>
            <a:ext cx="3505200" cy="53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8587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Phase 3 Work and I/O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AE566-0CC7-4941-B76D-2431B575E94B}" type="slidenum">
              <a:rPr lang="en-US"/>
              <a:pPr>
                <a:defRPr/>
              </a:pPr>
              <a:t>61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1600200"/>
                <a:ext cx="80772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>
                    <a:latin typeface="+mn-lt"/>
                  </a:rPr>
                  <a:t>Total work: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</m:d>
                  </m:oMath>
                </a14:m>
                <a:endParaRPr lang="en-US" sz="2400" b="0" dirty="0" smtClean="0">
                  <a:latin typeface="+mn-lt"/>
                  <a:ea typeface="Cambria Math"/>
                </a:endParaRP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sz="2400" dirty="0" smtClean="0">
                    <a:latin typeface="+mn-lt"/>
                  </a:rPr>
                  <a:t>Performed for each </a:t>
                </a:r>
                <a:r>
                  <a:rPr lang="en-US" sz="2400" dirty="0" err="1" smtClean="0">
                    <a:latin typeface="+mn-lt"/>
                  </a:rPr>
                  <a:t>timestep</a:t>
                </a:r>
                <a:r>
                  <a:rPr lang="en-US" sz="2400" dirty="0" smtClean="0">
                    <a:latin typeface="+mn-lt"/>
                  </a:rPr>
                  <a:t>, for each </a:t>
                </a:r>
                <a:r>
                  <a:rPr lang="en-US" sz="2400" dirty="0" err="1" smtClean="0">
                    <a:latin typeface="+mn-lt"/>
                  </a:rPr>
                  <a:t>subgraph</a:t>
                </a:r>
                <a:endParaRPr lang="en-US" sz="2400" dirty="0" smtClean="0">
                  <a:latin typeface="+mn-lt"/>
                </a:endParaRPr>
              </a:p>
              <a:p>
                <a:pPr marL="742950" lvl="1" indent="-285750">
                  <a:buFont typeface="Arial" pitchFamily="34" charset="0"/>
                  <a:buChar char="•"/>
                </a:pPr>
                <a:endParaRPr lang="en-US" sz="2400" dirty="0" smtClean="0">
                  <a:latin typeface="+mn-lt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>
                    <a:latin typeface="+mn-lt"/>
                  </a:rPr>
                  <a:t>Total I/O: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𝐸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endParaRPr lang="en-US" sz="2400" b="0" dirty="0" smtClean="0">
                  <a:latin typeface="+mn-lt"/>
                </a:endParaRP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sz="2400" dirty="0" smtClean="0">
                    <a:latin typeface="+mn-lt"/>
                  </a:rPr>
                  <a:t>Load each </a:t>
                </a:r>
                <a:r>
                  <a:rPr lang="en-US" sz="2400" dirty="0" err="1" smtClean="0">
                    <a:latin typeface="+mn-lt"/>
                  </a:rPr>
                  <a:t>subgraph</a:t>
                </a:r>
                <a:r>
                  <a:rPr lang="en-US" sz="2400" dirty="0" smtClean="0">
                    <a:latin typeface="+mn-lt"/>
                  </a:rPr>
                  <a:t>, read each blocker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600200"/>
                <a:ext cx="8077200" cy="1938992"/>
              </a:xfrm>
              <a:prstGeom prst="rect">
                <a:avLst/>
              </a:prstGeom>
              <a:blipFill rotWithShape="1">
                <a:blip r:embed="rId2"/>
                <a:stretch>
                  <a:fillRect l="-981" t="-2516" b="-5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4176218"/>
                  </p:ext>
                </p:extLst>
              </p:nvPr>
            </p:nvGraphicFramePr>
            <p:xfrm>
              <a:off x="762000" y="3886200"/>
              <a:ext cx="7467600" cy="2057400"/>
            </p:xfrm>
            <a:graphic>
              <a:graphicData uri="http://schemas.openxmlformats.org/drawingml/2006/table">
                <a:tbl>
                  <a:tblPr firstRow="1" bandRow="1">
                    <a:tableStyleId>{EB9631B5-78F2-41C9-869B-9F39066F8104}</a:tableStyleId>
                  </a:tblPr>
                  <a:tblGrid>
                    <a:gridCol w="1493520"/>
                    <a:gridCol w="1493520"/>
                    <a:gridCol w="1493520"/>
                    <a:gridCol w="1493520"/>
                    <a:gridCol w="1493520"/>
                  </a:tblGrid>
                  <a:tr h="68580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Phase</a:t>
                          </a:r>
                          <a:r>
                            <a:rPr lang="en-US" sz="2400" baseline="0" dirty="0" smtClean="0"/>
                            <a:t> 0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Phase 1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Phase 2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Phase 3</a:t>
                          </a:r>
                          <a:endParaRPr lang="en-US" sz="2400" dirty="0"/>
                        </a:p>
                      </a:txBody>
                      <a:tcPr anchor="ctr"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Work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𝜏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𝜏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𝜏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I/O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754693"/>
                  </p:ext>
                </p:extLst>
              </p:nvPr>
            </p:nvGraphicFramePr>
            <p:xfrm>
              <a:off x="762000" y="3886200"/>
              <a:ext cx="7467600" cy="2057400"/>
            </p:xfrm>
            <a:graphic>
              <a:graphicData uri="http://schemas.openxmlformats.org/drawingml/2006/table">
                <a:tbl>
                  <a:tblPr firstRow="1" bandRow="1">
                    <a:tableStyleId>{EB9631B5-78F2-41C9-869B-9F39066F8104}</a:tableStyleId>
                  </a:tblPr>
                  <a:tblGrid>
                    <a:gridCol w="1493520"/>
                    <a:gridCol w="1493520"/>
                    <a:gridCol w="1493520"/>
                    <a:gridCol w="1493520"/>
                    <a:gridCol w="1493520"/>
                  </a:tblGrid>
                  <a:tr h="68580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Phase</a:t>
                          </a:r>
                          <a:r>
                            <a:rPr lang="en-US" sz="2400" baseline="0" dirty="0" smtClean="0"/>
                            <a:t> 0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Phase 1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Phase 2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Phase 3</a:t>
                          </a:r>
                          <a:endParaRPr lang="en-US" sz="2400" dirty="0"/>
                        </a:p>
                      </a:txBody>
                      <a:tcPr anchor="ctr"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Work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000" t="-100000" r="-300000" b="-102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00000" t="-100000" r="-200000" b="-102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0000" t="-100000" r="-100000" b="-102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400000" t="-100000" b="-102655"/>
                          </a:stretch>
                        </a:blipFill>
                      </a:tcPr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I/O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000" t="-201786" r="-300000" b="-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00000" t="-201786" r="-200000" b="-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0000" t="-201786" r="-100000" b="-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400000" t="-201786" b="-357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7137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334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Total Work and I/O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83C6F4-B450-48F9-9583-9BAC16B4CF00}" type="slidenum">
              <a:rPr lang="en-US"/>
              <a:pPr>
                <a:defRPr/>
              </a:pPr>
              <a:t>62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990600"/>
                <a:ext cx="8915400" cy="3681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dirty="0" smtClean="0">
                    <a:latin typeface="+mn-lt"/>
                  </a:rPr>
                  <a:t>Combining work and I/O counts from each of the phases, we can state the following result:</a:t>
                </a:r>
                <a:endParaRPr lang="en-US" sz="2400" dirty="0" smtClean="0">
                  <a:latin typeface="+mn-lt"/>
                </a:endParaRPr>
              </a:p>
              <a:p>
                <a:endParaRPr lang="en-US" sz="2400" dirty="0">
                  <a:latin typeface="+mn-lt"/>
                </a:endParaRPr>
              </a:p>
              <a:p>
                <a:r>
                  <a:rPr lang="en-US" sz="2000" dirty="0" smtClean="0">
                    <a:latin typeface="+mn-lt"/>
                  </a:rPr>
                  <a:t>Theorem: Given a 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  <m:r>
                      <a:rPr lang="en-US" sz="2000" b="0" i="1" smtClean="0">
                        <a:latin typeface="Cambria Math"/>
                      </a:rPr>
                      <m:t>=(</m:t>
                    </m:r>
                    <m:r>
                      <a:rPr lang="en-US" sz="2000" b="0" i="1" smtClean="0">
                        <a:latin typeface="Cambria Math"/>
                      </a:rPr>
                      <m:t>𝑉</m:t>
                    </m:r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r>
                      <a:rPr lang="en-US" sz="2000" b="0" i="1" smtClean="0">
                        <a:latin typeface="Cambria Math"/>
                      </a:rPr>
                      <m:t>𝐸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 with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 blocking cover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sz="2000" b="0" i="0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  a computer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2000" dirty="0" smtClean="0">
                    <a:latin typeface="+mn-lt"/>
                  </a:rPr>
                  <a:t> words of primary memory can perform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𝑇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 steps of a simple linear relaxation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 using at most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𝑂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𝑇𝐸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 work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𝑂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𝑇𝐸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 I/</a:t>
                </a:r>
                <a:r>
                  <a:rPr lang="en-US" sz="2000" dirty="0" err="1" smtClean="0">
                    <a:latin typeface="+mn-lt"/>
                  </a:rPr>
                  <a:t>Os</a:t>
                </a:r>
                <a:r>
                  <a:rPr lang="en-US" sz="2000" dirty="0" smtClean="0">
                    <a:latin typeface="+mn-lt"/>
                  </a:rPr>
                  <a:t>. A </a:t>
                </a:r>
                <a:r>
                  <a:rPr lang="en-US" sz="2000" dirty="0" err="1" smtClean="0">
                    <a:latin typeface="+mn-lt"/>
                  </a:rPr>
                  <a:t>precomputation</a:t>
                </a:r>
                <a:r>
                  <a:rPr lang="en-US" sz="2000" dirty="0" smtClean="0">
                    <a:latin typeface="+mn-lt"/>
                  </a:rPr>
                  <a:t> phase requires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𝑂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𝑟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 work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𝑂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𝐸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 I/</a:t>
                </a:r>
                <a:r>
                  <a:rPr lang="en-US" sz="2000" dirty="0" err="1" smtClean="0">
                    <a:latin typeface="+mn-lt"/>
                  </a:rPr>
                  <a:t>Os</a:t>
                </a:r>
                <a:r>
                  <a:rPr lang="en-US" sz="2000" dirty="0" smtClean="0">
                    <a:latin typeface="+mn-lt"/>
                  </a:rPr>
                  <a:t>.</a:t>
                </a:r>
              </a:p>
              <a:p>
                <a:endParaRPr lang="en-US" sz="2000" dirty="0">
                  <a:latin typeface="+mn-lt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dirty="0" smtClean="0">
                    <a:latin typeface="+mn-lt"/>
                  </a:rPr>
                  <a:t>For naïve approach: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𝑂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𝑇𝐸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 work,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𝑂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𝑇𝐸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 I/</a:t>
                </a:r>
                <a:r>
                  <a:rPr lang="en-US" sz="2000" dirty="0" err="1" smtClean="0">
                    <a:latin typeface="+mn-lt"/>
                  </a:rPr>
                  <a:t>Os</a:t>
                </a:r>
                <a:r>
                  <a:rPr lang="en-US" sz="2000" dirty="0" smtClean="0">
                    <a:latin typeface="+mn-lt"/>
                  </a:rPr>
                  <a:t> </a:t>
                </a:r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n-US" sz="2000" dirty="0" smtClean="0">
                    <a:latin typeface="+mn-lt"/>
                  </a:rPr>
                  <a:t>Blocking covers approach reduces I/O asymptotically by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 for same asymptotic amount of work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990600"/>
                <a:ext cx="8915400" cy="3681777"/>
              </a:xfrm>
              <a:prstGeom prst="rect">
                <a:avLst/>
              </a:prstGeom>
              <a:blipFill rotWithShape="1">
                <a:blip r:embed="rId2"/>
                <a:stretch>
                  <a:fillRect l="-752" t="-829" b="-1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8839246"/>
                  </p:ext>
                </p:extLst>
              </p:nvPr>
            </p:nvGraphicFramePr>
            <p:xfrm>
              <a:off x="762000" y="4800599"/>
              <a:ext cx="7467600" cy="1828800"/>
            </p:xfrm>
            <a:graphic>
              <a:graphicData uri="http://schemas.openxmlformats.org/drawingml/2006/table">
                <a:tbl>
                  <a:tblPr firstRow="1" bandRow="1">
                    <a:tableStyleId>{EB9631B5-78F2-41C9-869B-9F39066F8104}</a:tableStyleId>
                  </a:tblPr>
                  <a:tblGrid>
                    <a:gridCol w="1493520"/>
                    <a:gridCol w="1493520"/>
                    <a:gridCol w="1493520"/>
                    <a:gridCol w="1493520"/>
                    <a:gridCol w="1493520"/>
                  </a:tblGrid>
                  <a:tr h="304799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Phase</a:t>
                          </a:r>
                          <a:r>
                            <a:rPr lang="en-US" sz="2400" baseline="0" dirty="0" smtClean="0"/>
                            <a:t> 0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Phase 1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Phase 2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Phase 3</a:t>
                          </a:r>
                          <a:endParaRPr lang="en-US" sz="2400" dirty="0"/>
                        </a:p>
                      </a:txBody>
                      <a:tcPr anchor="ctr"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Work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𝜏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𝜏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𝜏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I/O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3953819"/>
                  </p:ext>
                </p:extLst>
              </p:nvPr>
            </p:nvGraphicFramePr>
            <p:xfrm>
              <a:off x="762000" y="4800599"/>
              <a:ext cx="7467600" cy="1828800"/>
            </p:xfrm>
            <a:graphic>
              <a:graphicData uri="http://schemas.openxmlformats.org/drawingml/2006/table">
                <a:tbl>
                  <a:tblPr firstRow="1" bandRow="1">
                    <a:tableStyleId>{EB9631B5-78F2-41C9-869B-9F39066F8104}</a:tableStyleId>
                  </a:tblPr>
                  <a:tblGrid>
                    <a:gridCol w="1493520"/>
                    <a:gridCol w="1493520"/>
                    <a:gridCol w="1493520"/>
                    <a:gridCol w="1493520"/>
                    <a:gridCol w="1493520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Phase</a:t>
                          </a:r>
                          <a:r>
                            <a:rPr lang="en-US" sz="2400" baseline="0" dirty="0" smtClean="0"/>
                            <a:t> 0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Phase 1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Phase 2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Phase 3</a:t>
                          </a:r>
                          <a:endParaRPr lang="en-US" sz="2400" dirty="0"/>
                        </a:p>
                      </a:txBody>
                      <a:tcPr anchor="ctr"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Work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000" t="-72566" r="-300000" b="-1035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00000" t="-72566" r="-200000" b="-1035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0000" t="-72566" r="-100000" b="-1035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400000" t="-72566" b="-103540"/>
                          </a:stretch>
                        </a:blipFill>
                      </a:tcPr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I/O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000" t="-174107" r="-300000" b="-44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00000" t="-174107" r="-200000" b="-44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0000" t="-174107" r="-100000" b="-44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400000" t="-174107" b="-446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3548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Blocking Covers Approach to CA-</a:t>
            </a:r>
            <a:r>
              <a:rPr lang="en-US" sz="3600" dirty="0" err="1" smtClean="0"/>
              <a:t>Multigrid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1CB4C-481F-4B5B-AA18-62CF9117C682}" type="slidenum">
              <a:rPr lang="en-US"/>
              <a:pPr>
                <a:defRPr/>
              </a:pPr>
              <a:t>63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990600"/>
                <a:ext cx="8686800" cy="5666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dirty="0" smtClean="0">
                    <a:latin typeface="+mn-lt"/>
                  </a:rPr>
                  <a:t>Multigrid algorithms typically used in solving discretized PDEs</a:t>
                </a:r>
              </a:p>
              <a:p>
                <a:endParaRPr lang="en-US" sz="2000" dirty="0" smtClean="0">
                  <a:latin typeface="+mn-lt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dirty="0" smtClean="0">
                    <a:latin typeface="+mn-lt"/>
                  </a:rPr>
                  <a:t>Consider the graph of a </a:t>
                </a:r>
                <a:r>
                  <a:rPr lang="en-US" sz="2000" dirty="0" err="1" smtClean="0">
                    <a:latin typeface="+mn-lt"/>
                  </a:rPr>
                  <a:t>multigrid</a:t>
                </a:r>
                <a:r>
                  <a:rPr lang="en-US" sz="2000" dirty="0" smtClean="0">
                    <a:latin typeface="+mn-lt"/>
                  </a:rPr>
                  <a:t> computation (</a:t>
                </a:r>
                <a:r>
                  <a:rPr lang="en-US" sz="2000" dirty="0" err="1" smtClean="0">
                    <a:latin typeface="+mn-lt"/>
                  </a:rPr>
                  <a:t>multigrid</a:t>
                </a:r>
                <a:r>
                  <a:rPr lang="en-US" sz="2000" dirty="0" smtClean="0">
                    <a:latin typeface="+mn-lt"/>
                  </a:rPr>
                  <a:t> graph)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sz="2000" dirty="0" smtClean="0">
                    <a:latin typeface="+mn-lt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+mn-lt"/>
                  </a:rPr>
                  <a:t> level of a </a:t>
                </a:r>
                <a:r>
                  <a:rPr lang="en-US" sz="2000" dirty="0" err="1" smtClean="0">
                    <a:latin typeface="+mn-lt"/>
                  </a:rPr>
                  <a:t>multigrid</a:t>
                </a:r>
                <a:r>
                  <a:rPr lang="en-US" sz="2000" dirty="0" smtClean="0">
                    <a:latin typeface="+mn-lt"/>
                  </a:rPr>
                  <a:t> graph is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num>
                      <m:den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den>
                    </m:f>
                    <m:r>
                      <a:rPr lang="en-US" sz="2000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mesh, for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=0,1,…,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, whose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𝑖</m:t>
                    </m:r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r>
                      <a:rPr lang="en-US" sz="2000" b="0" i="1" smtClean="0">
                        <a:latin typeface="Cambria Math"/>
                      </a:rPr>
                      <m:t>𝑗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 vertex is connected to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(2</m:t>
                    </m:r>
                    <m:r>
                      <a:rPr lang="en-US" sz="2000" b="0" i="1" smtClean="0">
                        <a:latin typeface="Cambria Math"/>
                      </a:rPr>
                      <m:t>𝑖</m:t>
                    </m:r>
                    <m:r>
                      <a:rPr lang="en-US" sz="2000" b="0" i="1" smtClean="0">
                        <a:latin typeface="Cambria Math"/>
                      </a:rPr>
                      <m:t>, 2</m:t>
                    </m:r>
                    <m:r>
                      <a:rPr lang="en-US" sz="2000" b="0" i="1" smtClean="0">
                        <a:latin typeface="Cambria Math"/>
                      </a:rPr>
                      <m:t>𝑗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 vertex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−1)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𝑠𝑡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+mn-lt"/>
                  </a:rPr>
                  <a:t> level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sz="2000" dirty="0">
                    <a:latin typeface="+mn-lt"/>
                  </a:rPr>
                  <a:t>Computation proceeds from the finest mesh, to the coarsest (where the solution is computed), and then refined back to the finest </a:t>
                </a:r>
                <a:r>
                  <a:rPr lang="en-US" sz="2000" dirty="0" smtClean="0">
                    <a:latin typeface="+mn-lt"/>
                  </a:rPr>
                  <a:t>mesh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endParaRPr lang="en-US" sz="2000" dirty="0" smtClean="0">
                  <a:latin typeface="+mn-lt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dirty="0" smtClean="0">
                    <a:latin typeface="+mn-lt"/>
                  </a:rPr>
                  <a:t>Naïve implementation: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sz="2000" dirty="0" smtClean="0">
                    <a:latin typeface="+mn-lt"/>
                    <a:ea typeface="Cambria Math"/>
                  </a:rPr>
                  <a:t>Computation: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/>
                        <a:ea typeface="Cambria Math"/>
                      </a:rPr>
                      <m:t>Θ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𝑇𝑛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 time (not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/>
                        <a:ea typeface="Cambria Math"/>
                      </a:rPr>
                      <m:t>Θ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𝑇</m:t>
                    </m:r>
                    <m:func>
                      <m:func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  <a:ea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dirty="0" smtClean="0">
                    <a:latin typeface="+mn-lt"/>
                  </a:rPr>
                  <a:t> ) time, since the number of vertices on each level decreases geometrically, even though there are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levels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sz="2000" dirty="0" smtClean="0">
                    <a:latin typeface="+mn-lt"/>
                  </a:rPr>
                  <a:t>I/</a:t>
                </a:r>
                <a:r>
                  <a:rPr lang="en-US" sz="2000" dirty="0" err="1" smtClean="0">
                    <a:latin typeface="+mn-lt"/>
                  </a:rPr>
                  <a:t>Os</a:t>
                </a:r>
                <a:r>
                  <a:rPr lang="en-US" sz="2000" dirty="0" smtClean="0">
                    <a:latin typeface="+mn-lt"/>
                  </a:rPr>
                  <a:t>: also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/>
                        <a:ea typeface="Cambria Math"/>
                      </a:rPr>
                      <m:t>Θ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𝑇𝑛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smtClean="0">
                    <a:latin typeface="+mn-lt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 steps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endParaRPr lang="en-US" sz="2000" dirty="0" smtClean="0">
                  <a:latin typeface="+mn-lt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dirty="0" smtClean="0">
                    <a:latin typeface="+mn-lt"/>
                  </a:rPr>
                  <a:t>Under Hong and </a:t>
                </a:r>
                <a:r>
                  <a:rPr lang="en-US" sz="2000" dirty="0" err="1" smtClean="0">
                    <a:latin typeface="+mn-lt"/>
                  </a:rPr>
                  <a:t>Kung’s</a:t>
                </a:r>
                <a:r>
                  <a:rPr lang="en-US" sz="2000" dirty="0" smtClean="0">
                    <a:latin typeface="+mn-lt"/>
                  </a:rPr>
                  <a:t> model, naïve implementation optimal 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sz="2000" dirty="0" smtClean="0">
                    <a:latin typeface="+mn-lt"/>
                  </a:rPr>
                  <a:t>Information propagates quickly due to increasingly small diameter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990600"/>
                <a:ext cx="8686800" cy="5666231"/>
              </a:xfrm>
              <a:prstGeom prst="rect">
                <a:avLst/>
              </a:prstGeom>
              <a:blipFill rotWithShape="1">
                <a:blip r:embed="rId2"/>
                <a:stretch>
                  <a:fillRect l="-561" t="-538" b="-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21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76200"/>
            <a:ext cx="9677400" cy="106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Blocking Covers Approach to Increasing Temporal Locality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334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200" dirty="0" smtClean="0"/>
              <a:t>Relevant </a:t>
            </a:r>
            <a:r>
              <a:rPr lang="en-US" sz="2200" dirty="0"/>
              <a:t>work:</a:t>
            </a:r>
          </a:p>
          <a:p>
            <a:pPr lvl="1">
              <a:lnSpc>
                <a:spcPct val="80000"/>
              </a:lnSpc>
            </a:pPr>
            <a:r>
              <a:rPr lang="en-US" sz="2200" dirty="0" err="1" smtClean="0"/>
              <a:t>Leiserson</a:t>
            </a:r>
            <a:r>
              <a:rPr lang="en-US" sz="2200" dirty="0"/>
              <a:t>, C.E. and </a:t>
            </a:r>
            <a:r>
              <a:rPr lang="en-US" sz="2200" dirty="0" err="1"/>
              <a:t>Rao</a:t>
            </a:r>
            <a:r>
              <a:rPr lang="en-US" sz="2200" dirty="0"/>
              <a:t>, S. and Toledo, S. Efficient out-of-core algorithms for linear relaxation using blocking covers. Journal of Computer and System Sciences, 1997. </a:t>
            </a:r>
            <a:endParaRPr lang="en-US" sz="2200" dirty="0" smtClean="0"/>
          </a:p>
          <a:p>
            <a:pPr>
              <a:lnSpc>
                <a:spcPct val="80000"/>
              </a:lnSpc>
            </a:pPr>
            <a:r>
              <a:rPr lang="en-US" sz="2200" dirty="0" smtClean="0"/>
              <a:t>Blocking Covers Idea: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200" dirty="0" smtClean="0"/>
              <a:t>According to Hong and </a:t>
            </a:r>
            <a:r>
              <a:rPr lang="en-US" sz="2200" dirty="0" err="1" smtClean="0"/>
              <a:t>Kung’s</a:t>
            </a:r>
            <a:r>
              <a:rPr lang="en-US" sz="2200" dirty="0" smtClean="0"/>
              <a:t> Red-Blue Pebble game, we can’t avoid data movement if we can’t find a good graph cover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200" dirty="0" smtClean="0"/>
              <a:t>What </a:t>
            </a:r>
            <a:r>
              <a:rPr lang="en-US" sz="2200" dirty="0"/>
              <a:t>if we could find a good cover by removing a subset of vertices from the graph? (i.e., connections are locally dense but globally </a:t>
            </a:r>
            <a:r>
              <a:rPr lang="en-US" sz="2200" dirty="0" smtClean="0"/>
              <a:t>sparse)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200" dirty="0" smtClean="0"/>
              <a:t>Relax </a:t>
            </a:r>
            <a:r>
              <a:rPr lang="en-US" sz="2200" dirty="0"/>
              <a:t>the assumption that the DAG must be executed in </a:t>
            </a:r>
            <a:r>
              <a:rPr lang="en-US" sz="2200" dirty="0" smtClean="0"/>
              <a:t>order</a:t>
            </a:r>
            <a:endParaRPr lang="en-US" sz="2200" dirty="0"/>
          </a:p>
          <a:p>
            <a:pPr lvl="1">
              <a:buFont typeface="Arial" pitchFamily="34" charset="0"/>
              <a:buChar char="•"/>
              <a:defRPr/>
            </a:pPr>
            <a:r>
              <a:rPr lang="en-US" sz="2200" dirty="0" smtClean="0"/>
              <a:t>Artificially </a:t>
            </a:r>
            <a:r>
              <a:rPr lang="en-US" sz="2200" dirty="0"/>
              <a:t>restrict information from passing through </a:t>
            </a:r>
            <a:r>
              <a:rPr lang="en-US" sz="2200" dirty="0" smtClean="0"/>
              <a:t>removed vertices (“blockers”) </a:t>
            </a:r>
            <a:r>
              <a:rPr lang="en-US" sz="2200" dirty="0"/>
              <a:t>by treating their state variables symbolically, maintain dependencies among symbolic variables as  </a:t>
            </a:r>
            <a:r>
              <a:rPr lang="en-US" sz="2200" dirty="0" smtClean="0"/>
              <a:t>matrix</a:t>
            </a:r>
          </a:p>
          <a:p>
            <a:pPr>
              <a:defRPr/>
            </a:pPr>
            <a:endParaRPr lang="en-US" sz="2200" dirty="0"/>
          </a:p>
          <a:p>
            <a:pPr>
              <a:buNone/>
              <a:defRPr/>
            </a:pPr>
            <a:endParaRPr lang="en-US" sz="2200" dirty="0"/>
          </a:p>
          <a:p>
            <a:pPr>
              <a:buNone/>
              <a:defRPr/>
            </a:pPr>
            <a:endParaRPr lang="en-US" sz="2200" dirty="0"/>
          </a:p>
          <a:p>
            <a:pPr>
              <a:buNone/>
              <a:defRPr/>
            </a:pPr>
            <a:endParaRPr lang="en-US" sz="2200" dirty="0"/>
          </a:p>
          <a:p>
            <a:pPr>
              <a:buNone/>
              <a:defRPr/>
            </a:pPr>
            <a:endParaRPr lang="en-US" sz="2200" dirty="0"/>
          </a:p>
          <a:p>
            <a:pPr>
              <a:buNone/>
              <a:defRPr/>
            </a:pPr>
            <a:endParaRPr lang="en-US" sz="2200" dirty="0"/>
          </a:p>
          <a:p>
            <a:pPr>
              <a:buNone/>
              <a:defRPr/>
            </a:pPr>
            <a:endParaRPr lang="en-US" sz="2200" dirty="0"/>
          </a:p>
          <a:p>
            <a:pPr>
              <a:buNone/>
              <a:defRPr/>
            </a:pPr>
            <a:endParaRPr lang="en-US" sz="2200" dirty="0"/>
          </a:p>
          <a:p>
            <a:pPr>
              <a:buNone/>
              <a:defRPr/>
            </a:pPr>
            <a:endParaRPr lang="en-US" sz="2200" dirty="0"/>
          </a:p>
          <a:p>
            <a:pPr>
              <a:buNone/>
              <a:defRPr/>
            </a:pPr>
            <a:endParaRPr lang="en-US" sz="2200" dirty="0"/>
          </a:p>
          <a:p>
            <a:pPr>
              <a:defRPr/>
            </a:pPr>
            <a:endParaRPr lang="en-US" sz="2200" dirty="0"/>
          </a:p>
          <a:p>
            <a:pPr>
              <a:lnSpc>
                <a:spcPct val="80000"/>
              </a:lnSpc>
            </a:pPr>
            <a:endParaRPr lang="en-US" sz="2200" dirty="0"/>
          </a:p>
          <a:p>
            <a:pPr>
              <a:lnSpc>
                <a:spcPct val="80000"/>
              </a:lnSpc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3530-9DB9-4D5B-AD33-F4B8867AF5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2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763000" cy="762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Blocking Covers Matrix Powers Algorithm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914400"/>
                <a:ext cx="8458200" cy="5715000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200" dirty="0" smtClean="0"/>
                  <a:t>Split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200" dirty="0" smtClean="0"/>
                  <a:t> into sparse and low-rank dense parts,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𝐴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i="1">
                        <a:latin typeface="Cambria Math"/>
                      </a:rPr>
                      <m:t>𝐷</m:t>
                    </m:r>
                    <m:r>
                      <a:rPr lang="en-US" sz="2200" i="1">
                        <a:latin typeface="Cambria Math"/>
                      </a:rPr>
                      <m:t>+</m:t>
                    </m:r>
                    <m:r>
                      <a:rPr lang="en-US" sz="2200" i="1">
                        <a:latin typeface="Cambria Math"/>
                      </a:rPr>
                      <m:t>𝑈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sz="2200" dirty="0"/>
              </a:p>
              <a:p>
                <a:pPr>
                  <a:spcAft>
                    <a:spcPts val="1000"/>
                  </a:spcAft>
                </a:pPr>
                <a:r>
                  <a:rPr lang="en-US" sz="2200" dirty="0" smtClean="0"/>
                  <a:t>In our matrix powers algorithm, the application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200" dirty="0" smtClean="0"/>
                  <a:t> requires communication, so we want to limit the number </a:t>
                </a:r>
                <a:r>
                  <a:rPr lang="en-US" sz="2200" dirty="0" smtClean="0"/>
                  <a:t>these operations</a:t>
                </a:r>
                <a:endParaRPr lang="en-US" sz="2200" dirty="0"/>
              </a:p>
              <a:p>
                <a:pPr>
                  <a:spcAft>
                    <a:spcPts val="1000"/>
                  </a:spcAft>
                </a:pPr>
                <a:r>
                  <a:rPr lang="en-US" sz="2200" dirty="0" smtClean="0"/>
                  <a:t>Then we want to compute (assume monomial basis for simplicity)</a:t>
                </a: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𝐴𝑣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,…,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𝑠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𝑣</m:t>
                          </m:r>
                          <m:r>
                            <a:rPr lang="en-US" sz="2200" i="1">
                              <a:latin typeface="Cambria Math"/>
                            </a:rPr>
                            <m:t>,(</m:t>
                          </m:r>
                          <m:r>
                            <a:rPr lang="en-US" sz="2200" i="1">
                              <a:latin typeface="Cambria Math"/>
                            </a:rPr>
                            <m:t>𝐷</m:t>
                          </m:r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latin typeface="Cambria Math"/>
                            </a:rPr>
                            <m:t>𝑈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sz="2200" i="1">
                              <a:latin typeface="Cambria Math"/>
                            </a:rPr>
                            <m:t>𝑣</m:t>
                          </m:r>
                          <m:r>
                            <a:rPr lang="en-US" sz="2200" i="1">
                              <a:latin typeface="Cambria Math"/>
                            </a:rPr>
                            <m:t>,…,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𝐷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𝑈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2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𝑠</m:t>
                              </m:r>
                            </m:sup>
                          </m:sSup>
                          <m:r>
                            <a:rPr lang="en-US" sz="2200" i="1">
                              <a:latin typeface="Cambria Math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sz="2200" dirty="0" smtClean="0"/>
              </a:p>
              <a:p>
                <a:pPr>
                  <a:spcAft>
                    <a:spcPts val="1000"/>
                  </a:spcAft>
                </a:pPr>
                <a:r>
                  <a:rPr lang="en-US" sz="2200" dirty="0" smtClean="0"/>
                  <a:t>We can write the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𝑗𝑡h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200" dirty="0" smtClean="0"/>
                  <a:t> basis vector as</a:t>
                </a:r>
              </a:p>
              <a:p>
                <a:pPr marL="0" indent="0">
                  <a:spcAft>
                    <a:spcPts val="1000"/>
                  </a:spcAft>
                  <a:buNone/>
                </a:pPr>
                <a:r>
                  <a:rPr lang="en-US" sz="22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𝐷</m:t>
                        </m:r>
                        <m:r>
                          <a:rPr lang="en-US" sz="2200" b="0" i="1" smtClean="0">
                            <a:latin typeface="Cambria Math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𝑈</m:t>
                        </m:r>
                        <m:sSubSup>
                          <m:sSubSup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/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  <m:r>
                          <a:rPr lang="en-US" sz="22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𝑗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𝑣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𝐷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2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</a:rPr>
                      <m:t>𝑈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2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𝑗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𝑣</m:t>
                    </m:r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200" b="0" i="1" smtClean="0">
                            <a:latin typeface="Cambria Math"/>
                          </a:rPr>
                          <m:t>𝑗</m:t>
                        </m:r>
                      </m:sup>
                      <m:e>
                        <m:sSup>
                          <m:sSup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/>
                          </a:rPr>
                          <m:t>𝑈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lang="en-US" sz="2200" b="0" dirty="0" smtClean="0"/>
              </a:p>
              <a:p>
                <a:pPr>
                  <a:spcAft>
                    <a:spcPts val="1000"/>
                  </a:spcAft>
                </a:pPr>
                <a:r>
                  <a:rPr lang="en-US" sz="2200" dirty="0" smtClean="0"/>
                  <a:t>Where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𝑗</m:t>
                        </m:r>
                        <m:r>
                          <a:rPr lang="en-US" sz="2200" i="1">
                            <a:latin typeface="Cambria Math"/>
                          </a:rPr>
                          <m:t>−</m:t>
                        </m:r>
                        <m:r>
                          <a:rPr lang="en-US" sz="22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b="0" dirty="0" smtClean="0"/>
                  <a:t> quantities will be the values of the “blockers” at each step. </a:t>
                </a:r>
              </a:p>
              <a:p>
                <a:pPr>
                  <a:spcAft>
                    <a:spcPts val="1000"/>
                  </a:spcAft>
                </a:pPr>
                <a:r>
                  <a:rPr lang="en-US" sz="2200" dirty="0" smtClean="0"/>
                  <a:t>We can </a:t>
                </a:r>
                <a:r>
                  <a:rPr lang="en-US" sz="2200" dirty="0" err="1" smtClean="0"/>
                  <a:t>premultiply</a:t>
                </a:r>
                <a:r>
                  <a:rPr lang="en-US" sz="2200" dirty="0" smtClean="0"/>
                  <a:t> the previous equation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200" b="0" dirty="0" smtClean="0"/>
                  <a:t> to write a recurrence:</a:t>
                </a:r>
              </a:p>
              <a:p>
                <a:pPr marL="0" indent="0" algn="ctr"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𝑗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𝑣</m:t>
                    </m:r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200" b="0" i="1" smtClean="0">
                            <a:latin typeface="Cambria Math"/>
                          </a:rPr>
                          <m:t>𝑗</m:t>
                        </m:r>
                      </m:sup>
                      <m:e>
                        <m:d>
                          <m:d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2200" b="0" i="1" smtClean="0">
                                <a:latin typeface="Cambria Math"/>
                              </a:rPr>
                              <m:t>𝑈</m:t>
                            </m:r>
                          </m:e>
                        </m:d>
                        <m:d>
                          <m:d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sz="2200" b="0" dirty="0" smtClean="0"/>
                  <a:t> </a:t>
                </a:r>
              </a:p>
              <a:p>
                <a:pPr marL="0" indent="0">
                  <a:spcAft>
                    <a:spcPts val="1000"/>
                  </a:spcAft>
                  <a:buNone/>
                </a:pPr>
                <a:endParaRPr lang="en-US" sz="2200" dirty="0" smtClean="0"/>
              </a:p>
              <a:p>
                <a:pPr marL="0" indent="0">
                  <a:spcAft>
                    <a:spcPts val="1000"/>
                  </a:spcAft>
                  <a:buNone/>
                </a:pPr>
                <a:endParaRPr lang="en-US" sz="2200" dirty="0" smtClean="0"/>
              </a:p>
              <a:p>
                <a:pPr marL="0" indent="0">
                  <a:spcAft>
                    <a:spcPts val="1000"/>
                  </a:spcAft>
                  <a:buNone/>
                </a:pPr>
                <a:endParaRPr lang="en-US" sz="2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14400"/>
                <a:ext cx="8458200" cy="5715000"/>
              </a:xfrm>
              <a:blipFill rotWithShape="1">
                <a:blip r:embed="rId2"/>
                <a:stretch>
                  <a:fillRect l="-865" t="-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3530-9DB9-4D5B-AD33-F4B8867AF5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7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62100" y="5889867"/>
            <a:ext cx="3457575" cy="63549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71575" y="5139596"/>
            <a:ext cx="819150" cy="6232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00800" y="5158646"/>
            <a:ext cx="1447800" cy="6232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62200" y="5139596"/>
            <a:ext cx="1143000" cy="6232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48200" y="5151807"/>
            <a:ext cx="1752600" cy="63549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Blocking Covers Matrix Powers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6250" y="1143001"/>
                <a:ext cx="8210550" cy="9905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 smtClean="0"/>
                  <a:t>Phase 0: Compute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2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𝑈</m:t>
                        </m:r>
                        <m:r>
                          <a:rPr lang="en-US" sz="2200" b="0" i="1" smtClean="0">
                            <a:latin typeface="Cambria Math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𝐷𝑈</m:t>
                        </m:r>
                        <m:r>
                          <a:rPr lang="en-US" sz="2200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/>
                          </a:rPr>
                          <m:t>𝑈</m:t>
                        </m:r>
                        <m:r>
                          <a:rPr lang="en-US" sz="2200" b="0" i="1" smtClean="0">
                            <a:latin typeface="Cambria Math"/>
                          </a:rPr>
                          <m:t>,…,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/>
                          </a:rPr>
                          <m:t>𝑈</m:t>
                        </m:r>
                      </m:e>
                    </m:d>
                  </m:oMath>
                </a14:m>
                <a:r>
                  <a:rPr lang="en-US" sz="2200" dirty="0" smtClean="0"/>
                  <a:t> using the matrix powers kernel. </a:t>
                </a:r>
                <a:r>
                  <a:rPr lang="en-US" sz="2200" dirty="0" err="1" smtClean="0"/>
                  <a:t>Premultiply</a:t>
                </a:r>
                <a:r>
                  <a:rPr lang="en-US" sz="2200" dirty="0" smtClean="0"/>
                  <a:t>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200" b="0" i="0" smtClean="0">
                        <a:latin typeface="Cambria Math"/>
                      </a:rPr>
                      <m:t>.</m:t>
                    </m:r>
                  </m:oMath>
                </a14:m>
                <a:endParaRPr lang="en-US" sz="2200" b="0" dirty="0" smtClean="0"/>
              </a:p>
              <a:p>
                <a:pPr marL="0" indent="0">
                  <a:buNone/>
                </a:pPr>
                <a:endParaRPr lang="en-US" sz="22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6250" y="1143001"/>
                <a:ext cx="8210550" cy="990599"/>
              </a:xfrm>
              <a:blipFill rotWithShape="1">
                <a:blip r:embed="rId2"/>
                <a:stretch>
                  <a:fillRect l="-891" t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66800" y="5123481"/>
                <a:ext cx="7010400" cy="635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0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𝑣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</m:sup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/>
                              </a:rPr>
                              <m:t>𝑈</m:t>
                            </m:r>
                          </m:e>
                        </m:d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123481"/>
                <a:ext cx="7010400" cy="6354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76250" y="2140438"/>
                <a:ext cx="8610600" cy="10218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200" dirty="0" smtClean="0"/>
                  <a:t>Phase 1: Compute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 smtClean="0">
                            <a:latin typeface="Cambria Math"/>
                          </a:rPr>
                          <m:t>𝑣</m:t>
                        </m:r>
                        <m:r>
                          <a:rPr lang="en-US" sz="2200" i="1">
                            <a:latin typeface="Cambria Math"/>
                          </a:rPr>
                          <m:t>,</m:t>
                        </m:r>
                        <m:r>
                          <a:rPr lang="en-US" sz="2200" i="1">
                            <a:latin typeface="Cambria Math"/>
                          </a:rPr>
                          <m:t>𝐷𝑣</m:t>
                        </m:r>
                        <m:r>
                          <a:rPr lang="en-US" sz="2200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 smtClean="0">
                            <a:latin typeface="Cambria Math"/>
                          </a:rPr>
                          <m:t>𝑣</m:t>
                        </m:r>
                        <m:r>
                          <a:rPr lang="en-US" sz="2200" i="1">
                            <a:latin typeface="Cambria Math"/>
                          </a:rPr>
                          <m:t>,…,</m:t>
                        </m:r>
                        <m:sSup>
                          <m:s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sz="2200" i="1" smtClean="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200" dirty="0"/>
                  <a:t> using the matrix powers kernel.  </a:t>
                </a:r>
                <a:r>
                  <a:rPr lang="en-US" sz="2200" dirty="0" smtClean="0"/>
                  <a:t>     </a:t>
                </a:r>
                <a:r>
                  <a:rPr lang="en-US" sz="2200" dirty="0" err="1" smtClean="0"/>
                  <a:t>Premultiply</a:t>
                </a:r>
                <a:r>
                  <a:rPr lang="en-US" sz="2200" dirty="0" smtClean="0"/>
                  <a:t> </a:t>
                </a:r>
                <a:r>
                  <a:rPr lang="en-US" sz="2200" dirty="0"/>
                  <a:t>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200" i="1" smtClean="0">
                        <a:latin typeface="Cambria Math"/>
                      </a:rPr>
                      <m:t>.</m:t>
                    </m:r>
                  </m:oMath>
                </a14:m>
                <a:endParaRPr lang="en-US" sz="2200" dirty="0" smtClean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2140438"/>
                <a:ext cx="8610600" cy="1021861"/>
              </a:xfrm>
              <a:prstGeom prst="rect">
                <a:avLst/>
              </a:prstGeom>
              <a:blipFill rotWithShape="1">
                <a:blip r:embed="rId4"/>
                <a:stretch>
                  <a:fillRect l="-849" t="-3571" r="-1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24000" y="5943600"/>
                <a:ext cx="4191000" cy="581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𝐷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  <m:r>
                          <a:rPr lang="en-US" sz="2800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𝑈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  <m:r>
                          <a:rPr lang="en-US" sz="2800" i="1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943600"/>
                <a:ext cx="4191000" cy="58176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476250" y="3956607"/>
                <a:ext cx="8610600" cy="7837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200" dirty="0" smtClean="0"/>
                  <a:t>Phase 3: Compute the 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 smtClean="0"/>
                  <a:t> vectors, interleaving the matrix powers kernel  with local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𝑈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𝑗</m:t>
                        </m:r>
                        <m:r>
                          <a:rPr lang="en-US" sz="2200" i="1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200" dirty="0" smtClean="0"/>
                  <a:t>  multiplications</a:t>
                </a: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3956607"/>
                <a:ext cx="8610600" cy="783722"/>
              </a:xfrm>
              <a:prstGeom prst="rect">
                <a:avLst/>
              </a:prstGeom>
              <a:blipFill rotWithShape="1">
                <a:blip r:embed="rId6"/>
                <a:stretch>
                  <a:fillRect l="-849" t="-4651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476250" y="3134785"/>
                <a:ext cx="8610600" cy="7837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200" dirty="0" smtClean="0"/>
                  <a:t>Phase 2: Using the computed quantities, each processor </a:t>
                </a:r>
                <a:r>
                  <a:rPr lang="en-US" sz="2200" dirty="0" err="1" smtClean="0"/>
                  <a:t>backsolves</a:t>
                </a:r>
                <a:r>
                  <a:rPr lang="en-US" sz="2200" dirty="0" smtClean="0"/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𝑗</m:t>
                    </m:r>
                    <m:r>
                      <a:rPr lang="en-US" sz="2200" b="0" i="1" smtClean="0">
                        <a:latin typeface="Cambria Math"/>
                      </a:rPr>
                      <m:t>=1:</m:t>
                    </m:r>
                    <m:r>
                      <a:rPr lang="en-US" sz="2200" b="0" i="1" smtClean="0">
                        <a:latin typeface="Cambria Math"/>
                      </a:rPr>
                      <m:t>𝑠</m:t>
                    </m:r>
                    <m:r>
                      <a:rPr lang="en-US" sz="2200" b="0" i="1" smtClean="0">
                        <a:latin typeface="Cambria Math"/>
                      </a:rPr>
                      <m:t>−1</m:t>
                    </m:r>
                  </m:oMath>
                </a14:m>
                <a:endParaRPr lang="en-US" sz="2200" dirty="0" smtClean="0"/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3134785"/>
                <a:ext cx="8610600" cy="783722"/>
              </a:xfrm>
              <a:prstGeom prst="rect">
                <a:avLst/>
              </a:prstGeom>
              <a:blipFill rotWithShape="1">
                <a:blip r:embed="rId7"/>
                <a:stretch>
                  <a:fillRect l="-849" t="-8527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3530-9DB9-4D5B-AD33-F4B8867AF5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6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0" grpId="0" animBg="1"/>
      <p:bldP spid="8" grpId="0" animBg="1"/>
      <p:bldP spid="5" grpId="0" animBg="1"/>
      <p:bldP spid="3" grpId="0" build="p"/>
      <p:bldP spid="6" grpId="0"/>
      <p:bldP spid="13" grpId="0"/>
      <p:bldP spid="16" grpId="0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2849</TotalTime>
  <Words>6218</Words>
  <Application>Microsoft Office PowerPoint</Application>
  <PresentationFormat>On-screen Show (4:3)</PresentationFormat>
  <Paragraphs>787</Paragraphs>
  <Slides>63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Theme1</vt:lpstr>
      <vt:lpstr>Exploiting Low-Rank Structure in Computing Matrix Powers  with Applications to Preconditioning</vt:lpstr>
      <vt:lpstr>PowerPoint Presentation</vt:lpstr>
      <vt:lpstr>Motivation: Krylov Subspace Methods</vt:lpstr>
      <vt:lpstr>Avoiding Communication in Krylov Subspace Methods</vt:lpstr>
      <vt:lpstr>The Matrix Powers Kernel</vt:lpstr>
      <vt:lpstr>Matrix Powers Kernel Limitations</vt:lpstr>
      <vt:lpstr>Blocking Covers Approach to Increasing Temporal Locality</vt:lpstr>
      <vt:lpstr>Blocking Covers Matrix Powers Algorithm</vt:lpstr>
      <vt:lpstr>Blocking Covers Matrix Powers Algorithm</vt:lpstr>
      <vt:lpstr>Asymptotic Costs</vt:lpstr>
      <vt:lpstr>     HSS Structure:</vt:lpstr>
      <vt:lpstr>Exploiting Low-Rank Structure</vt:lpstr>
      <vt:lpstr>Parallel HSS Akx Algorithm</vt:lpstr>
      <vt:lpstr>Extending the Algorithm</vt:lpstr>
      <vt:lpstr>Extending the Algorithm</vt:lpstr>
      <vt:lpstr>HSS Matrix Powers Communication and Computation Cost</vt:lpstr>
      <vt:lpstr>Future Work</vt:lpstr>
      <vt:lpstr>PowerPoint Presentation</vt:lpstr>
      <vt:lpstr>PowerPoint Presentation</vt:lpstr>
      <vt:lpstr>HSS Structure</vt:lpstr>
      <vt:lpstr>Exploiting Low-Rank Structure</vt:lpstr>
      <vt:lpstr>Parallel HSS Akx Algorithm</vt:lpstr>
      <vt:lpstr>Parallel HSS Akx Algorithm</vt:lpstr>
      <vt:lpstr>Parallel HSS Akx Algorithm</vt:lpstr>
      <vt:lpstr>PowerPoint Presentation</vt:lpstr>
      <vt:lpstr>PowerPoint Presentation</vt:lpstr>
      <vt:lpstr>PowerPoint Presentation</vt:lpstr>
      <vt:lpstr>Total Communication and Computation</vt:lpstr>
      <vt:lpstr>What is “Communication”?</vt:lpstr>
      <vt:lpstr>Communication in the future…</vt:lpstr>
      <vt:lpstr>How do Krylov Subspace Methods Work?</vt:lpstr>
      <vt:lpstr>Krylov Subspace Methods are Communication-Bound</vt:lpstr>
      <vt:lpstr>Communication-Avoiding KSMs</vt:lpstr>
      <vt:lpstr>The Matrix Powers Kernel</vt:lpstr>
      <vt:lpstr>Communication Avoiding Kernels: TSQR</vt:lpstr>
      <vt:lpstr>Example: CA-GMRES</vt:lpstr>
      <vt:lpstr>Background</vt:lpstr>
      <vt:lpstr>PowerPoint Presentation</vt:lpstr>
      <vt:lpstr>Motivation for Blocking Covers</vt:lpstr>
      <vt:lpstr>Preliminaries: Blocking Vertices</vt:lpstr>
      <vt:lpstr>Preliminaries: Blocking Covers</vt:lpstr>
      <vt:lpstr>Definitions and Notation</vt:lpstr>
      <vt:lpstr>PowerPoint Presentation</vt:lpstr>
      <vt:lpstr>Data Structures</vt:lpstr>
      <vt:lpstr>Phase 0 – in words</vt:lpstr>
      <vt:lpstr>Phase 0 – in pseudocode</vt:lpstr>
      <vt:lpstr>Phase 0 – in pseudocode</vt:lpstr>
      <vt:lpstr>Phase 0 – in matrix notation</vt:lpstr>
      <vt:lpstr>Phase 0 Work and I/O</vt:lpstr>
      <vt:lpstr>Phase 1- in words</vt:lpstr>
      <vt:lpstr>Phase 1- in pseudocode</vt:lpstr>
      <vt:lpstr>Phase 1 – in matrix notation</vt:lpstr>
      <vt:lpstr>Phase 1 Work and I/O</vt:lpstr>
      <vt:lpstr>Phase 2 – in words</vt:lpstr>
      <vt:lpstr>Phase 2 – in pseudocode</vt:lpstr>
      <vt:lpstr>Phase 2 – in matrix notation</vt:lpstr>
      <vt:lpstr>Phase 2 Work and I/O</vt:lpstr>
      <vt:lpstr>Phase 3 – in words</vt:lpstr>
      <vt:lpstr>Phase 3 – in pseudocode</vt:lpstr>
      <vt:lpstr>Phase 3 – in matrix notation</vt:lpstr>
      <vt:lpstr>Phase 3 Work and I/O</vt:lpstr>
      <vt:lpstr>Total Work and I/O</vt:lpstr>
      <vt:lpstr>Blocking Covers Approach to CA-Multigrid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</dc:creator>
  <cp:lastModifiedBy>erin</cp:lastModifiedBy>
  <cp:revision>69</cp:revision>
  <dcterms:created xsi:type="dcterms:W3CDTF">2012-02-06T01:20:24Z</dcterms:created>
  <dcterms:modified xsi:type="dcterms:W3CDTF">2012-02-13T22:37:34Z</dcterms:modified>
</cp:coreProperties>
</file>