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6" r:id="rId4"/>
    <p:sldId id="267" r:id="rId5"/>
    <p:sldId id="262" r:id="rId6"/>
    <p:sldId id="268" r:id="rId7"/>
    <p:sldId id="271" r:id="rId8"/>
    <p:sldId id="273" r:id="rId9"/>
    <p:sldId id="269" r:id="rId10"/>
    <p:sldId id="274" r:id="rId11"/>
    <p:sldId id="258" r:id="rId12"/>
    <p:sldId id="270" r:id="rId13"/>
    <p:sldId id="260" r:id="rId14"/>
    <p:sldId id="259" r:id="rId15"/>
    <p:sldId id="263" r:id="rId16"/>
    <p:sldId id="264" r:id="rId17"/>
    <p:sldId id="295" r:id="rId18"/>
    <p:sldId id="276" r:id="rId19"/>
    <p:sldId id="278" r:id="rId20"/>
    <p:sldId id="279" r:id="rId21"/>
    <p:sldId id="280" r:id="rId22"/>
    <p:sldId id="285" r:id="rId23"/>
    <p:sldId id="282" r:id="rId24"/>
    <p:sldId id="296" r:id="rId25"/>
    <p:sldId id="283" r:id="rId26"/>
    <p:sldId id="284" r:id="rId27"/>
    <p:sldId id="286" r:id="rId28"/>
    <p:sldId id="289" r:id="rId29"/>
    <p:sldId id="297" r:id="rId30"/>
    <p:sldId id="287" r:id="rId31"/>
    <p:sldId id="288" r:id="rId32"/>
    <p:sldId id="290" r:id="rId33"/>
    <p:sldId id="292" r:id="rId34"/>
    <p:sldId id="293" r:id="rId35"/>
    <p:sldId id="26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mld Sky" initials="MS" lastIdx="1" clrIdx="0">
    <p:extLst>
      <p:ext uri="{19B8F6BF-5375-455C-9EA6-DF929625EA0E}">
        <p15:presenceInfo xmlns:p15="http://schemas.microsoft.com/office/powerpoint/2012/main" userId="d8e0ac53732a51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9D223-8CAE-4335-84FC-36EDAB495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467E7-AC8B-4C77-8298-80865AE76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8E6C8-B68C-469C-B9E7-3F7AC215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38266-9283-4775-AB14-52F5824D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BBF39-E865-48F8-B0EC-B34E0905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8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0EF50-ABE8-4A5D-857E-F8478E95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160563-74A3-4CBE-9233-8822A828E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A72A1-44E9-4B19-9C4B-B8A8A5F9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0BC19-2DB7-4524-9D45-2C34D36D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EF64-D128-492E-B972-E19437B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3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D504C2-7070-463D-812E-525BEBCC3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905A9B-F52C-4F39-9E8F-137386F7F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6D81F-1DF7-4C81-88B4-1DA0D393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A25A3-9ABA-404B-B8AF-2DAD1305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11422-3F11-4328-8EE0-68B97E03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5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29746-E3EF-479E-8F11-73172F0B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14950-F075-489F-8C34-CC25D64EA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DFF53-232A-4DA5-93C5-698CCD6D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53123-AFC9-459F-9CD6-5707F188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F18B0-D4E1-47B1-8320-9ED296AB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9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9E022-711F-4A1B-A4C2-DD473640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5182F-6E68-4AFF-BF2D-DF2F92B15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ADE39-9204-4FE4-92A0-0B38F246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62BB8-0DEA-4891-9568-CE5E3C3D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B24A9-A381-4749-8CC4-40836437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E417F-CED5-49D3-8833-FD67FC51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2BCF-39D8-4589-876B-2A1DE4167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FC0FD2-5412-4EC4-B2AE-ADE35352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2434C-F4FF-435D-A12B-3ABC6504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4F1A3D-E5CD-45EF-816D-32ECC6B6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9FA9D-9074-48A2-A6D3-429E9C93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2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91BF5-2882-4010-AC4E-E2F24F5F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BEF1D-E1EE-46F6-A7D7-3634E7C20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D395D-993F-4567-BEE5-B61AE1DE1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2B8AD5-64B7-49E3-A995-B876D177E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E6706-FFB7-4B67-A222-487DF4766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79429D-FC15-4A56-A25D-6BB58DE6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FC5F4D-41CE-4CB2-9242-8627C93A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9D72B2-44D7-41E8-900E-CA011E80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8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5AF5D-2852-44E4-A677-C87B1525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06E8D5-4EBF-48A1-B3D0-9DB5A0B9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1BA82F-D737-47CE-BB28-E80560D5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0AE789-8DD1-4E9D-B49B-8FCE98E5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5C1C5F-8E9E-4E85-A541-207697D1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86BF81-6ECA-4D99-B1B1-8ECB4D1D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035A36-86C8-49E0-8C2F-277A3F32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6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C6899-EC70-4907-A039-92ACDC3B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1987D-5063-40EF-8AA4-9D5CE247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E4DBA2-B6BE-49DA-950F-B1623AFC0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C8A87-3385-4EBA-B849-B6789B4F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8F882-E4B9-4BC1-A7F3-C2F874DF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C94B31-8FD6-4332-A5E9-E4EDC9C3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5E49-484A-44F0-AF21-8CF54501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BF985C-C7EE-420B-8A7C-5EA013DAC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85B49-5065-46B8-BBF3-94B436479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F111F3-C604-4A75-9DB0-E62C2BCE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BF6317-AF59-48B4-A316-6D10C84F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C6CC0-28BF-473E-A5E5-DB29909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5C3A6-64B1-4CA8-AF6D-8B9ED08B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B3AF9-B7A2-4AB2-A74E-41EE97F79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2327F-5D79-4840-BC69-6E2EE54D0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6AD4-034B-4AFA-B0CB-448BDE02069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AE3F1-C65F-4F10-A971-4AC4A9F56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2A6F9-16F1-4B77-B87A-B99A4B6B0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47F7-A656-4202-854E-6FAAACB4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The-interactive-theorem-proving-process_fig4_2980707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kovlev.me/lean-intro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eanprover.github.io/theorem_proving_in_lean/dependent_type_theory.html#exercises" TargetMode="External"/><Relationship Id="rId3" Type="http://schemas.openxmlformats.org/officeDocument/2006/relationships/hyperlink" Target="https://leanprover.github.io/theorem_proving_in_lean/introduction.html" TargetMode="External"/><Relationship Id="rId7" Type="http://schemas.openxmlformats.org/officeDocument/2006/relationships/hyperlink" Target="https://leanprover.github.io/theorem_proving_in_lean/dependent_type_theory.html#implicit-arguments" TargetMode="External"/><Relationship Id="rId2" Type="http://schemas.openxmlformats.org/officeDocument/2006/relationships/hyperlink" Target="https://leanprover.github.io/theorem_proving_in_le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nprover.github.io/theorem_proving_in_lean/dependent_type_theory.html#dependent-types" TargetMode="External"/><Relationship Id="rId5" Type="http://schemas.openxmlformats.org/officeDocument/2006/relationships/hyperlink" Target="https://leanprover.github.io/theorem_proving_in_lean/dependent_type_theory.html#namespaces" TargetMode="External"/><Relationship Id="rId4" Type="http://schemas.openxmlformats.org/officeDocument/2006/relationships/hyperlink" Target="https://leanprover.github.io/theorem_proving_in_lean/dependent_type_theory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dentity_functio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akovlev.me/lean-intro/" TargetMode="External"/><Relationship Id="rId2" Type="http://schemas.openxmlformats.org/officeDocument/2006/relationships/hyperlink" Target="https://en.wikipedia.org/wiki/Curry%E2%80%93Howard_correspond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2%D1%82%D0%BE%D0%BC%D0%B0%D1%82%D0%B8%D1%87%D0%B5%D1%81%D0%BA%D0%BE%D0%B5_%D0%B4%D0%BE%D0%BA%D0%B0%D0%B7%D0%B0%D1%82%D0%B5%D0%BB%D1%8C%D1%81%D1%82%D0%B2%D0%BE#cite_note-1" TargetMode="External"/><Relationship Id="rId5" Type="http://schemas.openxmlformats.org/officeDocument/2006/relationships/hyperlink" Target="https://commons.wikimedia.org/w/index.php?curid=66273005" TargetMode="External"/><Relationship Id="rId4" Type="http://schemas.openxmlformats.org/officeDocument/2006/relationships/hyperlink" Target="https://leanprover.github.io/theorem_proving_in_lea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z/books?id=3eikCwAAQBAJ&amp;pg=PA16&amp;lpg=PA16&amp;dq=%D0%BF%D1%80%D0%B8%D0%BC%D0%B5%D1%80+%D1%84%D0%BE%D1%80%D0%BC%D0%B0%D0%BB%D1%8C%D0%BD%D0%BE%D0%B3%D0%BE+%D0%B4%D0%BE%D0%BA%D0%B0%D0%B7%D0%B0%D1%82%D0%B5%D0%BB%D1%8C%D1%81%D1%82%D0%B2%D0%B0&amp;source=bl&amp;ots=ctMZ5Wb6PU&amp;sig=ACfU3U2B7fIowMRmr3d4UQ0P6tScLXjiCA&amp;hl=en&amp;sa=X&amp;ved=2ahUKEwjOjeTBj9TzAhXM-KQKHRcyA04Q6AF6BAglEAM#v=onepage&amp;q=%D0%BF%D1%80%D0%B8%D0%BC%D0%B5%D1%80%20%D1%84%D0%BE%D1%80%D0%BC%D0%B0%D0%BB%D1%8C%D0%BD%D0%BE%D0%B3%D0%BE%20%D0%B4%D0%BE%D0%BA%D0%B0%D0%B7%D0%B0%D1%82%D0%B5%D0%BB%D1%8C%D1%81%D1%82%D0%B2%D0%B0&amp;f=fal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-thelen.org/comp-hist/johnniac.html#Photo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BAFB06-BDCC-4682-B34C-9B74DB64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481" y="901689"/>
            <a:ext cx="4496325" cy="2248162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C1DB0B-62E7-447A-9CC6-7E4D59D1D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1" y="3987262"/>
            <a:ext cx="4496325" cy="2113272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F93062-C8C5-49C4-B90F-AA5653D5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772" y="1391829"/>
            <a:ext cx="5952404" cy="496126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1B483-08B9-4F1C-8CFF-D8DA26640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935" y="2532888"/>
            <a:ext cx="3840479" cy="1792224"/>
          </a:xfrm>
        </p:spPr>
        <p:txBody>
          <a:bodyPr anchor="b">
            <a:normAutofit/>
          </a:bodyPr>
          <a:lstStyle/>
          <a:p>
            <a:pPr algn="l"/>
            <a:r>
              <a:rPr lang="en-US" sz="4100" dirty="0">
                <a:solidFill>
                  <a:schemeClr val="bg1"/>
                </a:solidFill>
              </a:rPr>
              <a:t>Theorem proving in Lean 3</a:t>
            </a:r>
            <a:endParaRPr lang="ru-RU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0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9385B-3FCC-4D1B-99A4-9E330EC0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theorem proving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451EBB-2B69-46F7-9497-CA463ADEA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867694"/>
            <a:ext cx="7981950" cy="4267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673285-4D61-4135-AAA8-6ECE62DDEE17}"/>
              </a:ext>
            </a:extLst>
          </p:cNvPr>
          <p:cNvSpPr txBox="1"/>
          <p:nvPr/>
        </p:nvSpPr>
        <p:spPr>
          <a:xfrm>
            <a:off x="2029558" y="62992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Resource: </a:t>
            </a:r>
            <a:r>
              <a:rPr lang="en-US" dirty="0" err="1">
                <a:hlinkClick r:id="rId3"/>
              </a:rPr>
              <a:t>Tianxiang</a:t>
            </a:r>
            <a:r>
              <a:rPr lang="en-US" dirty="0">
                <a:hlinkClick r:id="rId3"/>
              </a:rPr>
              <a:t> Lu on researchgate.net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20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6918F-D060-427D-9899-6CFDBA6A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 of Lean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EC713-3731-491A-A605-D38BC57C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bridge the gap between interactive and automated theorem proving</a:t>
            </a:r>
          </a:p>
          <a:p>
            <a:pPr marL="633413" indent="-268288">
              <a:buFont typeface="Wingdings" panose="05000000000000000000" pitchFamily="2" charset="2"/>
              <a:buChar char="Ø"/>
            </a:pPr>
            <a:r>
              <a:rPr lang="en-US" dirty="0"/>
              <a:t> It has automated tools and methods inside a framework</a:t>
            </a:r>
          </a:p>
          <a:p>
            <a:pPr marL="633413" indent="-268288">
              <a:buFont typeface="Wingdings" panose="05000000000000000000" pitchFamily="2" charset="2"/>
              <a:buChar char="Ø"/>
            </a:pPr>
            <a:r>
              <a:rPr lang="en-US" dirty="0"/>
              <a:t> User interacts with that framework and constructs axiomatic proofs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2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5F59-011A-4627-A350-E9977FB7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Lean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612BE-83B7-4A2B-8470-EEAD54EFA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“To support both mathematical reasoning and reasoning about complex systems, and to verify claims in both domains”</a:t>
            </a:r>
          </a:p>
          <a:p>
            <a:pPr marL="0" indent="0">
              <a:buNone/>
            </a:pPr>
            <a:r>
              <a:rPr lang="en-US" dirty="0" err="1"/>
              <a:t>Programmaticaly</a:t>
            </a:r>
            <a:r>
              <a:rPr lang="en-US" dirty="0"/>
              <a:t> speaking, “to prove things about the objects we define”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what can we verify in Lean:</a:t>
            </a:r>
          </a:p>
          <a:p>
            <a:pPr marL="450850">
              <a:buFont typeface="Wingdings" panose="05000000000000000000" pitchFamily="2" charset="2"/>
              <a:buChar char="Ø"/>
            </a:pPr>
            <a:r>
              <a:rPr lang="pt-BR" dirty="0">
                <a:latin typeface="MJXc-TeX-math-I"/>
              </a:rPr>
              <a:t> Ordinary mathematical theorems</a:t>
            </a:r>
          </a:p>
          <a:p>
            <a:pPr marL="450850">
              <a:buFont typeface="Wingdings" panose="05000000000000000000" pitchFamily="2" charset="2"/>
              <a:buChar char="Ø"/>
            </a:pPr>
            <a:r>
              <a:rPr lang="pt-BR" dirty="0">
                <a:latin typeface="MJXc-TeX-math-I"/>
              </a:rPr>
              <a:t> Claims about correctness of the programming code, hardware, software, network protocols, mechanical and hybrid systems...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7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9495F0-B560-461F-96B8-EBE70A02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ON THE </a:t>
            </a: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 LEVEL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DE7DCD-BDE6-4F5D-A3B3-E1989F7E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Ordinary mathematical theorems, claims about correctness of programming code, hardware, software, network protocols, mechanical and hybrid systems...</a:t>
            </a:r>
          </a:p>
          <a:p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82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8EB9-290D-47E8-A031-C7D7918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Curry</a:t>
            </a:r>
            <a:r>
              <a:rPr lang="cs-CZ" dirty="0"/>
              <a:t>–Howard </a:t>
            </a:r>
            <a:r>
              <a:rPr lang="cs-CZ" dirty="0" err="1"/>
              <a:t>isomorphism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5EE83-21E8-4E82-9B20-27A21D17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direct relationship between computer programs and mathematical proofs:</a:t>
            </a:r>
          </a:p>
          <a:p>
            <a:pPr marL="717550">
              <a:buFont typeface="Wingdings" panose="05000000000000000000" pitchFamily="2" charset="2"/>
              <a:buChar char="Ø"/>
            </a:pPr>
            <a:r>
              <a:rPr lang="en-US" dirty="0"/>
              <a:t> Hardware and software systems are described in mathematical terms, the check of its correctness is a theorem proving</a:t>
            </a:r>
          </a:p>
          <a:p>
            <a:pPr marL="717550">
              <a:buFont typeface="Wingdings" panose="05000000000000000000" pitchFamily="2" charset="2"/>
              <a:buChar char="Ø"/>
            </a:pPr>
            <a:r>
              <a:rPr lang="en-US" dirty="0"/>
              <a:t> A theorem proof is basically computations, a program. The formula it proves is the type for the program</a:t>
            </a:r>
          </a:p>
          <a:p>
            <a:pPr marL="717550">
              <a:buFont typeface="Wingdings" panose="05000000000000000000" pitchFamily="2" charset="2"/>
              <a:buChar char="Ø"/>
            </a:pPr>
            <a:r>
              <a:rPr lang="en-US" dirty="0"/>
              <a:t>Proofs can be represented as programs, proofs can be run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6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8EB9-290D-47E8-A031-C7D7918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Lean can be used?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5EE83-21E8-4E82-9B20-27A21D17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programming language, as a system for writing programs with a precise semantics and for reasoning about the functions that the programs compute</a:t>
            </a:r>
          </a:p>
          <a:p>
            <a:r>
              <a:rPr lang="en-US" dirty="0"/>
              <a:t>As a metaprogramming language – we can extend the functionality of Lean using the Lean itself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1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8EB9-290D-47E8-A031-C7D7918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Lean?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5EE83-21E8-4E82-9B20-27A21D17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3831" cy="4351338"/>
          </a:xfrm>
        </p:spPr>
        <p:txBody>
          <a:bodyPr/>
          <a:lstStyle/>
          <a:p>
            <a:r>
              <a:rPr lang="en-US" dirty="0"/>
              <a:t>In browser</a:t>
            </a:r>
          </a:p>
          <a:p>
            <a:r>
              <a:rPr lang="en-US" dirty="0"/>
              <a:t>Install a program, which is faster and more flexible, than Lean in browser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84C2E-02DE-45EF-A4F2-82050214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02" y="712663"/>
            <a:ext cx="2152950" cy="457263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монитор,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4A7462D-CD4B-423B-BFBA-F0F40FB2B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99" y="3369125"/>
            <a:ext cx="5580146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B747D-6FA2-4E8F-A1B8-58A63CD72D2C}"/>
              </a:ext>
            </a:extLst>
          </p:cNvPr>
          <p:cNvSpPr txBox="1"/>
          <p:nvPr/>
        </p:nvSpPr>
        <p:spPr>
          <a:xfrm>
            <a:off x="6670720" y="5683672"/>
            <a:ext cx="5146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Lean in VIM editor (download e.g. VS Code if you are a Windows’ user)</a:t>
            </a:r>
            <a:endParaRPr lang="en-US" dirty="0">
              <a:hlinkClick r:id="rId4"/>
            </a:endParaRPr>
          </a:p>
          <a:p>
            <a:r>
              <a:rPr lang="cs-CZ" dirty="0" err="1">
                <a:hlinkClick r:id="rId4"/>
              </a:rPr>
              <a:t>Resource</a:t>
            </a:r>
            <a:r>
              <a:rPr lang="cs-CZ" dirty="0">
                <a:hlinkClick r:id="rId4"/>
              </a:rPr>
              <a:t>: yakovlev.me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9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4B337-525A-41BF-85E9-C0CE766C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2. Dependent Type Theory</a:t>
            </a:r>
            <a:endParaRPr lang="ru-RU" sz="66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4AA32-3F14-444C-86F5-F91E29B6B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0B490-3E75-4C19-A7C2-EF54ADE2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type theory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C52BB-139F-4B20-808D-1951F49D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Powerful, expressive</a:t>
            </a:r>
          </a:p>
          <a:p>
            <a:r>
              <a:rPr lang="en-US" dirty="0"/>
              <a:t>Provides a natural and uniform expressions of complex mathematical assertions, hardware and software specifications</a:t>
            </a:r>
          </a:p>
          <a:p>
            <a:r>
              <a:rPr lang="en-US" dirty="0"/>
              <a:t>Every term has a computational behavior (they can be computed)</a:t>
            </a:r>
          </a:p>
          <a:p>
            <a:r>
              <a:rPr lang="en-US" dirty="0"/>
              <a:t>Lean is based on a version of dependent type theory </a:t>
            </a:r>
            <a:r>
              <a:rPr lang="en-US" i="1" dirty="0"/>
              <a:t>Calculus of Constructions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2002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19D0-BF3E-49B9-849E-D3442AFF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use type theory in provers?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FCCEE-9D57-4448-8433-F57AC1929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track various kinds of mathematical objects: natural numbers, functions on a natural numbers, </a:t>
            </a:r>
            <a:r>
              <a:rPr lang="en-US" dirty="0" err="1"/>
              <a:t>booleans</a:t>
            </a:r>
            <a:r>
              <a:rPr lang="en-US" dirty="0"/>
              <a:t>…</a:t>
            </a:r>
          </a:p>
          <a:p>
            <a:r>
              <a:rPr lang="en-US" dirty="0"/>
              <a:t>We can build new types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C3A5B-A53B-49C8-8BC5-49699CEE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90" y="3429000"/>
            <a:ext cx="5017819" cy="28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C4668-14B1-4DC2-92F1-A3579862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covered in that presentation from </a:t>
            </a:r>
            <a:r>
              <a:rPr lang="en-US" dirty="0">
                <a:hlinkClick r:id="rId2"/>
              </a:rPr>
              <a:t>Lean documentation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AD575-26C6-458D-B20A-1077D279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1. Introduction</a:t>
            </a:r>
            <a:r>
              <a:rPr lang="en-US" dirty="0"/>
              <a:t> – the whole chapter</a:t>
            </a:r>
          </a:p>
          <a:p>
            <a:r>
              <a:rPr lang="en-US" dirty="0">
                <a:hlinkClick r:id="rId4"/>
              </a:rPr>
              <a:t>2. Dependent Type Theory</a:t>
            </a:r>
            <a:r>
              <a:rPr lang="en-US" dirty="0"/>
              <a:t> – up to </a:t>
            </a:r>
            <a:r>
              <a:rPr lang="en-US" dirty="0">
                <a:hlinkClick r:id="rId5"/>
              </a:rPr>
              <a:t>2.7. Namespaces</a:t>
            </a:r>
            <a:r>
              <a:rPr lang="en-US" dirty="0"/>
              <a:t>, without </a:t>
            </a:r>
            <a:r>
              <a:rPr lang="en-US" dirty="0">
                <a:hlinkClick r:id="rId6"/>
              </a:rPr>
              <a:t>2.8. Dependent Types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2.9. Implicit Arguments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2.10. Exercises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6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583F5-8E49-4F9F-8B0A-789B836F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158" y="5386724"/>
            <a:ext cx="4856285" cy="675884"/>
          </a:xfrm>
        </p:spPr>
        <p:txBody>
          <a:bodyPr>
            <a:normAutofit fontScale="90000"/>
          </a:bodyPr>
          <a:lstStyle/>
          <a:p>
            <a:r>
              <a:rPr lang="en-US" dirty="0"/>
              <a:t>Lean commands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D38CB-84A5-414A-9A39-70639DCF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464235"/>
            <a:ext cx="10678551" cy="609131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constant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constants</a:t>
            </a:r>
            <a:r>
              <a:rPr lang="en-US" sz="1800" dirty="0"/>
              <a:t> – to declare constants, which then available everywhere in code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400"/>
              </a:spcBef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variable, variables </a:t>
            </a:r>
            <a:r>
              <a:rPr lang="en-US" sz="1800" dirty="0"/>
              <a:t>– to declare constants, that are available inside a block of code (?? ask)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section</a:t>
            </a:r>
            <a:r>
              <a:rPr lang="en-US" sz="1800" dirty="0"/>
              <a:t> – to define a block of code, can be nested (sections inside sections). Use it to declare variables for insertion in theorems. It is not necessary to give a name to section, but if you do, it is necessary to close it using the same name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	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 marL="0" indent="0">
              <a:spcBef>
                <a:spcPts val="400"/>
              </a:spcBef>
              <a:buNone/>
            </a:pPr>
            <a:endParaRPr lang="en-US" sz="500" dirty="0"/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namespace</a:t>
            </a:r>
            <a:r>
              <a:rPr lang="en-US" sz="1800" dirty="0"/>
              <a:t> – for grouping definitions, can be nested (namespaces inside namespaces). Use it to organize data.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	namespace foo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def a : ℕ :=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end foo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-- we call it outside like `</a:t>
            </a:r>
            <a:r>
              <a:rPr lang="en-US" sz="1800" dirty="0" err="1"/>
              <a:t>foo.a</a:t>
            </a:r>
            <a:r>
              <a:rPr lang="en-US" sz="1800" dirty="0"/>
              <a:t>`</a:t>
            </a:r>
          </a:p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def</a:t>
            </a:r>
            <a:r>
              <a:rPr lang="en-US" sz="1800" dirty="0"/>
              <a:t> – to define an object in a form </a:t>
            </a:r>
            <a:r>
              <a:rPr lang="en-US" sz="1800" dirty="0">
                <a:highlight>
                  <a:srgbClr val="C0C0C0"/>
                </a:highlight>
              </a:rPr>
              <a:t>def foo : </a:t>
            </a:r>
            <a:r>
              <a:rPr lang="el-GR" sz="1800" dirty="0">
                <a:highlight>
                  <a:srgbClr val="C0C0C0"/>
                </a:highlight>
              </a:rPr>
              <a:t>α := </a:t>
            </a:r>
            <a:r>
              <a:rPr lang="en-US" sz="1800" dirty="0">
                <a:highlight>
                  <a:srgbClr val="C0C0C0"/>
                </a:highlight>
              </a:rPr>
              <a:t>bar</a:t>
            </a:r>
          </a:p>
          <a:p>
            <a:endParaRPr lang="en-US" sz="5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universe </a:t>
            </a:r>
            <a:r>
              <a:rPr lang="en-US" sz="1800" dirty="0"/>
              <a:t>– to declare a universe variable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A3A2B10A-3F8E-4466-99DF-DEBA1E92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20472"/>
              </p:ext>
            </p:extLst>
          </p:nvPr>
        </p:nvGraphicFramePr>
        <p:xfrm>
          <a:off x="1005059" y="730274"/>
          <a:ext cx="7365218" cy="532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5323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604020202020204" pitchFamily="49" charset="-79"/>
                        </a:rPr>
                        <a:t>constant</a:t>
                      </a:r>
                      <a:r>
                        <a:rPr lang="en-US" sz="1400" b="0" dirty="0"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604020202020204" pitchFamily="49" charset="-79"/>
                        </a:rPr>
                        <a:t> a : bool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604020202020204" pitchFamily="49" charset="-79"/>
                        </a:rPr>
                        <a:t>constants</a:t>
                      </a:r>
                      <a:r>
                        <a:rPr lang="en-US" sz="1400" b="0" dirty="0"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604020202020204" pitchFamily="49" charset="-79"/>
                        </a:rPr>
                        <a:t> m n : </a:t>
                      </a:r>
                      <a:r>
                        <a:rPr lang="en-US" sz="1400" b="0" dirty="0" err="1"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604020202020204" pitchFamily="49" charset="-79"/>
                        </a:rPr>
                        <a:t>nat</a:t>
                      </a:r>
                      <a:endParaRPr lang="en-US" sz="1400" b="0" dirty="0">
                        <a:latin typeface="PT Sans" panose="020B0503020203020204" pitchFamily="34" charset="-52"/>
                        <a:ea typeface="PT Sans" panose="020B0503020203020204" pitchFamily="34" charset="-52"/>
                        <a:cs typeface="Miriam Fixed" panose="020B0604020202020204" pitchFamily="49" charset="-79"/>
                      </a:endParaRP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4ED263B-3005-4B2A-B18B-9AC6E24A9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14674"/>
              </p:ext>
            </p:extLst>
          </p:nvPr>
        </p:nvGraphicFramePr>
        <p:xfrm>
          <a:off x="1005059" y="2372153"/>
          <a:ext cx="7365218" cy="94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595969">
                <a:tc>
                  <a:txBody>
                    <a:bodyPr/>
                    <a:lstStyle/>
                    <a:p>
                      <a:pPr marL="0" indent="0">
                        <a:spcBef>
                          <a:spcPts val="40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section</a:t>
                      </a:r>
                      <a:r>
                        <a:rPr lang="en-US" sz="1400" b="0" dirty="0"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 useful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variable</a:t>
                      </a:r>
                      <a:r>
                        <a:rPr lang="en-US" sz="1400" b="0" dirty="0"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 x : α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-- more computations here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end</a:t>
                      </a:r>
                      <a:r>
                        <a:rPr lang="en-US" sz="1400" b="0" dirty="0">
                          <a:latin typeface="PT Sans" panose="020B0503020203020204" pitchFamily="34" charset="-52"/>
                          <a:ea typeface="PT Sans" panose="020B0503020203020204" pitchFamily="34" charset="-52"/>
                          <a:cs typeface="Miriam Fixed" panose="020B0509050101010101" pitchFamily="49" charset="-79"/>
                        </a:rPr>
                        <a:t> useful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85F3D948-F0F2-48F5-9C07-89705A810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38308"/>
              </p:ext>
            </p:extLst>
          </p:nvPr>
        </p:nvGraphicFramePr>
        <p:xfrm>
          <a:off x="1005059" y="3645192"/>
          <a:ext cx="7365218" cy="987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532359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namespace</a:t>
                      </a:r>
                      <a:r>
                        <a:rPr lang="en-US" sz="1400" b="0" dirty="0"/>
                        <a:t> foo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en-US" sz="1400" b="0" dirty="0"/>
                        <a:t> a : ℕ := 5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end</a:t>
                      </a:r>
                      <a:r>
                        <a:rPr lang="en-US" sz="1400" b="0" dirty="0"/>
                        <a:t> foo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-- we call it outside like `</a:t>
                      </a:r>
                      <a:r>
                        <a:rPr lang="en-US" sz="1400" b="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foo.a</a:t>
                      </a:r>
                      <a:r>
                        <a:rPr lang="en-US" sz="1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`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0215D2A4-DA09-4A25-A4E6-76B60A055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38049"/>
              </p:ext>
            </p:extLst>
          </p:nvPr>
        </p:nvGraphicFramePr>
        <p:xfrm>
          <a:off x="981809" y="5114112"/>
          <a:ext cx="7365218" cy="532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532359"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fr-FR" sz="1400" b="0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fr-FR" sz="1400" b="0" dirty="0"/>
                        <a:t> double : ℕ </a:t>
                      </a:r>
                      <a:r>
                        <a:rPr lang="fr-FR" sz="1400" b="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fr-FR" sz="1400" b="0" dirty="0"/>
                        <a:t> ℕ := </a:t>
                      </a:r>
                      <a:r>
                        <a:rPr lang="fr-FR" sz="1400" b="0" dirty="0">
                          <a:solidFill>
                            <a:srgbClr val="92D050"/>
                          </a:solidFill>
                        </a:rPr>
                        <a:t>λ</a:t>
                      </a:r>
                      <a:r>
                        <a:rPr lang="fr-FR" sz="1400" b="0" dirty="0"/>
                        <a:t> x, x </a:t>
                      </a:r>
                      <a:r>
                        <a:rPr lang="fr-FR" sz="1400" b="0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fr-FR" sz="1400" b="0" dirty="0"/>
                        <a:t> x</a:t>
                      </a:r>
                    </a:p>
                    <a:p>
                      <a:pPr marL="0" lvl="1" indent="0">
                        <a:buNone/>
                      </a:pPr>
                      <a:r>
                        <a:rPr lang="fr-FR" sz="1400" b="0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fr-FR" sz="1400" b="0" dirty="0"/>
                        <a:t> double (x : ℕ) : ℕ := x </a:t>
                      </a:r>
                      <a:r>
                        <a:rPr lang="fr-FR" sz="1400" b="0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fr-FR" sz="1400" b="0" dirty="0"/>
                        <a:t> x</a:t>
                      </a:r>
                      <a:endParaRPr lang="en-US" sz="1400" b="0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14" name="Таблица 10">
            <a:extLst>
              <a:ext uri="{FF2B5EF4-FFF2-40B4-BE49-F238E27FC236}">
                <a16:creationId xmlns:a16="http://schemas.microsoft.com/office/drawing/2014/main" id="{CFB60979-E0FB-4D8B-9ED5-B84993944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4983"/>
              </p:ext>
            </p:extLst>
          </p:nvPr>
        </p:nvGraphicFramePr>
        <p:xfrm>
          <a:off x="1005059" y="6077243"/>
          <a:ext cx="7365218" cy="532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532359">
                <a:tc>
                  <a:txBody>
                    <a:bodyPr/>
                    <a:lstStyle/>
                    <a:p>
                      <a:pPr marL="0" lvl="1" indent="6350"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universe</a:t>
                      </a:r>
                      <a:r>
                        <a:rPr lang="en-US" sz="1400" b="0" dirty="0"/>
                        <a:t> u</a:t>
                      </a:r>
                    </a:p>
                    <a:p>
                      <a:pPr marL="0" lvl="1" indent="6350"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constant</a:t>
                      </a:r>
                      <a:r>
                        <a:rPr lang="en-US" sz="1400" b="0" dirty="0"/>
                        <a:t> </a:t>
                      </a:r>
                      <a:r>
                        <a:rPr lang="el-GR" sz="1400" b="0" dirty="0"/>
                        <a:t>α : </a:t>
                      </a:r>
                      <a:r>
                        <a:rPr lang="en-US" sz="1400" b="0" dirty="0">
                          <a:solidFill>
                            <a:schemeClr val="accent2"/>
                          </a:solidFill>
                        </a:rPr>
                        <a:t>Type</a:t>
                      </a:r>
                      <a:r>
                        <a:rPr lang="en-US" sz="1400" b="0" dirty="0"/>
                        <a:t> u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2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0D7D8-3BA8-4C7B-BF90-822BBC3C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commands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C815B-8BBF-4D97-AAB8-D91C37E4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dirty="0"/>
              <a:t> - the beginning for commands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#check </a:t>
            </a:r>
            <a:r>
              <a:rPr lang="en-US" dirty="0"/>
              <a:t>– to check the type of a constant or the type of operation</a:t>
            </a:r>
          </a:p>
          <a:p>
            <a:pPr marL="0" indent="0">
              <a:buNone/>
            </a:pPr>
            <a:r>
              <a:rPr lang="en-US" dirty="0"/>
              <a:t>	#check </a:t>
            </a:r>
            <a:r>
              <a:rPr lang="pt-BR" dirty="0"/>
              <a:t>(λ x : α, x) a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#print </a:t>
            </a:r>
            <a:r>
              <a:rPr lang="en-US" dirty="0"/>
              <a:t>– to print something on a screen</a:t>
            </a:r>
          </a:p>
          <a:p>
            <a:pPr marL="0" indent="0">
              <a:buNone/>
            </a:pPr>
            <a:r>
              <a:rPr lang="en-US" dirty="0"/>
              <a:t>	#print “here I declare constants”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#reduce </a:t>
            </a:r>
            <a:r>
              <a:rPr lang="en-US" dirty="0"/>
              <a:t>– to evaluate an expression by reducing it to normal form (by carrying out all the computational reductions that are sanctioned by the underlying logic)</a:t>
            </a:r>
          </a:p>
          <a:p>
            <a:pPr marL="457200" lvl="1" indent="0">
              <a:buNone/>
            </a:pPr>
            <a:r>
              <a:rPr lang="en-US" dirty="0"/>
              <a:t>	constant n : </a:t>
            </a:r>
            <a:r>
              <a:rPr lang="en-US" dirty="0" err="1"/>
              <a:t>nat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pt-BR" dirty="0"/>
              <a:t>#reduce n + 0           -- n</a:t>
            </a:r>
          </a:p>
          <a:p>
            <a:pPr marL="457200" lvl="1" indent="0">
              <a:buNone/>
            </a:pPr>
            <a:r>
              <a:rPr lang="pt-BR" dirty="0"/>
              <a:t>	#reduce n + 2           -- nat.succ (nat.succ n)</a:t>
            </a:r>
          </a:p>
          <a:p>
            <a:pPr marL="457200" lvl="1" indent="0">
              <a:buNone/>
            </a:pPr>
            <a:r>
              <a:rPr lang="pt-BR" sz="2800" dirty="0"/>
              <a:t>	#reduce 2 + 3           -- 5</a:t>
            </a:r>
          </a:p>
          <a:p>
            <a:pPr marL="342900" lvl="1" indent="-342900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#eval </a:t>
            </a:r>
            <a:r>
              <a:rPr lang="pt-BR" sz="2800" dirty="0"/>
              <a:t>– the other command to evaluate an expression, less trustworthy, more efficient</a:t>
            </a:r>
            <a:endParaRPr lang="en-US" sz="2800" dirty="0"/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-- comments</a:t>
            </a:r>
            <a:r>
              <a:rPr lang="en-US" dirty="0"/>
              <a:t>,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/- also comments  -/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79E399DE-4629-4953-BB38-6B73336A0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13651"/>
              </p:ext>
            </p:extLst>
          </p:nvPr>
        </p:nvGraphicFramePr>
        <p:xfrm>
          <a:off x="1131668" y="2587211"/>
          <a:ext cx="7365218" cy="352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3529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pt-BR" sz="1400" dirty="0"/>
                        <a:t>(</a:t>
                      </a: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λ</a:t>
                      </a:r>
                      <a:r>
                        <a:rPr lang="pt-BR" sz="1400" dirty="0"/>
                        <a:t> x : α, x) a</a:t>
                      </a:r>
                      <a:endParaRPr lang="en-US" sz="1400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1CAD464A-6E85-4E55-83A4-AFD9B4A94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94138"/>
              </p:ext>
            </p:extLst>
          </p:nvPr>
        </p:nvGraphicFramePr>
        <p:xfrm>
          <a:off x="1131668" y="4343852"/>
          <a:ext cx="7365218" cy="10722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1072209"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constant</a:t>
                      </a:r>
                      <a:r>
                        <a:rPr lang="en-US" sz="1400" dirty="0"/>
                        <a:t> n : </a:t>
                      </a:r>
                      <a:r>
                        <a:rPr lang="en-US" sz="1400" dirty="0" err="1"/>
                        <a:t>nat</a:t>
                      </a:r>
                      <a:endParaRPr lang="en-US" sz="1400" dirty="0"/>
                    </a:p>
                    <a:p>
                      <a:pPr marL="0" lvl="1" indent="0">
                        <a:buNone/>
                      </a:pP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#reduce </a:t>
                      </a:r>
                      <a:r>
                        <a:rPr lang="pt-BR" sz="1400" dirty="0"/>
                        <a:t>n </a:t>
                      </a: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pt-BR" sz="1400" dirty="0"/>
                        <a:t> 0           </a:t>
                      </a:r>
                      <a:r>
                        <a:rPr lang="pt-BR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-- n</a:t>
                      </a:r>
                    </a:p>
                    <a:p>
                      <a:pPr marL="0" lvl="1" indent="0">
                        <a:buNone/>
                      </a:pP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#reduce </a:t>
                      </a:r>
                      <a:r>
                        <a:rPr lang="pt-BR" sz="1400" dirty="0"/>
                        <a:t>n</a:t>
                      </a: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 + </a:t>
                      </a:r>
                      <a:r>
                        <a:rPr lang="pt-BR" sz="1400" dirty="0"/>
                        <a:t>2           </a:t>
                      </a:r>
                      <a:r>
                        <a:rPr lang="pt-BR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-- nat.succ (nat.succ n)</a:t>
                      </a:r>
                    </a:p>
                    <a:p>
                      <a:pPr marL="0" lvl="1" indent="0">
                        <a:buNone/>
                      </a:pP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#reduce </a:t>
                      </a:r>
                      <a:r>
                        <a:rPr lang="pt-BR" sz="1400" dirty="0"/>
                        <a:t>2</a:t>
                      </a:r>
                      <a:r>
                        <a:rPr lang="pt-BR" sz="1400" dirty="0">
                          <a:solidFill>
                            <a:srgbClr val="92D050"/>
                          </a:solidFill>
                        </a:rPr>
                        <a:t> + </a:t>
                      </a:r>
                      <a:r>
                        <a:rPr lang="pt-BR" sz="1400" dirty="0"/>
                        <a:t>3           </a:t>
                      </a:r>
                      <a:r>
                        <a:rPr lang="pt-BR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-- 5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6811F19B-79A9-420B-94EE-FACAAA2CC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17975"/>
              </p:ext>
            </p:extLst>
          </p:nvPr>
        </p:nvGraphicFramePr>
        <p:xfrm>
          <a:off x="1131668" y="3346526"/>
          <a:ext cx="7365218" cy="352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3529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#print </a:t>
                      </a:r>
                      <a:r>
                        <a:rPr lang="en-US" sz="1400" dirty="0"/>
                        <a:t>“here I declare constants”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8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3B5B-8FAA-4313-90D0-550696A5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helper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43872-865D-41BF-A586-A1F47986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type </a:t>
            </a:r>
            <a:r>
              <a:rPr lang="en-US" b="1" dirty="0">
                <a:solidFill>
                  <a:schemeClr val="accent1"/>
                </a:solidFill>
              </a:rPr>
              <a:t>→</a:t>
            </a:r>
            <a:r>
              <a:rPr lang="en-US" dirty="0"/>
              <a:t> type 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C0C0C0"/>
                </a:highlight>
                <a:latin typeface="Miriam Fixed" panose="020B0509050101010101" pitchFamily="49" charset="-79"/>
                <a:ea typeface="PT Sans" panose="020B0503020203020204" pitchFamily="34" charset="-52"/>
                <a:cs typeface="Miriam Fixed" panose="020B0509050101010101" pitchFamily="49" charset="-79"/>
              </a:rPr>
              <a:t>\to</a:t>
            </a:r>
            <a:r>
              <a:rPr lang="en-US" dirty="0"/>
              <a:t>, 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\r</a:t>
            </a:r>
            <a:r>
              <a:rPr lang="en-US" dirty="0"/>
              <a:t> or </a:t>
            </a:r>
            <a:r>
              <a:rPr lang="ru-RU" b="0" i="0" dirty="0">
                <a:solidFill>
                  <a:srgbClr val="222222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  <a:cs typeface="Miriam Fixed" panose="020B0509050101010101" pitchFamily="49" charset="-79"/>
              </a:rPr>
              <a:t>-&gt;</a:t>
            </a:r>
            <a:endParaRPr lang="en-US" dirty="0"/>
          </a:p>
          <a:p>
            <a:r>
              <a:rPr lang="en-US" dirty="0"/>
              <a:t>To type </a:t>
            </a:r>
            <a:r>
              <a:rPr lang="en-US" b="1" dirty="0">
                <a:solidFill>
                  <a:schemeClr val="accent1"/>
                </a:solidFill>
              </a:rPr>
              <a:t>ℕ</a:t>
            </a:r>
            <a:r>
              <a:rPr lang="en-US" dirty="0"/>
              <a:t> type </a:t>
            </a:r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/>
              <a:t> or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\</a:t>
            </a:r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endParaRPr lang="en-US" dirty="0">
              <a:highlight>
                <a:srgbClr val="C0C0C0"/>
              </a:highlight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US" dirty="0"/>
              <a:t>To type </a:t>
            </a:r>
            <a:r>
              <a:rPr lang="en-US" b="1" dirty="0">
                <a:solidFill>
                  <a:schemeClr val="accent1"/>
                </a:solidFill>
              </a:rPr>
              <a:t>×</a:t>
            </a:r>
            <a:r>
              <a:rPr lang="en-US" dirty="0"/>
              <a:t> type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\times</a:t>
            </a:r>
          </a:p>
          <a:p>
            <a:r>
              <a:rPr lang="en-US" dirty="0"/>
              <a:t>To type letters like </a:t>
            </a:r>
            <a:r>
              <a:rPr lang="el-GR" b="1" dirty="0">
                <a:solidFill>
                  <a:schemeClr val="accent1"/>
                </a:solidFill>
              </a:rPr>
              <a:t>α</a:t>
            </a:r>
            <a:r>
              <a:rPr lang="el-GR" dirty="0"/>
              <a:t>, </a:t>
            </a:r>
            <a:r>
              <a:rPr lang="el-GR" b="1" dirty="0">
                <a:solidFill>
                  <a:schemeClr val="accent1"/>
                </a:solidFill>
              </a:rPr>
              <a:t>β</a:t>
            </a:r>
            <a:r>
              <a:rPr lang="el-GR" dirty="0"/>
              <a:t>, </a:t>
            </a:r>
            <a:r>
              <a:rPr lang="en-US" dirty="0"/>
              <a:t>and </a:t>
            </a:r>
            <a:r>
              <a:rPr lang="el-GR" b="1" dirty="0">
                <a:solidFill>
                  <a:schemeClr val="accent1"/>
                </a:solidFill>
              </a:rPr>
              <a:t>γ</a:t>
            </a:r>
            <a:r>
              <a:rPr lang="en-US" dirty="0"/>
              <a:t>, type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\a</a:t>
            </a:r>
            <a:r>
              <a:rPr lang="en-US" dirty="0"/>
              <a:t>,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\b</a:t>
            </a:r>
            <a:r>
              <a:rPr lang="en-US" dirty="0"/>
              <a:t>,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\g</a:t>
            </a:r>
          </a:p>
        </p:txBody>
      </p:sp>
    </p:spTree>
    <p:extLst>
      <p:ext uri="{BB962C8B-B14F-4D97-AF65-F5344CB8AC3E}">
        <p14:creationId xmlns:p14="http://schemas.microsoft.com/office/powerpoint/2010/main" val="229969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ACB66-7B8F-445F-A4C3-AC92C9F9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0F2D1-903E-4B30-A976-03EE46CA7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type theory, every expression has an associated type – natural number, Boolean, function… </a:t>
            </a:r>
          </a:p>
          <a:p>
            <a:r>
              <a:rPr lang="en-US" dirty="0"/>
              <a:t>In Lean everything is a type. Types also have a type of Type, and Type has a type of Type in an infinite hierarchy of types.</a:t>
            </a:r>
          </a:p>
          <a:p>
            <a:r>
              <a:rPr lang="en-US" dirty="0"/>
              <a:t>You can define your own types in Lean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92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53288-0A0E-42B4-8853-85D35395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types in Lean closer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92F75-BFAA-4C2C-818F-E9EC482F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048250" cy="357187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83E75A-67C1-494C-97A1-99A523E90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9862" y="2314575"/>
            <a:ext cx="42005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07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47409-7CAB-4C9B-862F-C3FB391E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types in Lean closer – 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309FAB-8A95-41B7-B0A1-780801081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428875" cy="16002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39A95-4CAF-4CB4-8C27-024A555A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3" y="1514484"/>
            <a:ext cx="2314575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A8D993-8187-47E5-A133-85F1F101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91088"/>
            <a:ext cx="1962150" cy="866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628370-536A-48DB-979C-6A2517EEE964}"/>
              </a:ext>
            </a:extLst>
          </p:cNvPr>
          <p:cNvSpPr txBox="1"/>
          <p:nvPr/>
        </p:nvSpPr>
        <p:spPr>
          <a:xfrm>
            <a:off x="788194" y="3290888"/>
            <a:ext cx="2478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Types have a type of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85786-5E04-4939-8A3E-C04293893BB1}"/>
              </a:ext>
            </a:extLst>
          </p:cNvPr>
          <p:cNvSpPr txBox="1"/>
          <p:nvPr/>
        </p:nvSpPr>
        <p:spPr>
          <a:xfrm>
            <a:off x="3582497" y="3114684"/>
            <a:ext cx="3361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declared new types </a:t>
            </a:r>
            <a:r>
              <a:rPr lang="en-US" dirty="0">
                <a:highlight>
                  <a:srgbClr val="C0C0C0"/>
                </a:highlight>
              </a:rPr>
              <a:t>α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</a:rPr>
              <a:t>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68F5B-F053-4BEE-97C3-C1D122D4B702}"/>
              </a:ext>
            </a:extLst>
          </p:cNvPr>
          <p:cNvSpPr txBox="1"/>
          <p:nvPr/>
        </p:nvSpPr>
        <p:spPr>
          <a:xfrm>
            <a:off x="2800350" y="4891088"/>
            <a:ext cx="8425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infinite hierarchy of types lies in foundation of Lean: </a:t>
            </a:r>
            <a:r>
              <a:rPr lang="en-US" dirty="0">
                <a:highlight>
                  <a:srgbClr val="C0C0C0"/>
                </a:highlight>
              </a:rPr>
              <a:t>Type 0</a:t>
            </a:r>
            <a:r>
              <a:rPr lang="ru-RU" dirty="0"/>
              <a:t> (</a:t>
            </a:r>
            <a:r>
              <a:rPr lang="en-US" dirty="0"/>
              <a:t>or </a:t>
            </a:r>
            <a:r>
              <a:rPr lang="en-US" dirty="0">
                <a:highlight>
                  <a:srgbClr val="C0C0C0"/>
                </a:highlight>
              </a:rPr>
              <a:t>Type</a:t>
            </a:r>
            <a:r>
              <a:rPr lang="ru-RU" dirty="0"/>
              <a:t>)</a:t>
            </a:r>
            <a:r>
              <a:rPr lang="en-US" dirty="0"/>
              <a:t> is a universe of "small" or "ordinary" types. </a:t>
            </a:r>
            <a:r>
              <a:rPr lang="en-US" dirty="0">
                <a:highlight>
                  <a:srgbClr val="C0C0C0"/>
                </a:highlight>
              </a:rPr>
              <a:t>Type 1</a:t>
            </a:r>
            <a:r>
              <a:rPr lang="en-US" dirty="0"/>
              <a:t> is a larger universe of types, which contains </a:t>
            </a:r>
            <a:r>
              <a:rPr lang="en-US" dirty="0">
                <a:highlight>
                  <a:srgbClr val="C0C0C0"/>
                </a:highlight>
              </a:rPr>
              <a:t>Type 0</a:t>
            </a:r>
            <a:r>
              <a:rPr lang="en-US" dirty="0"/>
              <a:t> as an element. </a:t>
            </a:r>
            <a:r>
              <a:rPr lang="en-US" dirty="0">
                <a:highlight>
                  <a:srgbClr val="C0C0C0"/>
                </a:highlight>
              </a:rPr>
              <a:t>Type 2</a:t>
            </a:r>
            <a:r>
              <a:rPr lang="en-US" dirty="0"/>
              <a:t> is a larger universe of types, which contains </a:t>
            </a:r>
            <a:r>
              <a:rPr lang="en-US" dirty="0">
                <a:highlight>
                  <a:srgbClr val="C0C0C0"/>
                </a:highlight>
              </a:rPr>
              <a:t>Type 1</a:t>
            </a:r>
            <a:r>
              <a:rPr lang="en-US" dirty="0"/>
              <a:t> as an element, etc.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D3EA6C-4B01-4E9F-ABC2-A6517A250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11" y="1779847"/>
            <a:ext cx="1514475" cy="647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65140D-C099-4D48-9544-11C97475FF49}"/>
              </a:ext>
            </a:extLst>
          </p:cNvPr>
          <p:cNvSpPr txBox="1"/>
          <p:nvPr/>
        </p:nvSpPr>
        <p:spPr>
          <a:xfrm>
            <a:off x="7800535" y="249078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Declaring a universe type variable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DE60CB-7681-4A36-932F-E8C6824F7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170" y="3787196"/>
            <a:ext cx="1552575" cy="800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A60028-4F0F-43A8-9DFF-DCD8A933B50A}"/>
              </a:ext>
            </a:extLst>
          </p:cNvPr>
          <p:cNvSpPr txBox="1"/>
          <p:nvPr/>
        </p:nvSpPr>
        <p:spPr>
          <a:xfrm>
            <a:off x="6647645" y="3787196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Declaring a type variable without creating a universe</a:t>
            </a:r>
          </a:p>
        </p:txBody>
      </p:sp>
    </p:spTree>
    <p:extLst>
      <p:ext uri="{BB962C8B-B14F-4D97-AF65-F5344CB8AC3E}">
        <p14:creationId xmlns:p14="http://schemas.microsoft.com/office/powerpoint/2010/main" val="144056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5CBE-8C58-4AF1-9D4E-8011C3F4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</p:spPr>
        <p:txBody>
          <a:bodyPr/>
          <a:lstStyle/>
          <a:p>
            <a:r>
              <a:rPr lang="en-US" dirty="0"/>
              <a:t>Functions in Lean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AAFAEB-624E-4334-B4B4-DEE3F4D6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498"/>
            <a:ext cx="10515600" cy="482646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 → </a:t>
            </a:r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en-US" dirty="0"/>
              <a:t>denotes the type of functions that take a natural number as input and return a natural number as output</a:t>
            </a:r>
          </a:p>
          <a:p>
            <a:pPr marL="0" indent="0">
              <a:buNone/>
            </a:pPr>
            <a:r>
              <a:rPr lang="en-US" dirty="0"/>
              <a:t>	constant f : </a:t>
            </a:r>
            <a:r>
              <a:rPr lang="en-US" dirty="0" err="1"/>
              <a:t>nat</a:t>
            </a:r>
            <a:r>
              <a:rPr lang="en-US" dirty="0"/>
              <a:t> → </a:t>
            </a:r>
            <a:r>
              <a:rPr lang="en-US" dirty="0" err="1"/>
              <a:t>nat</a:t>
            </a:r>
            <a:endParaRPr lang="en-US" dirty="0"/>
          </a:p>
          <a:p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(m, n)</a:t>
            </a:r>
            <a:r>
              <a:rPr lang="en-US" dirty="0"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en-US" dirty="0"/>
              <a:t>denotes the ordered pair of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m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</a:t>
            </a:r>
            <a:r>
              <a:rPr lang="en-US" dirty="0"/>
              <a:t>, and if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p</a:t>
            </a:r>
            <a:r>
              <a:rPr lang="en-US" dirty="0"/>
              <a:t> is a pair</a:t>
            </a:r>
            <a:r>
              <a:rPr lang="en-US" dirty="0">
                <a:cs typeface="Miriam Fixed" panose="020B0509050101010101" pitchFamily="49" charset="-79"/>
              </a:rPr>
              <a:t>,</a:t>
            </a:r>
            <a:r>
              <a:rPr lang="en-US" dirty="0"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p.1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p.2</a:t>
            </a:r>
            <a:r>
              <a:rPr lang="en-US" dirty="0"/>
              <a:t> denote the two projections</a:t>
            </a:r>
          </a:p>
          <a:p>
            <a:pPr marL="0" indent="0">
              <a:buNone/>
            </a:pPr>
            <a:r>
              <a:rPr lang="en-US" dirty="0"/>
              <a:t>	constants m n : </a:t>
            </a:r>
            <a:r>
              <a:rPr lang="en-US" dirty="0" err="1"/>
              <a:t>nat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constant p : </a:t>
            </a:r>
            <a:r>
              <a:rPr lang="en-US" dirty="0" err="1"/>
              <a:t>nat</a:t>
            </a:r>
            <a:r>
              <a:rPr lang="en-US" dirty="0"/>
              <a:t> × </a:t>
            </a:r>
            <a:r>
              <a:rPr lang="en-US" dirty="0" err="1"/>
              <a:t>nat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#check p.1               -- ℕ</a:t>
            </a:r>
          </a:p>
          <a:p>
            <a:pPr marL="0" indent="0">
              <a:buNone/>
            </a:pPr>
            <a:r>
              <a:rPr lang="en-US" dirty="0"/>
              <a:t>	#check (m, n)          -- ℕ × ℕ</a:t>
            </a:r>
          </a:p>
          <a:p>
            <a:pPr marL="0" indent="0">
              <a:buNone/>
            </a:pPr>
            <a:r>
              <a:rPr lang="en-US" dirty="0"/>
              <a:t>	#check (p.1, n)        -- ℕ × ℕ</a:t>
            </a:r>
          </a:p>
          <a:p>
            <a:r>
              <a:rPr lang="en-US" dirty="0"/>
              <a:t>The application of a function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f</a:t>
            </a:r>
            <a:r>
              <a:rPr lang="en-US" dirty="0"/>
              <a:t> to a value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x</a:t>
            </a:r>
            <a:r>
              <a:rPr lang="en-US" dirty="0"/>
              <a:t> is denoted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f x</a:t>
            </a:r>
          </a:p>
          <a:p>
            <a:pPr marL="0" indent="0">
              <a:buNone/>
            </a:pPr>
            <a:r>
              <a:rPr lang="en-US" dirty="0"/>
              <a:t>	#check f x                 -- ℕ</a:t>
            </a:r>
          </a:p>
          <a:p>
            <a:r>
              <a:rPr lang="en-US" dirty="0"/>
              <a:t>When writing type expressions, arrows associate to the right; for example, in code </a:t>
            </a:r>
            <a:r>
              <a:rPr lang="fr-FR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constant g : </a:t>
            </a:r>
            <a:r>
              <a:rPr lang="fr-FR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fr-FR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 → </a:t>
            </a:r>
            <a:r>
              <a:rPr lang="fr-FR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fr-FR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 → </a:t>
            </a:r>
            <a:r>
              <a:rPr lang="fr-FR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/>
              <a:t>, the type of 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g</a:t>
            </a:r>
            <a:r>
              <a:rPr lang="en-US" dirty="0"/>
              <a:t> is </a:t>
            </a:r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 → (</a:t>
            </a:r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 → </a:t>
            </a:r>
            <a:r>
              <a:rPr lang="en-US" dirty="0" err="1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nat</a:t>
            </a: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</a:p>
          <a:p>
            <a:pPr marL="534988"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C0C0C0"/>
                </a:highlight>
                <a:latin typeface="Miriam Fixed" panose="020B0509050101010101" pitchFamily="49" charset="-79"/>
                <a:cs typeface="Miriam Fixed" panose="020B0509050101010101" pitchFamily="49" charset="-79"/>
              </a:rPr>
              <a:t>g</a:t>
            </a:r>
            <a:r>
              <a:rPr lang="en-US" dirty="0"/>
              <a:t> is a function that takes natural numbers and returns another function that takes a natural number and returns a natural number – at the end, the number is returned</a:t>
            </a:r>
          </a:p>
          <a:p>
            <a:pPr marL="534988">
              <a:buFont typeface="Wingdings" panose="05000000000000000000" pitchFamily="2" charset="2"/>
              <a:buChar char="Ø"/>
            </a:pPr>
            <a:r>
              <a:rPr lang="en-US" dirty="0"/>
              <a:t>This process is called </a:t>
            </a:r>
            <a:r>
              <a:rPr lang="en-US" b="1" i="1" dirty="0"/>
              <a:t>currying</a:t>
            </a:r>
            <a:endParaRPr lang="ru-RU" b="1" dirty="0"/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ABC28333-E402-4CED-B831-2CC65A4D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41953"/>
              </p:ext>
            </p:extLst>
          </p:nvPr>
        </p:nvGraphicFramePr>
        <p:xfrm>
          <a:off x="1103533" y="1790316"/>
          <a:ext cx="7365218" cy="352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3529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constant </a:t>
                      </a:r>
                      <a:r>
                        <a:rPr lang="en-US" sz="1400" dirty="0"/>
                        <a:t>f : </a:t>
                      </a:r>
                      <a:r>
                        <a:rPr lang="en-US" sz="1400" dirty="0" err="1"/>
                        <a:t>nat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nat</a:t>
                      </a:r>
                      <a:endParaRPr lang="en-US" sz="1400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0BBE821B-CCC5-4DFF-9DAE-8997594D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19359"/>
              </p:ext>
            </p:extLst>
          </p:nvPr>
        </p:nvGraphicFramePr>
        <p:xfrm>
          <a:off x="1103533" y="2490605"/>
          <a:ext cx="7365218" cy="1532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15327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constants</a:t>
                      </a:r>
                      <a:r>
                        <a:rPr lang="en-US" sz="1400" dirty="0"/>
                        <a:t> m n : </a:t>
                      </a:r>
                      <a:r>
                        <a:rPr lang="en-US" sz="1400" dirty="0" err="1"/>
                        <a:t>nat</a:t>
                      </a:r>
                      <a:endParaRPr lang="en-US" sz="1400" dirty="0"/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constant</a:t>
                      </a:r>
                      <a:r>
                        <a:rPr lang="en-US" sz="1400" dirty="0"/>
                        <a:t> p : </a:t>
                      </a:r>
                      <a:r>
                        <a:rPr lang="en-US" sz="1400" dirty="0" err="1"/>
                        <a:t>nat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×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nat</a:t>
                      </a:r>
                      <a:endParaRPr lang="en-US" sz="1400" dirty="0"/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en-US" sz="1400" dirty="0"/>
                        <a:t>p.1              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-- ℕ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en-US" sz="1400" dirty="0"/>
                        <a:t>(m, n)         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-- ℕ × ℕ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en-US" sz="1400" dirty="0"/>
                        <a:t>(p.1, n)      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-- ℕ × ℕ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9" name="Таблица 10">
            <a:extLst>
              <a:ext uri="{FF2B5EF4-FFF2-40B4-BE49-F238E27FC236}">
                <a16:creationId xmlns:a16="http://schemas.microsoft.com/office/drawing/2014/main" id="{14249932-66DB-4CF3-A03D-771FF964D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1928"/>
              </p:ext>
            </p:extLst>
          </p:nvPr>
        </p:nvGraphicFramePr>
        <p:xfrm>
          <a:off x="1103533" y="4370712"/>
          <a:ext cx="7365218" cy="352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3529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en-US" sz="1400" dirty="0"/>
                        <a:t>f x                 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-- ℕ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D36DA-86DE-4B00-AED1-BE8FAFDB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function from another expression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DC551-EF00-42BB-8016-3244B5C2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858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need a </a:t>
            </a:r>
            <a:r>
              <a:rPr lang="en-US" u="sng" dirty="0"/>
              <a:t>lambda abstraction</a:t>
            </a:r>
            <a:r>
              <a:rPr lang="en-US" dirty="0"/>
              <a:t> process here (we need to turn terms and parts of terms into a variable)</a:t>
            </a:r>
          </a:p>
          <a:p>
            <a:r>
              <a:rPr lang="en-US" dirty="0"/>
              <a:t>We temporarily postulate a variable  </a:t>
            </a:r>
            <a:r>
              <a:rPr lang="en-US" dirty="0">
                <a:highlight>
                  <a:srgbClr val="C0C0C0"/>
                </a:highlight>
              </a:rPr>
              <a:t>x : α</a:t>
            </a:r>
            <a:r>
              <a:rPr lang="en-US" dirty="0"/>
              <a:t>, and then we can construct an expression </a:t>
            </a:r>
            <a:r>
              <a:rPr lang="en-US" dirty="0">
                <a:highlight>
                  <a:srgbClr val="C0C0C0"/>
                </a:highlight>
              </a:rPr>
              <a:t>t : β</a:t>
            </a:r>
          </a:p>
          <a:p>
            <a:r>
              <a:rPr lang="en-US" dirty="0"/>
              <a:t>The expression  </a:t>
            </a:r>
            <a:r>
              <a:rPr lang="en-US" dirty="0">
                <a:highlight>
                  <a:srgbClr val="C0C0C0"/>
                </a:highlight>
              </a:rPr>
              <a:t>fun x : α, t</a:t>
            </a:r>
            <a:r>
              <a:rPr lang="en-US" dirty="0"/>
              <a:t>, or, equivalently, </a:t>
            </a:r>
            <a:r>
              <a:rPr lang="en-US" dirty="0">
                <a:highlight>
                  <a:srgbClr val="C0C0C0"/>
                </a:highlight>
              </a:rPr>
              <a:t>λ x : α, t</a:t>
            </a:r>
            <a:r>
              <a:rPr lang="en-US" dirty="0"/>
              <a:t>, is an object of type </a:t>
            </a:r>
            <a:r>
              <a:rPr lang="en-US" dirty="0">
                <a:highlight>
                  <a:srgbClr val="C0C0C0"/>
                </a:highlight>
              </a:rPr>
              <a:t>α → β</a:t>
            </a:r>
          </a:p>
          <a:p>
            <a:r>
              <a:rPr lang="en-US" dirty="0"/>
              <a:t>It is a function from </a:t>
            </a:r>
            <a:r>
              <a:rPr lang="en-US" dirty="0">
                <a:highlight>
                  <a:srgbClr val="C0C0C0"/>
                </a:highlight>
              </a:rPr>
              <a:t>α</a:t>
            </a:r>
            <a:r>
              <a:rPr lang="en-US" dirty="0"/>
              <a:t> to </a:t>
            </a:r>
            <a:r>
              <a:rPr lang="en-US" dirty="0">
                <a:highlight>
                  <a:srgbClr val="C0C0C0"/>
                </a:highlight>
              </a:rPr>
              <a:t>β</a:t>
            </a:r>
            <a:r>
              <a:rPr lang="en-US" dirty="0"/>
              <a:t> which maps any value </a:t>
            </a:r>
            <a:r>
              <a:rPr lang="en-US" dirty="0">
                <a:highlight>
                  <a:srgbClr val="C0C0C0"/>
                </a:highlight>
              </a:rPr>
              <a:t>x</a:t>
            </a:r>
            <a:r>
              <a:rPr lang="en-US" dirty="0"/>
              <a:t> to the value </a:t>
            </a:r>
            <a:r>
              <a:rPr lang="en-US" dirty="0">
                <a:highlight>
                  <a:srgbClr val="C0C0C0"/>
                </a:highlight>
              </a:rPr>
              <a:t>t</a:t>
            </a:r>
            <a:r>
              <a:rPr lang="en-US" dirty="0"/>
              <a:t>, which depends on </a:t>
            </a:r>
            <a:r>
              <a:rPr lang="en-US" dirty="0">
                <a:highlight>
                  <a:srgbClr val="C0C0C0"/>
                </a:highlight>
              </a:rPr>
              <a:t>x</a:t>
            </a:r>
          </a:p>
          <a:p>
            <a:r>
              <a:rPr lang="en-US" dirty="0"/>
              <a:t>“Let f be the function which maps any natural number x to x + 5”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2BD15765-EB45-4B54-BF71-59445D7E2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89424"/>
              </p:ext>
            </p:extLst>
          </p:nvPr>
        </p:nvGraphicFramePr>
        <p:xfrm>
          <a:off x="1173872" y="5572101"/>
          <a:ext cx="7365218" cy="54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5218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3529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rgbClr val="92D050"/>
                          </a:solidFill>
                        </a:rPr>
                        <a:t>#check fun</a:t>
                      </a:r>
                      <a:r>
                        <a:rPr lang="en-US" sz="1500" b="1" dirty="0"/>
                        <a:t> x : </a:t>
                      </a:r>
                      <a:r>
                        <a:rPr lang="en-US" sz="1500" b="1" dirty="0" err="1"/>
                        <a:t>nat</a:t>
                      </a:r>
                      <a:r>
                        <a:rPr lang="en-US" sz="1500" b="1" dirty="0"/>
                        <a:t>, x </a:t>
                      </a:r>
                      <a:r>
                        <a:rPr lang="en-US" sz="1500" b="1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en-US" sz="1500" b="1" dirty="0"/>
                        <a:t> 5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rgbClr val="92D050"/>
                          </a:solidFill>
                        </a:rPr>
                        <a:t>#check λ </a:t>
                      </a:r>
                      <a:r>
                        <a:rPr lang="en-US" sz="1500" b="1" dirty="0"/>
                        <a:t>x : </a:t>
                      </a:r>
                      <a:r>
                        <a:rPr lang="en-US" sz="1500" b="1" dirty="0" err="1"/>
                        <a:t>nat</a:t>
                      </a:r>
                      <a:r>
                        <a:rPr lang="en-US" sz="1500" b="1" dirty="0"/>
                        <a:t>, x </a:t>
                      </a:r>
                      <a:r>
                        <a:rPr lang="en-US" sz="1500" b="1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en-US" sz="1500" b="1" dirty="0"/>
                        <a:t> 5</a:t>
                      </a:r>
                      <a:endParaRPr lang="ru-RU" sz="1500" b="1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612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A0F9-EF50-4CDE-8BED-66135B2D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E16D1-637E-4F24-B6C4-2E1EB3669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Bound variable </a:t>
            </a:r>
            <a:r>
              <a:rPr lang="en-US" dirty="0"/>
              <a:t>– a  placeholder with the given scope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ighlight>
                  <a:srgbClr val="C0C0C0"/>
                </a:highlight>
              </a:rPr>
              <a:t>λ x : α, t</a:t>
            </a:r>
            <a:r>
              <a:rPr lang="en-US" dirty="0"/>
              <a:t> - </a:t>
            </a:r>
            <a:r>
              <a:rPr lang="en-US" dirty="0">
                <a:highlight>
                  <a:srgbClr val="C0C0C0"/>
                </a:highlight>
              </a:rPr>
              <a:t>x</a:t>
            </a:r>
            <a:r>
              <a:rPr lang="en-US" dirty="0"/>
              <a:t> is a placeholder, whose "scope" doesn't extend beyond </a:t>
            </a:r>
            <a:r>
              <a:rPr lang="en-US" dirty="0">
                <a:highlight>
                  <a:srgbClr val="C0C0C0"/>
                </a:highlight>
              </a:rPr>
              <a:t>t</a:t>
            </a:r>
            <a:endParaRPr lang="en-US" dirty="0"/>
          </a:p>
          <a:p>
            <a:r>
              <a:rPr lang="en-US" u="sng" dirty="0"/>
              <a:t>Alpha equivalent expressions </a:t>
            </a:r>
            <a:r>
              <a:rPr lang="en-US" dirty="0"/>
              <a:t>– the expressions that are the same up to a renaming of bound variables, they are considered “the same.”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highlight>
                  <a:srgbClr val="C0C0C0"/>
                </a:highlight>
              </a:rPr>
              <a:t>λ (b : β) (x : α), x </a:t>
            </a:r>
            <a:r>
              <a:rPr lang="en-US" dirty="0"/>
              <a:t>is equal to </a:t>
            </a:r>
            <a:r>
              <a:rPr lang="en-US" dirty="0">
                <a:highlight>
                  <a:srgbClr val="C0C0C0"/>
                </a:highlight>
              </a:rPr>
              <a:t>λ (u : β) (z : α), z</a:t>
            </a:r>
          </a:p>
          <a:p>
            <a:r>
              <a:rPr lang="en-US" u="sng" dirty="0"/>
              <a:t>Identity function </a:t>
            </a:r>
            <a:r>
              <a:rPr lang="en-US" dirty="0"/>
              <a:t>– a function that always returns the same value that was used as its argument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14BC0-714F-4E1A-918D-772E75AD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457" y="4844273"/>
            <a:ext cx="1745343" cy="1854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9B4BB-6ECB-4EED-AF51-D5E21939C8BE}"/>
              </a:ext>
            </a:extLst>
          </p:cNvPr>
          <p:cNvSpPr txBox="1"/>
          <p:nvPr/>
        </p:nvSpPr>
        <p:spPr>
          <a:xfrm>
            <a:off x="5553222" y="5988734"/>
            <a:ext cx="4167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Graph of the identity function on the real numbers,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Resource: Wikipedia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74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CC039-B434-43BE-AA98-1E970C65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 –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827B6-2D3F-4AAB-8D22-8D22DB47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Constant function </a:t>
            </a:r>
            <a:r>
              <a:rPr lang="en-US" dirty="0"/>
              <a:t>– a function whose (output) value is the same for every input value, e.g., </a:t>
            </a:r>
            <a:r>
              <a:rPr lang="en-US" dirty="0">
                <a:highlight>
                  <a:srgbClr val="C0C0C0"/>
                </a:highlight>
              </a:rPr>
              <a:t>f(x) = 4 </a:t>
            </a:r>
            <a:r>
              <a:rPr lang="en-US" dirty="0"/>
              <a:t>is a constant function</a:t>
            </a:r>
          </a:p>
          <a:p>
            <a:r>
              <a:rPr lang="en-US" u="sng" dirty="0"/>
              <a:t>Function composition</a:t>
            </a:r>
            <a:r>
              <a:rPr lang="en-US" dirty="0"/>
              <a:t> – applying one function to the results of another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3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9481DD-309A-4C16-A1CA-F9E449C1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8B69FF1D-419E-4ADD-92BB-3C6C9FF35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Terminology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0BA0-FA6D-4D5C-8344-9DE63E89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151AF-D6EB-47CA-A3CF-149DD0CE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00881-A3F3-41B8-AC08-0FC8947F8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411162"/>
            <a:ext cx="4257675" cy="2828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5C65B7-80F3-412A-9E30-8F454B99F9F7}"/>
              </a:ext>
            </a:extLst>
          </p:cNvPr>
          <p:cNvSpPr txBox="1"/>
          <p:nvPr/>
        </p:nvSpPr>
        <p:spPr>
          <a:xfrm>
            <a:off x="461962" y="337502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Lean interprets the final three examples as the same expression; in the last expression, Lean infers the type of </a:t>
            </a:r>
            <a:r>
              <a:rPr lang="en-US" dirty="0">
                <a:highlight>
                  <a:srgbClr val="C0C0C0"/>
                </a:highlight>
              </a:rPr>
              <a:t>x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</a:rPr>
              <a:t>y</a:t>
            </a:r>
            <a:r>
              <a:rPr lang="en-US" dirty="0"/>
              <a:t> from the types of </a:t>
            </a:r>
            <a:r>
              <a:rPr lang="en-US" dirty="0">
                <a:highlight>
                  <a:srgbClr val="C0C0C0"/>
                </a:highlight>
              </a:rPr>
              <a:t>f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</a:rPr>
              <a:t>h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77FFE4-5CEA-44CE-A681-EF4FE52A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406102"/>
            <a:ext cx="2476500" cy="1438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E47489-8D63-4D1C-A8C2-AD461E6E0F5E}"/>
              </a:ext>
            </a:extLst>
          </p:cNvPr>
          <p:cNvSpPr txBox="1"/>
          <p:nvPr/>
        </p:nvSpPr>
        <p:spPr>
          <a:xfrm>
            <a:off x="4988718" y="189825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expression </a:t>
            </a:r>
            <a:r>
              <a:rPr lang="en-US" dirty="0">
                <a:highlight>
                  <a:srgbClr val="C0C0C0"/>
                </a:highlight>
              </a:rPr>
              <a:t>λ x : α</a:t>
            </a:r>
            <a:r>
              <a:rPr lang="en-US" dirty="0"/>
              <a:t>, x denotes the identity function on </a:t>
            </a:r>
            <a:r>
              <a:rPr lang="en-US" dirty="0">
                <a:highlight>
                  <a:srgbClr val="C0C0C0"/>
                </a:highlight>
              </a:rPr>
              <a:t>α</a:t>
            </a:r>
            <a:r>
              <a:rPr lang="en-US" dirty="0"/>
              <a:t>, the expression </a:t>
            </a:r>
            <a:r>
              <a:rPr lang="en-US" dirty="0">
                <a:highlight>
                  <a:srgbClr val="C0C0C0"/>
                </a:highlight>
              </a:rPr>
              <a:t>λ x : α, b </a:t>
            </a:r>
            <a:r>
              <a:rPr lang="en-US" dirty="0"/>
              <a:t>denotes the constant function that always returns </a:t>
            </a:r>
            <a:r>
              <a:rPr lang="en-US" dirty="0">
                <a:highlight>
                  <a:srgbClr val="C0C0C0"/>
                </a:highlight>
              </a:rPr>
              <a:t>b</a:t>
            </a:r>
            <a:r>
              <a:rPr lang="en-US" dirty="0"/>
              <a:t>, and </a:t>
            </a:r>
            <a:r>
              <a:rPr lang="en-US" dirty="0">
                <a:highlight>
                  <a:srgbClr val="C0C0C0"/>
                </a:highlight>
              </a:rPr>
              <a:t>λ x : α, g (f x)</a:t>
            </a:r>
            <a:r>
              <a:rPr lang="en-US" dirty="0"/>
              <a:t>, denotes the composition of </a:t>
            </a:r>
            <a:r>
              <a:rPr lang="en-US" dirty="0">
                <a:highlight>
                  <a:srgbClr val="C0C0C0"/>
                </a:highlight>
              </a:rPr>
              <a:t>f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</a:rPr>
              <a:t>g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9157C8-29DE-4814-93F6-DA35176EE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62" y="3188692"/>
            <a:ext cx="4295775" cy="666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5AC2AF-A762-41B3-A6A9-84B51C765002}"/>
              </a:ext>
            </a:extLst>
          </p:cNvPr>
          <p:cNvSpPr txBox="1"/>
          <p:nvPr/>
        </p:nvSpPr>
        <p:spPr>
          <a:xfrm>
            <a:off x="6557962" y="3899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can abstract over any of the constants in the previous definitions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2D5DFF-CC96-4E4C-8821-1FD8CE20F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50" y="4575584"/>
            <a:ext cx="4772025" cy="3714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2DC1AD-3CB4-49CC-A52E-C3AF13E0CF31}"/>
              </a:ext>
            </a:extLst>
          </p:cNvPr>
          <p:cNvSpPr txBox="1"/>
          <p:nvPr/>
        </p:nvSpPr>
        <p:spPr>
          <a:xfrm>
            <a:off x="662058" y="4929311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can even abstract over the type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1DD37A-AF64-44B5-9128-E633BA9E37D5}"/>
              </a:ext>
            </a:extLst>
          </p:cNvPr>
          <p:cNvSpPr txBox="1"/>
          <p:nvPr/>
        </p:nvSpPr>
        <p:spPr>
          <a:xfrm>
            <a:off x="662058" y="5254707"/>
            <a:ext cx="632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function that takes three types, </a:t>
            </a:r>
            <a:r>
              <a:rPr lang="en-US" dirty="0">
                <a:highlight>
                  <a:srgbClr val="C0C0C0"/>
                </a:highlight>
              </a:rPr>
              <a:t>α</a:t>
            </a:r>
            <a:r>
              <a:rPr lang="en-US" dirty="0"/>
              <a:t>, </a:t>
            </a:r>
            <a:r>
              <a:rPr lang="en-US" dirty="0">
                <a:highlight>
                  <a:srgbClr val="C0C0C0"/>
                </a:highlight>
              </a:rPr>
              <a:t>β</a:t>
            </a:r>
            <a:r>
              <a:rPr lang="en-US" dirty="0"/>
              <a:t>, and </a:t>
            </a:r>
            <a:r>
              <a:rPr lang="en-US" dirty="0">
                <a:highlight>
                  <a:srgbClr val="C0C0C0"/>
                </a:highlight>
              </a:rPr>
              <a:t>γ</a:t>
            </a:r>
            <a:r>
              <a:rPr lang="en-US" dirty="0"/>
              <a:t>, and two functions, </a:t>
            </a:r>
            <a:r>
              <a:rPr lang="en-US" dirty="0">
                <a:highlight>
                  <a:srgbClr val="C0C0C0"/>
                </a:highlight>
              </a:rPr>
              <a:t>g : β → γ </a:t>
            </a:r>
            <a:r>
              <a:rPr lang="en-US" dirty="0"/>
              <a:t>and </a:t>
            </a:r>
            <a:r>
              <a:rPr lang="en-US" dirty="0">
                <a:highlight>
                  <a:srgbClr val="C0C0C0"/>
                </a:highlight>
              </a:rPr>
              <a:t>f : α → β</a:t>
            </a:r>
            <a:r>
              <a:rPr lang="en-US" dirty="0"/>
              <a:t>, and returns the composition of </a:t>
            </a:r>
            <a:r>
              <a:rPr lang="en-US" dirty="0">
                <a:highlight>
                  <a:srgbClr val="C0C0C0"/>
                </a:highlight>
              </a:rPr>
              <a:t>g</a:t>
            </a:r>
            <a:r>
              <a:rPr lang="en-US" dirty="0"/>
              <a:t> and </a:t>
            </a:r>
            <a:r>
              <a:rPr lang="en-US" dirty="0">
                <a:highlight>
                  <a:srgbClr val="C0C0C0"/>
                </a:highligh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2137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610F1-54A3-46FA-8ABC-18AAE236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830629"/>
          </a:xfrm>
        </p:spPr>
        <p:txBody>
          <a:bodyPr/>
          <a:lstStyle/>
          <a:p>
            <a:r>
              <a:rPr lang="en-US" b="1" dirty="0"/>
              <a:t>#reduce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90BD7-B9DE-4EE0-9F74-8846A01C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2736349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Beta reduction </a:t>
            </a:r>
            <a:r>
              <a:rPr lang="en-US" dirty="0"/>
              <a:t>- the process of simplifying an expression. E.g., simplifying </a:t>
            </a:r>
            <a:r>
              <a:rPr lang="en-US" dirty="0">
                <a:highlight>
                  <a:srgbClr val="C0C0C0"/>
                </a:highlight>
              </a:rPr>
              <a:t>(λ x, t)s </a:t>
            </a:r>
            <a:r>
              <a:rPr lang="en-US" dirty="0"/>
              <a:t>to </a:t>
            </a:r>
            <a:r>
              <a:rPr lang="en-US" dirty="0">
                <a:highlight>
                  <a:srgbClr val="C0C0C0"/>
                </a:highlight>
              </a:rPr>
              <a:t>t[s/x]</a:t>
            </a:r>
            <a:r>
              <a:rPr lang="en-US" dirty="0"/>
              <a:t> - </a:t>
            </a:r>
            <a:r>
              <a:rPr lang="en-US" dirty="0">
                <a:highlight>
                  <a:srgbClr val="C0C0C0"/>
                </a:highlight>
              </a:rPr>
              <a:t>t</a:t>
            </a:r>
            <a:r>
              <a:rPr lang="en-US" dirty="0"/>
              <a:t> with s substituted for the variable </a:t>
            </a:r>
            <a:r>
              <a:rPr lang="en-US" dirty="0">
                <a:highlight>
                  <a:srgbClr val="C0C0C0"/>
                </a:highlight>
              </a:rPr>
              <a:t>x</a:t>
            </a:r>
          </a:p>
          <a:p>
            <a:r>
              <a:rPr lang="en-US" u="sng" dirty="0"/>
              <a:t>Beta equivalent terms </a:t>
            </a:r>
            <a:r>
              <a:rPr lang="en-US" dirty="0"/>
              <a:t>- terms that beta reduce to a common term</a:t>
            </a:r>
          </a:p>
          <a:p>
            <a:r>
              <a:rPr lang="en-US" u="sng" dirty="0"/>
              <a:t>Definitionally equal term </a:t>
            </a:r>
            <a:r>
              <a:rPr lang="en-US" dirty="0"/>
              <a:t>– two terms that reduce to the same value</a:t>
            </a:r>
          </a:p>
          <a:p>
            <a:r>
              <a:rPr lang="en-US" dirty="0"/>
              <a:t>In dependent type theory every term has a computational behavior, and supports a notion of reduction, or normalization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D1288-BDAB-43E8-96C5-49DDDFE0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4810125" cy="235267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2556A8E-3197-4902-89D8-9B16CA39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77" y="3974306"/>
            <a:ext cx="35147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8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951D0-03F7-49E4-9755-096034E7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are working in Lean most of the time?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F61A1-4A49-4CDD-A752-0FED5BB2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define objects and prove things about them</a:t>
            </a:r>
          </a:p>
          <a:p>
            <a:endParaRPr lang="ru-RU" dirty="0"/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75F62DFA-3B62-43CD-8FD7-6E66C63BD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4449"/>
              </p:ext>
            </p:extLst>
          </p:nvPr>
        </p:nvGraphicFramePr>
        <p:xfrm>
          <a:off x="948789" y="2431820"/>
          <a:ext cx="4706424" cy="1026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06424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1026652">
                <a:tc>
                  <a:txBody>
                    <a:bodyPr/>
                    <a:lstStyle/>
                    <a:p>
                      <a:r>
                        <a:rPr lang="cs-CZ" sz="1800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sz="1800" dirty="0"/>
                        <a:t> double : ℕ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cs-CZ" sz="1800" dirty="0"/>
                        <a:t> ℕ := </a:t>
                      </a:r>
                      <a:r>
                        <a:rPr lang="el-GR" sz="1800" dirty="0">
                          <a:solidFill>
                            <a:srgbClr val="92D050"/>
                          </a:solidFill>
                        </a:rPr>
                        <a:t>λ</a:t>
                      </a:r>
                      <a:r>
                        <a:rPr lang="el-GR" sz="1800" dirty="0"/>
                        <a:t> </a:t>
                      </a:r>
                      <a:r>
                        <a:rPr lang="cs-CZ" sz="1800" dirty="0"/>
                        <a:t>x, x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cs-CZ" sz="1800" dirty="0"/>
                        <a:t> x</a:t>
                      </a:r>
                    </a:p>
                    <a:p>
                      <a:r>
                        <a:rPr lang="cs-CZ" sz="1800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cs-CZ" sz="1800" dirty="0"/>
                        <a:t>square : ℕ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cs-CZ" sz="1800" dirty="0"/>
                        <a:t> ℕ := </a:t>
                      </a:r>
                      <a:r>
                        <a:rPr lang="el-GR" sz="1800" dirty="0">
                          <a:solidFill>
                            <a:srgbClr val="92D050"/>
                          </a:solidFill>
                        </a:rPr>
                        <a:t>λ</a:t>
                      </a:r>
                      <a:r>
                        <a:rPr lang="el-GR" sz="1800" dirty="0"/>
                        <a:t> </a:t>
                      </a:r>
                      <a:r>
                        <a:rPr lang="cs-CZ" sz="1800" dirty="0"/>
                        <a:t>x, x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*</a:t>
                      </a:r>
                      <a:r>
                        <a:rPr lang="cs-CZ" sz="1800" dirty="0"/>
                        <a:t> x</a:t>
                      </a:r>
                    </a:p>
                    <a:p>
                      <a:r>
                        <a:rPr lang="cs-CZ" sz="1800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do_twice</a:t>
                      </a:r>
                      <a:r>
                        <a:rPr lang="cs-CZ" sz="1800" dirty="0"/>
                        <a:t> : (ℕ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cs-CZ" sz="1800" dirty="0"/>
                        <a:t> ℕ)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cs-CZ" sz="1800" dirty="0"/>
                        <a:t> ℕ </a:t>
                      </a:r>
                      <a:r>
                        <a:rPr lang="cs-CZ" sz="1800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cs-CZ" sz="1800" dirty="0"/>
                        <a:t> ℕ := </a:t>
                      </a:r>
                      <a:r>
                        <a:rPr lang="el-GR" sz="1800" dirty="0">
                          <a:solidFill>
                            <a:srgbClr val="92D050"/>
                          </a:solidFill>
                        </a:rPr>
                        <a:t>λ</a:t>
                      </a:r>
                      <a:r>
                        <a:rPr lang="el-GR" sz="1800" dirty="0"/>
                        <a:t> </a:t>
                      </a:r>
                      <a:r>
                        <a:rPr lang="cs-CZ" sz="1800" dirty="0"/>
                        <a:t>f x, f (f x)</a:t>
                      </a:r>
                      <a:endParaRPr lang="ru-RU" sz="1800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832BE163-4C6B-4D84-879F-B36D62CE8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34363"/>
              </p:ext>
            </p:extLst>
          </p:nvPr>
        </p:nvGraphicFramePr>
        <p:xfrm>
          <a:off x="5765802" y="2431820"/>
          <a:ext cx="4706424" cy="1026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06424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1026652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dirty="0"/>
                        <a:t> double (x : ℕ) : ℕ := x </a:t>
                      </a:r>
                      <a:r>
                        <a:rPr lang="cs-CZ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cs-CZ" dirty="0"/>
                        <a:t> x</a:t>
                      </a:r>
                    </a:p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dirty="0"/>
                        <a:t> square (x : ℕ) := x </a:t>
                      </a:r>
                      <a:r>
                        <a:rPr lang="cs-CZ" dirty="0">
                          <a:solidFill>
                            <a:srgbClr val="92D050"/>
                          </a:solidFill>
                        </a:rPr>
                        <a:t>*</a:t>
                      </a:r>
                      <a:r>
                        <a:rPr lang="cs-CZ" dirty="0"/>
                        <a:t> x</a:t>
                      </a:r>
                    </a:p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do_twice</a:t>
                      </a:r>
                      <a:r>
                        <a:rPr lang="cs-CZ" dirty="0"/>
                        <a:t> (f : ℕ </a:t>
                      </a:r>
                      <a:r>
                        <a:rPr lang="cs-CZ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cs-CZ" dirty="0"/>
                        <a:t> ℕ) (x : ℕ) : ℕ := f (f x)</a:t>
                      </a:r>
                      <a:endParaRPr lang="ru-RU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C044A6DC-2BDC-4951-91B1-94AFDEBCF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68407"/>
              </p:ext>
            </p:extLst>
          </p:nvPr>
        </p:nvGraphicFramePr>
        <p:xfrm>
          <a:off x="1281918" y="3777917"/>
          <a:ext cx="5723793" cy="8081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3793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808151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pt-BR" dirty="0"/>
                        <a:t> do_twice (α : </a:t>
                      </a:r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Type</a:t>
                      </a:r>
                      <a:r>
                        <a:rPr lang="pt-BR" dirty="0">
                          <a:solidFill>
                            <a:srgbClr val="92D050"/>
                          </a:solidFill>
                        </a:rPr>
                        <a:t>*</a:t>
                      </a:r>
                      <a:r>
                        <a:rPr lang="pt-BR" dirty="0"/>
                        <a:t>) (h : α </a:t>
                      </a:r>
                      <a:r>
                        <a:rPr lang="pt-BR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pt-BR" dirty="0"/>
                        <a:t> α) (x : α) : α := h (h x)</a:t>
                      </a:r>
                    </a:p>
                    <a:p>
                      <a:r>
                        <a:rPr lang="pt-BR" dirty="0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pt-BR" dirty="0"/>
                        <a:t> do_twice (h : α </a:t>
                      </a:r>
                      <a:r>
                        <a:rPr lang="pt-BR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pt-BR" dirty="0"/>
                        <a:t> α) (x : α) : α := h (h x)</a:t>
                      </a:r>
                      <a:endParaRPr lang="ru-RU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5E22D673-B5DA-4E90-96A2-6F831413E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90555"/>
              </p:ext>
            </p:extLst>
          </p:nvPr>
        </p:nvGraphicFramePr>
        <p:xfrm>
          <a:off x="1281918" y="4788245"/>
          <a:ext cx="5723793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3793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808151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variables</a:t>
                      </a:r>
                      <a:r>
                        <a:rPr lang="cs-CZ" dirty="0"/>
                        <a:t> (</a:t>
                      </a:r>
                      <a:r>
                        <a:rPr lang="el-GR" dirty="0"/>
                        <a:t>α β γ :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Type</a:t>
                      </a:r>
                      <a:r>
                        <a:rPr lang="cs-CZ" dirty="0">
                          <a:solidFill>
                            <a:srgbClr val="92D050"/>
                          </a:solidFill>
                        </a:rPr>
                        <a:t>*</a:t>
                      </a:r>
                      <a:r>
                        <a:rPr lang="cs-CZ" dirty="0"/>
                        <a:t>)</a:t>
                      </a:r>
                    </a:p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variables</a:t>
                      </a:r>
                      <a:r>
                        <a:rPr lang="cs-CZ" dirty="0"/>
                        <a:t> (g : </a:t>
                      </a:r>
                      <a:r>
                        <a:rPr lang="el-GR" dirty="0"/>
                        <a:t>β </a:t>
                      </a:r>
                      <a:r>
                        <a:rPr lang="el-GR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el-GR" dirty="0"/>
                        <a:t> γ) (</a:t>
                      </a:r>
                      <a:r>
                        <a:rPr lang="cs-CZ" dirty="0"/>
                        <a:t>f : </a:t>
                      </a:r>
                      <a:r>
                        <a:rPr lang="el-GR" dirty="0"/>
                        <a:t>α </a:t>
                      </a:r>
                      <a:r>
                        <a:rPr lang="el-GR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el-GR" dirty="0"/>
                        <a:t> β) (</a:t>
                      </a:r>
                      <a:r>
                        <a:rPr lang="cs-CZ" dirty="0"/>
                        <a:t>h : </a:t>
                      </a:r>
                      <a:r>
                        <a:rPr lang="el-GR" dirty="0"/>
                        <a:t>α </a:t>
                      </a:r>
                      <a:r>
                        <a:rPr lang="el-GR" dirty="0">
                          <a:solidFill>
                            <a:srgbClr val="92D050"/>
                          </a:solidFill>
                        </a:rPr>
                        <a:t>→</a:t>
                      </a:r>
                      <a:r>
                        <a:rPr lang="el-GR" dirty="0"/>
                        <a:t> α)</a:t>
                      </a:r>
                    </a:p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variable</a:t>
                      </a:r>
                      <a:r>
                        <a:rPr lang="cs-CZ" dirty="0"/>
                        <a:t> x : </a:t>
                      </a:r>
                      <a:r>
                        <a:rPr lang="el-GR" dirty="0"/>
                        <a:t>α</a:t>
                      </a:r>
                    </a:p>
                    <a:p>
                      <a:endParaRPr lang="el-GR" dirty="0"/>
                    </a:p>
                    <a:p>
                      <a:r>
                        <a:rPr lang="cs-CZ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do_twice</a:t>
                      </a:r>
                      <a:r>
                        <a:rPr lang="cs-CZ" dirty="0"/>
                        <a:t> := h (h x)</a:t>
                      </a:r>
                      <a:endParaRPr lang="ru-RU" dirty="0"/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94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7B5B0-4823-45F5-AA9B-6E5C35A4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definitions using let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1A64E-35C3-4A98-A84D-5874FBA7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let a := t1 in t2</a:t>
            </a:r>
            <a:r>
              <a:rPr lang="en-US" dirty="0"/>
              <a:t> means – all </a:t>
            </a:r>
            <a:r>
              <a:rPr lang="en-US" dirty="0">
                <a:highlight>
                  <a:srgbClr val="C0C0C0"/>
                </a:highlight>
              </a:rPr>
              <a:t>a</a:t>
            </a:r>
            <a:r>
              <a:rPr lang="en-US" dirty="0"/>
              <a:t> in </a:t>
            </a:r>
            <a:r>
              <a:rPr lang="en-US" dirty="0">
                <a:highlight>
                  <a:srgbClr val="C0C0C0"/>
                </a:highlight>
              </a:rPr>
              <a:t>t2</a:t>
            </a:r>
            <a:r>
              <a:rPr lang="en-US" dirty="0"/>
              <a:t> will be replaced by </a:t>
            </a:r>
            <a:r>
              <a:rPr lang="en-US" dirty="0">
                <a:highlight>
                  <a:srgbClr val="C0C0C0"/>
                </a:highlight>
              </a:rPr>
              <a:t>t1</a:t>
            </a:r>
          </a:p>
          <a:p>
            <a:r>
              <a:rPr lang="es-ES" dirty="0">
                <a:highlight>
                  <a:srgbClr val="C0C0C0"/>
                </a:highlight>
              </a:rPr>
              <a:t>#reduce  </a:t>
            </a:r>
            <a:r>
              <a:rPr lang="es-ES" dirty="0" err="1">
                <a:highlight>
                  <a:srgbClr val="C0C0C0"/>
                </a:highlight>
              </a:rPr>
              <a:t>let</a:t>
            </a:r>
            <a:r>
              <a:rPr lang="es-ES" dirty="0">
                <a:highlight>
                  <a:srgbClr val="C0C0C0"/>
                </a:highlight>
              </a:rPr>
              <a:t> y := 2 + 2, z := y + y in z * z   -- 64</a:t>
            </a:r>
            <a:r>
              <a:rPr lang="en-US" dirty="0"/>
              <a:t> - all </a:t>
            </a:r>
            <a:r>
              <a:rPr lang="en-US" dirty="0">
                <a:highlight>
                  <a:srgbClr val="C0C0C0"/>
                </a:highlight>
              </a:rPr>
              <a:t>z</a:t>
            </a:r>
            <a:r>
              <a:rPr lang="en-US" dirty="0"/>
              <a:t> are replaced by </a:t>
            </a:r>
            <a:r>
              <a:rPr lang="en-US" dirty="0">
                <a:highlight>
                  <a:srgbClr val="C0C0C0"/>
                </a:highlight>
              </a:rPr>
              <a:t>y + y</a:t>
            </a:r>
            <a:r>
              <a:rPr lang="en-US" dirty="0"/>
              <a:t>, which are </a:t>
            </a:r>
            <a:r>
              <a:rPr lang="en-US" dirty="0">
                <a:highlight>
                  <a:srgbClr val="C0C0C0"/>
                </a:highlight>
              </a:rPr>
              <a:t>4+4</a:t>
            </a:r>
            <a:r>
              <a:rPr lang="en-US" dirty="0"/>
              <a:t>, so </a:t>
            </a:r>
            <a:r>
              <a:rPr lang="en-US" dirty="0">
                <a:highlight>
                  <a:srgbClr val="C0C0C0"/>
                </a:highlight>
              </a:rPr>
              <a:t>z * z</a:t>
            </a:r>
            <a:r>
              <a:rPr lang="en-US" dirty="0"/>
              <a:t> equals to 64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F8F0780D-13C3-497E-9561-C82C52B6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37991"/>
              </p:ext>
            </p:extLst>
          </p:nvPr>
        </p:nvGraphicFramePr>
        <p:xfrm>
          <a:off x="838200" y="3711979"/>
          <a:ext cx="4706424" cy="10991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06424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109917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2000" dirty="0" err="1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es-ES" sz="2000" dirty="0"/>
                        <a:t> t (x : ℕ) : ℕ :=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2000" dirty="0" err="1">
                          <a:solidFill>
                            <a:srgbClr val="92D050"/>
                          </a:solidFill>
                        </a:rPr>
                        <a:t>let</a:t>
                      </a:r>
                      <a:r>
                        <a:rPr lang="es-ES" sz="2000" dirty="0"/>
                        <a:t> y := x </a:t>
                      </a:r>
                      <a:r>
                        <a:rPr lang="es-ES" sz="2000" dirty="0">
                          <a:solidFill>
                            <a:srgbClr val="92D050"/>
                          </a:solidFill>
                        </a:rPr>
                        <a:t>+</a:t>
                      </a:r>
                      <a:r>
                        <a:rPr lang="es-ES" sz="2000" dirty="0"/>
                        <a:t> x in y </a:t>
                      </a:r>
                      <a:r>
                        <a:rPr lang="es-ES" sz="2000" dirty="0">
                          <a:solidFill>
                            <a:srgbClr val="92D050"/>
                          </a:solidFill>
                        </a:rPr>
                        <a:t>*</a:t>
                      </a:r>
                      <a:r>
                        <a:rPr lang="es-ES" sz="2000" dirty="0"/>
                        <a:t> y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2000" dirty="0">
                          <a:solidFill>
                            <a:srgbClr val="92D050"/>
                          </a:solidFill>
                        </a:rPr>
                        <a:t>#reduce </a:t>
                      </a:r>
                      <a:r>
                        <a:rPr lang="es-ES" sz="2000" dirty="0"/>
                        <a:t>t 2   </a:t>
                      </a:r>
                      <a:r>
                        <a:rPr lang="es-E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-- 16</a:t>
                      </a:r>
                      <a:endParaRPr lang="ru-RU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25C7-84AF-47C3-AB48-0CFA6663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B843D-9E5D-470A-9321-C2270537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sections, nested namespaces have to be closed in the order they are opened</a:t>
            </a:r>
          </a:p>
          <a:p>
            <a:r>
              <a:rPr lang="en-US" dirty="0"/>
              <a:t>Namespaces cannot be declared inside a section</a:t>
            </a:r>
          </a:p>
          <a:p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CF3FA3E5-BA6F-4C2E-B1FB-8801460E6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59513"/>
              </p:ext>
            </p:extLst>
          </p:nvPr>
        </p:nvGraphicFramePr>
        <p:xfrm>
          <a:off x="1091419" y="3283095"/>
          <a:ext cx="4706424" cy="3139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06424">
                  <a:extLst>
                    <a:ext uri="{9D8B030D-6E8A-4147-A177-3AD203B41FA5}">
                      <a16:colId xmlns:a16="http://schemas.microsoft.com/office/drawing/2014/main" val="758992015"/>
                    </a:ext>
                  </a:extLst>
                </a:gridCol>
              </a:tblGrid>
              <a:tr h="10991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namespace</a:t>
                      </a:r>
                      <a:r>
                        <a:rPr lang="en-US" sz="2000" dirty="0"/>
                        <a:t> foo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def</a:t>
                      </a:r>
                      <a:r>
                        <a:rPr lang="en-US" sz="2000" dirty="0"/>
                        <a:t> a : ℕ := 5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#print </a:t>
                      </a:r>
                      <a:r>
                        <a:rPr lang="en-US" sz="2000" dirty="0"/>
                        <a:t>"inside foo"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en-US" sz="2000" dirty="0"/>
                        <a:t>a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end</a:t>
                      </a:r>
                      <a:r>
                        <a:rPr lang="en-US" sz="2000" dirty="0"/>
                        <a:t> foo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#print </a:t>
                      </a:r>
                      <a:r>
                        <a:rPr lang="en-US" sz="2000" dirty="0"/>
                        <a:t>"outside the namespace"</a:t>
                      </a:r>
                    </a:p>
                    <a:p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-- #check a  -- error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open</a:t>
                      </a:r>
                      <a:r>
                        <a:rPr lang="en-US" sz="2000" dirty="0"/>
                        <a:t> foo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#print </a:t>
                      </a:r>
                      <a:r>
                        <a:rPr lang="en-US" sz="2000" dirty="0"/>
                        <a:t>"opened foo"</a:t>
                      </a:r>
                    </a:p>
                    <a:p>
                      <a:r>
                        <a:rPr lang="en-US" sz="2000" dirty="0">
                          <a:solidFill>
                            <a:srgbClr val="92D050"/>
                          </a:solidFill>
                        </a:rPr>
                        <a:t>#check </a:t>
                      </a:r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rgbClr val="2D0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16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8EB9-290D-47E8-A031-C7D7918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5EE83-21E8-4E82-9B20-27A21D17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https://en.wikipedia.org/wiki/Curry%E2%80%93Howard_correspondence</a:t>
            </a:r>
            <a:endParaRPr lang="en-US" dirty="0"/>
          </a:p>
          <a:p>
            <a:r>
              <a:rPr lang="cs-CZ" dirty="0">
                <a:hlinkClick r:id="rId3"/>
              </a:rPr>
              <a:t>https://yakovlev.me/lean-intro/</a:t>
            </a:r>
            <a:endParaRPr lang="en-US" dirty="0"/>
          </a:p>
          <a:p>
            <a:r>
              <a:rPr lang="cs-CZ" dirty="0">
                <a:hlinkClick r:id="rId4"/>
              </a:rPr>
              <a:t>https://leanprover.github.io/theorem_proving_in_lean/</a:t>
            </a:r>
            <a:endParaRPr lang="en-US" dirty="0"/>
          </a:p>
          <a:p>
            <a:r>
              <a:rPr lang="en-US" dirty="0">
                <a:hlinkClick r:id="rId5"/>
              </a:rPr>
              <a:t>https://commons.wikimedia.org/w/index.php?curid=66273005</a:t>
            </a:r>
            <a:endParaRPr lang="en-US" dirty="0"/>
          </a:p>
          <a:p>
            <a:r>
              <a:rPr lang="en-US" dirty="0">
                <a:hlinkClick r:id="rId6"/>
              </a:rPr>
              <a:t>https://ru.wikipedia.org/wiki/%D0%90%D0%B2%D1%82%D0%BE%D0%BC%D0%B0%D1%82%D0%B8%D1%87%D0%B5%D1%81%D0%BA%D0%BE%D0%B5_%D0%B4%D0%BE%D0%BA%D0%B0%D0%B7%D0%B0%D1%82%D0%B5%D0%BB%D1%8C%D1%81%D1%82%D0%B2%D0%BE#cite</a:t>
            </a:r>
            <a:r>
              <a:rPr lang="en-US">
                <a:hlinkClick r:id="rId6"/>
              </a:rPr>
              <a:t>_note-1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9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06C7B8-33CB-49CD-8926-63927C96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76C202-4F18-41BB-A478-11477BBA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use of logic and computational methods to check if the claim, written in a precise mathematical form, is true or false.</a:t>
            </a:r>
          </a:p>
          <a:p>
            <a:r>
              <a:rPr lang="en-US" dirty="0"/>
              <a:t>Example of</a:t>
            </a:r>
            <a:r>
              <a:rPr lang="ru-RU" dirty="0"/>
              <a:t> </a:t>
            </a:r>
            <a:r>
              <a:rPr lang="en-US" dirty="0"/>
              <a:t>a claim: (A</a:t>
            </a:r>
            <a:r>
              <a:rPr lang="pt-BR" b="0" i="0" dirty="0">
                <a:effectLst/>
                <a:latin typeface="MJXc-TeX-main-R"/>
              </a:rPr>
              <a:t>∧B) ⇒ (B∧A)</a:t>
            </a:r>
          </a:p>
          <a:p>
            <a:r>
              <a:rPr lang="pt-BR" dirty="0">
                <a:latin typeface="MJXc-TeX-main-R"/>
              </a:rPr>
              <a:t>Verification: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pt-BR" b="0" i="0" dirty="0">
                <a:effectLst/>
                <a:latin typeface="MJXc-TeX-main-R"/>
              </a:rPr>
              <a:t> ∧ </a:t>
            </a:r>
            <a:r>
              <a:rPr lang="en-US" dirty="0"/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pt-BR" b="0" i="0" dirty="0">
                <a:effectLst/>
                <a:latin typeface="MJXc-TeX-main-R"/>
              </a:rPr>
              <a:t> ∧ </a:t>
            </a:r>
            <a:r>
              <a:rPr lang="en-US" dirty="0"/>
              <a:t>B</a:t>
            </a:r>
            <a:r>
              <a:rPr lang="pt-BR" b="0" i="0" dirty="0">
                <a:effectLst/>
                <a:latin typeface="MJXc-TeX-main-R"/>
              </a:rPr>
              <a:t> ⇒ </a:t>
            </a:r>
            <a:r>
              <a:rPr lang="en-US" dirty="0"/>
              <a:t>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pt-BR" b="0" i="0" dirty="0">
                <a:effectLst/>
                <a:latin typeface="MJXc-TeX-main-R"/>
              </a:rPr>
              <a:t> ∧ </a:t>
            </a:r>
            <a:r>
              <a:rPr lang="en-US" dirty="0"/>
              <a:t>B</a:t>
            </a:r>
            <a:r>
              <a:rPr lang="pt-BR" b="0" i="0" dirty="0">
                <a:effectLst/>
                <a:latin typeface="MJXc-TeX-main-R"/>
              </a:rPr>
              <a:t> ⇒ </a:t>
            </a:r>
            <a:r>
              <a:rPr lang="en-US" dirty="0"/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pt-BR" b="0" i="0" dirty="0">
                <a:effectLst/>
                <a:latin typeface="MJXc-TeX-main-R"/>
              </a:rPr>
              <a:t> ⇒ (</a:t>
            </a:r>
            <a:r>
              <a:rPr lang="en-US" dirty="0"/>
              <a:t>A</a:t>
            </a:r>
            <a:r>
              <a:rPr lang="pt-BR" b="0" i="0" dirty="0">
                <a:effectLst/>
                <a:latin typeface="MJXc-TeX-main-R"/>
              </a:rPr>
              <a:t> ⇒ </a:t>
            </a:r>
            <a:r>
              <a:rPr lang="en-US" dirty="0"/>
              <a:t>B</a:t>
            </a:r>
            <a:r>
              <a:rPr lang="pt-BR" b="0" i="0" dirty="0">
                <a:effectLst/>
                <a:latin typeface="MJXc-TeX-main-R"/>
              </a:rPr>
              <a:t> ∧ </a:t>
            </a:r>
            <a:r>
              <a:rPr lang="en-US" dirty="0"/>
              <a:t>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pt-BR" b="0" i="0" dirty="0">
                <a:effectLst/>
                <a:latin typeface="MJXc-TeX-main-R"/>
              </a:rPr>
              <a:t> ⇒ </a:t>
            </a:r>
            <a:r>
              <a:rPr lang="en-US" dirty="0"/>
              <a:t>B</a:t>
            </a:r>
            <a:r>
              <a:rPr lang="pt-BR" b="0" i="0" dirty="0">
                <a:effectLst/>
                <a:latin typeface="MJXc-TeX-main-R"/>
              </a:rPr>
              <a:t> ∧ </a:t>
            </a:r>
            <a:r>
              <a:rPr lang="en-US" dirty="0"/>
              <a:t>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pt-BR" b="0" i="0" dirty="0">
                <a:effectLst/>
                <a:latin typeface="MJXc-TeX-main-R"/>
              </a:rPr>
              <a:t> ∧ </a:t>
            </a:r>
            <a:r>
              <a:rPr lang="en-US" dirty="0"/>
              <a:t>A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900" dirty="0"/>
              <a:t>(</a:t>
            </a:r>
            <a:r>
              <a:rPr lang="en-US" sz="1900" dirty="0">
                <a:hlinkClick r:id="rId2"/>
              </a:rPr>
              <a:t>Resource of example:</a:t>
            </a:r>
            <a:r>
              <a:rPr lang="ru-RU" sz="1900" dirty="0">
                <a:hlinkClick r:id="rId2"/>
              </a:rPr>
              <a:t> </a:t>
            </a:r>
            <a:r>
              <a:rPr lang="en-US" sz="1900" dirty="0" err="1">
                <a:hlinkClick r:id="rId2"/>
              </a:rPr>
              <a:t>Y.Belov</a:t>
            </a:r>
            <a:r>
              <a:rPr lang="en-US" sz="1900" dirty="0">
                <a:hlinkClick r:id="rId2"/>
              </a:rPr>
              <a:t>, </a:t>
            </a:r>
            <a:r>
              <a:rPr lang="en-US" sz="1900" dirty="0" err="1">
                <a:hlinkClick r:id="rId2"/>
              </a:rPr>
              <a:t>V.Sokolov</a:t>
            </a:r>
            <a:r>
              <a:rPr lang="en-US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399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8EB9-290D-47E8-A031-C7D7918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how we can make a program to provide a proof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5EE83-21E8-4E82-9B20-27A21D17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can find a proof</a:t>
            </a:r>
          </a:p>
          <a:p>
            <a:r>
              <a:rPr lang="en-US" dirty="0"/>
              <a:t>A program can help verify that the given proof </a:t>
            </a:r>
            <a:r>
              <a:rPr lang="en-US"/>
              <a:t>is correct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3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7B1EC-2B10-46DC-81CB-5CAAA6D5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MJXc-TeX-math-I"/>
              </a:rPr>
              <a:t>Automated theorem proving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663CB-BB6A-4B33-89AF-9B68EB862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8260"/>
          </a:xfrm>
        </p:spPr>
        <p:txBody>
          <a:bodyPr>
            <a:normAutofit/>
          </a:bodyPr>
          <a:lstStyle/>
          <a:p>
            <a:r>
              <a:rPr lang="pt-BR" dirty="0">
                <a:latin typeface="MJXc-TeX-math-I"/>
              </a:rPr>
              <a:t>A theorem proving, where</a:t>
            </a:r>
            <a:r>
              <a:rPr lang="pt-BR" b="0" i="0" dirty="0">
                <a:effectLst/>
                <a:latin typeface="MJXc-TeX-math-I"/>
              </a:rPr>
              <a:t> a </a:t>
            </a:r>
            <a:r>
              <a:rPr lang="en-US" b="0" i="0" dirty="0">
                <a:effectLst/>
                <a:latin typeface="MJXc-TeX-math-I"/>
              </a:rPr>
              <a:t>proof is realized by computer program. </a:t>
            </a:r>
            <a:r>
              <a:rPr lang="en-US" dirty="0">
                <a:latin typeface="MJXc-TeX-math-I"/>
              </a:rPr>
              <a:t>The process of proving is based on</a:t>
            </a:r>
            <a:r>
              <a:rPr lang="en-US" b="0" i="0" dirty="0">
                <a:effectLst/>
                <a:latin typeface="MJXc-TeX-math-I"/>
              </a:rPr>
              <a:t> propositional and first-order logic</a:t>
            </a:r>
          </a:p>
          <a:p>
            <a:r>
              <a:rPr lang="en-US" dirty="0"/>
              <a:t>The process is “searching”</a:t>
            </a:r>
          </a:p>
          <a:p>
            <a:pPr marL="450850" indent="0">
              <a:buNone/>
            </a:pPr>
            <a:r>
              <a:rPr lang="en-US" dirty="0"/>
              <a:t>👍 powerful, efficient</a:t>
            </a:r>
          </a:p>
          <a:p>
            <a:pPr marL="45085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pple Color Emoji"/>
              </a:rPr>
              <a:t>👎 </a:t>
            </a:r>
            <a:r>
              <a:rPr lang="en-US" b="0" i="0" dirty="0">
                <a:solidFill>
                  <a:srgbClr val="000000"/>
                </a:solidFill>
                <a:effectLst/>
                <a:latin typeface="Apple Color Emoji"/>
              </a:rPr>
              <a:t>s</a:t>
            </a:r>
            <a:r>
              <a:rPr lang="en-US" dirty="0"/>
              <a:t>ystem can have bugs. Are the results correct?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22F4A1-C385-4501-9C66-DAF42B1B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58" y="4903885"/>
            <a:ext cx="6866484" cy="14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A3D85-8D79-4304-B036-CFBA1680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automated theorem proving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09E31-CCAE-4D6E-91E6-B3CB2B04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JOHNNIAC</a:t>
            </a:r>
            <a:r>
              <a:rPr lang="en-US" dirty="0"/>
              <a:t> (1954, Martin Davis),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proved that the sum of two even numbers is even</a:t>
            </a:r>
          </a:p>
        </p:txBody>
      </p:sp>
      <p:pic>
        <p:nvPicPr>
          <p:cNvPr id="5" name="Рисунок 4" descr="Изображение выглядит как текст, внутренний, белый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19BE7416-4ED7-4AE3-9273-4797EFBE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416378"/>
            <a:ext cx="5297766" cy="285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4C7C0-5E4C-46D1-BFA8-D326D07CB29E}"/>
              </a:ext>
            </a:extLst>
          </p:cNvPr>
          <p:cNvSpPr txBox="1"/>
          <p:nvPr/>
        </p:nvSpPr>
        <p:spPr>
          <a:xfrm>
            <a:off x="838197" y="2686929"/>
            <a:ext cx="49483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err="1"/>
              <a:t>Logic</a:t>
            </a:r>
            <a:r>
              <a:rPr lang="cs-CZ" sz="2200" dirty="0"/>
              <a:t> </a:t>
            </a:r>
            <a:r>
              <a:rPr lang="cs-CZ" sz="2200" dirty="0" err="1"/>
              <a:t>Theory</a:t>
            </a:r>
            <a:r>
              <a:rPr lang="cs-CZ" sz="2200" dirty="0"/>
              <a:t> </a:t>
            </a:r>
            <a:r>
              <a:rPr lang="cs-CZ" sz="2200" dirty="0" err="1"/>
              <a:t>Machine</a:t>
            </a:r>
            <a:r>
              <a:rPr lang="en-US" sz="2200" dirty="0"/>
              <a:t> (1956, Allen Newell, Herbert A. Simon and J. C. Shaw) – ran on JOHNNIAC, constructed proofs from a small set of propositional axioms and three deduction rules: modus ponens, (propositional) variable substitution, and the replacement of formulas by their definition. Managed to prove 38 of the first 52 theorems of the Principia</a:t>
            </a:r>
            <a:endParaRPr lang="ru-RU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776E5-C0BF-4979-803A-1701DEF42A09}"/>
              </a:ext>
            </a:extLst>
          </p:cNvPr>
          <p:cNvSpPr txBox="1"/>
          <p:nvPr/>
        </p:nvSpPr>
        <p:spPr>
          <a:xfrm>
            <a:off x="6093656" y="527220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JOHNNIAC</a:t>
            </a:r>
            <a:r>
              <a:rPr lang="en-US" dirty="0"/>
              <a:t>, photo from </a:t>
            </a:r>
            <a:r>
              <a:rPr lang="en-US" dirty="0">
                <a:hlinkClick r:id="rId3"/>
              </a:rPr>
              <a:t>http://ed-thelen.org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61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C15C-2EA6-470C-8BA8-3983DA67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using ATP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D4B2B-EF5C-466E-B6D1-C6A657DD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Check the validity of formulas in propositional and first-order logic:</a:t>
            </a:r>
          </a:p>
          <a:p>
            <a:pPr marL="717550"/>
            <a:r>
              <a:rPr lang="en-US" dirty="0"/>
              <a:t>Resolution theorem provers</a:t>
            </a:r>
          </a:p>
          <a:p>
            <a:pPr marL="717550"/>
            <a:r>
              <a:rPr lang="en-US" dirty="0"/>
              <a:t>Tableau theorem provers</a:t>
            </a:r>
          </a:p>
          <a:p>
            <a:pPr marL="717550"/>
            <a:r>
              <a:rPr lang="en-US" dirty="0"/>
              <a:t>Fast satisfiability solvers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Search and check the validity expression in specific languages or domains (e.g., of linear or nonlinear expressions over the integers or the real numbers)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Realize mathematical computations, establish mathematical bounds, find mathematical objects. Calculation equals to proof here.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5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2ABDD-B135-4B15-8096-3F734029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theorem prover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A56A4-5345-42B5-95C1-FA8319B7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software, that assists the development of formal proofs</a:t>
            </a:r>
          </a:p>
          <a:p>
            <a:r>
              <a:rPr lang="en-US" dirty="0"/>
              <a:t>A human guides the search for proofs. Computer provides and stores the details of proof</a:t>
            </a:r>
          </a:p>
          <a:p>
            <a:r>
              <a:rPr lang="en-US" dirty="0"/>
              <a:t>The process is “verifying” – every claim should be supported by a proof in a suitable axiomatic foundation</a:t>
            </a:r>
          </a:p>
          <a:p>
            <a:pPr marL="45085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pple Color Emoji"/>
              </a:rPr>
              <a:t>👎 </a:t>
            </a:r>
            <a:r>
              <a:rPr lang="en-US" dirty="0">
                <a:solidFill>
                  <a:srgbClr val="000000"/>
                </a:solidFill>
                <a:latin typeface="Apple Color Emoji"/>
              </a:rPr>
              <a:t>more input and interaction from user</a:t>
            </a:r>
            <a:endParaRPr lang="en-US" dirty="0"/>
          </a:p>
          <a:p>
            <a:pPr marL="450850" indent="0">
              <a:buNone/>
            </a:pPr>
            <a:r>
              <a:rPr lang="en-US" dirty="0"/>
              <a:t>👍 allow to obtain deeper and more complex proof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2790</Words>
  <Application>Microsoft Office PowerPoint</Application>
  <PresentationFormat>Широкоэкранный</PresentationFormat>
  <Paragraphs>237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Apple Color Emoji</vt:lpstr>
      <vt:lpstr>Arial</vt:lpstr>
      <vt:lpstr>Calibri</vt:lpstr>
      <vt:lpstr>Calibri Light</vt:lpstr>
      <vt:lpstr>Consolas</vt:lpstr>
      <vt:lpstr>Miriam Fixed</vt:lpstr>
      <vt:lpstr>MJXc-TeX-main-R</vt:lpstr>
      <vt:lpstr>MJXc-TeX-math-I</vt:lpstr>
      <vt:lpstr>PT Sans</vt:lpstr>
      <vt:lpstr>Wingdings</vt:lpstr>
      <vt:lpstr>Тема Office</vt:lpstr>
      <vt:lpstr>Theorem proving in Lean 3</vt:lpstr>
      <vt:lpstr>What is covered in that presentation from Lean documentation</vt:lpstr>
      <vt:lpstr>Introduction</vt:lpstr>
      <vt:lpstr>Formal verification</vt:lpstr>
      <vt:lpstr>Two ways how we can make a program to provide a proof</vt:lpstr>
      <vt:lpstr>Automated theorem proving</vt:lpstr>
      <vt:lpstr>History of automated theorem proving </vt:lpstr>
      <vt:lpstr>What can we do using ATP</vt:lpstr>
      <vt:lpstr>Interactive theorem prover</vt:lpstr>
      <vt:lpstr>Interactive theorem proving</vt:lpstr>
      <vt:lpstr>The aim of Lean</vt:lpstr>
      <vt:lpstr>The goal of Lean</vt:lpstr>
      <vt:lpstr>WHY ON THE SAME LEVEL?</vt:lpstr>
      <vt:lpstr>Curry–Howard isomorphism</vt:lpstr>
      <vt:lpstr>How Lean can be used?</vt:lpstr>
      <vt:lpstr>How to use Lean?</vt:lpstr>
      <vt:lpstr>2. Dependent Type Theory</vt:lpstr>
      <vt:lpstr>Dependent type theory</vt:lpstr>
      <vt:lpstr>Why to use type theory in provers?</vt:lpstr>
      <vt:lpstr>Lean commands</vt:lpstr>
      <vt:lpstr>Lean commands</vt:lpstr>
      <vt:lpstr>Typing helper</vt:lpstr>
      <vt:lpstr>Type</vt:lpstr>
      <vt:lpstr>Let’s look at types in Lean closer</vt:lpstr>
      <vt:lpstr>Let’s look at types in Lean closer – 2</vt:lpstr>
      <vt:lpstr>Functions in Lean</vt:lpstr>
      <vt:lpstr>Creating a function from another expression</vt:lpstr>
      <vt:lpstr>Some terminology…</vt:lpstr>
      <vt:lpstr>Some terminology – 2</vt:lpstr>
      <vt:lpstr>Презентация PowerPoint</vt:lpstr>
      <vt:lpstr>#reduce</vt:lpstr>
      <vt:lpstr>How we are working in Lean most of the time?</vt:lpstr>
      <vt:lpstr>Local definitions using let</vt:lpstr>
      <vt:lpstr>Namespaces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Theorem proving in Lean</dc:title>
  <dc:creator>Mrmld Sky</dc:creator>
  <cp:lastModifiedBy>Mrmld Sky</cp:lastModifiedBy>
  <cp:revision>10</cp:revision>
  <dcterms:created xsi:type="dcterms:W3CDTF">2021-10-16T13:39:00Z</dcterms:created>
  <dcterms:modified xsi:type="dcterms:W3CDTF">2021-10-20T12:47:09Z</dcterms:modified>
</cp:coreProperties>
</file>