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A048-3DEB-4DEC-B9A6-43F2D2684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1431-2A19-47CE-B644-10D704B43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6BC3-947A-4E63-BC10-31493EC43E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552E-1710-40E7-93BC-B7504FD94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2E04-5AB8-4718-9E2E-A0F1784BA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99E1-7FAD-40AD-8CB5-1914D23225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685FC-2F60-4A40-B7F2-07566BD062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09FC-4C9E-483D-A6ED-47FC602084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00F5-8220-48A0-8278-FD4C2EF080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7C5A-9352-43D5-8D2C-747B2C9AC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E139-6694-4AFE-888B-3ACB0AAAA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32885-75A5-442F-B022-65964CD9E42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en-US" b="1" dirty="0" err="1" smtClean="0"/>
              <a:t>Uk</a:t>
            </a:r>
            <a:r>
              <a:rPr lang="cs-CZ" b="1" dirty="0" err="1" smtClean="0"/>
              <a:t>ázky</a:t>
            </a:r>
            <a:r>
              <a:rPr lang="cs-CZ" b="1" dirty="0" smtClean="0"/>
              <a:t> aplikací matematiky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 dirty="0"/>
              <a:t>Jaro 20</a:t>
            </a:r>
            <a:r>
              <a:rPr lang="en-US" dirty="0" smtClean="0"/>
              <a:t>1</a:t>
            </a:r>
            <a:r>
              <a:rPr lang="cs-CZ" dirty="0" smtClean="0"/>
              <a:t>4</a:t>
            </a:r>
            <a:r>
              <a:rPr lang="cs-CZ" smtClean="0"/>
              <a:t>, </a:t>
            </a:r>
            <a:r>
              <a:rPr lang="cs-CZ" dirty="0"/>
              <a:t>2</a:t>
            </a:r>
            <a:r>
              <a:rPr lang="cs-CZ" smtClean="0"/>
              <a:t>. </a:t>
            </a:r>
            <a:r>
              <a:rPr lang="cs-CZ" dirty="0"/>
              <a:t>přednáška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absolventu kurzu kryptoanalýzy, který uspořádalo Biuro </a:t>
            </a:r>
          </a:p>
          <a:p>
            <a:r>
              <a:rPr lang="cs-CZ" sz="2000"/>
              <a:t>Szyfrów v roce 1928 pro posluchače matematiky na univerzitě v Poznani.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4067175" y="1628775"/>
            <a:ext cx="1368425" cy="4968875"/>
            <a:chOff x="4150" y="981"/>
            <a:chExt cx="862" cy="3130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4150" y="1029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 flipH="1">
              <a:off x="4294" y="981"/>
              <a:ext cx="528" cy="31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4294" y="1125"/>
              <a:ext cx="537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294" y="1221"/>
              <a:ext cx="537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4294" y="1125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294" y="1344"/>
              <a:ext cx="53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4294" y="1557"/>
              <a:ext cx="537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H="1">
              <a:off x="4287" y="1707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H="1">
              <a:off x="4287" y="1934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4294" y="2037"/>
              <a:ext cx="537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4294" y="2133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4294" y="1707"/>
              <a:ext cx="537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4294" y="2373"/>
              <a:ext cx="537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4294" y="3189"/>
              <a:ext cx="537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H="1" flipV="1">
              <a:off x="4294" y="1797"/>
              <a:ext cx="537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294" y="2613"/>
              <a:ext cx="53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4294" y="2949"/>
              <a:ext cx="537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4294" y="2387"/>
              <a:ext cx="537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4294" y="2853"/>
              <a:ext cx="537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4294" y="2841"/>
              <a:ext cx="537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 flipV="1">
              <a:off x="4287" y="3204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 flipH="1">
              <a:off x="4287" y="306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4294" y="3430"/>
              <a:ext cx="53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H="1">
              <a:off x="4294" y="3621"/>
              <a:ext cx="537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4821" y="1027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H="1" flipV="1">
              <a:off x="4287" y="157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H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 flipV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auto">
            <a:xfrm flipH="1" flipV="1">
              <a:off x="4287" y="3657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93713" y="312738"/>
            <a:ext cx="8158162" cy="1081087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 rot="-5400000">
            <a:off x="4610893" y="2224882"/>
            <a:ext cx="303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-5400000">
            <a:off x="4332288" y="1665287"/>
            <a:ext cx="838200" cy="496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 flipV="1">
            <a:off x="2170906" y="4039394"/>
            <a:ext cx="8524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 flipV="1">
            <a:off x="2427288" y="3935412"/>
            <a:ext cx="852488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66950" y="39592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509838" y="4048125"/>
            <a:ext cx="852488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 flipV="1">
            <a:off x="3125788" y="3770312"/>
            <a:ext cx="852488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V="1">
            <a:off x="3167857" y="396795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V="1">
            <a:off x="3635376" y="386080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3614738" y="4043362"/>
            <a:ext cx="852488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3981450" y="38449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3445669" y="3688556"/>
            <a:ext cx="852488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V="1">
            <a:off x="4241800" y="3949700"/>
            <a:ext cx="852488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V="1">
            <a:off x="5609431" y="3877469"/>
            <a:ext cx="8524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669506" y="3607594"/>
            <a:ext cx="8524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 flipV="1">
            <a:off x="4540250" y="4032250"/>
            <a:ext cx="8524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 flipV="1">
            <a:off x="5059363" y="4046537"/>
            <a:ext cx="852488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>
            <a:off x="4328319" y="3885406"/>
            <a:ext cx="8524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V="1">
            <a:off x="4910931" y="4042569"/>
            <a:ext cx="852488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>
            <a:off x="5145881" y="3788569"/>
            <a:ext cx="85248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>
            <a:off x="55435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 flipV="1">
            <a:off x="53276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5803900" y="4065588"/>
            <a:ext cx="852488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 flipV="1">
            <a:off x="6348413" y="3824287"/>
            <a:ext cx="852488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 rot="-5400000">
            <a:off x="4607719" y="1159669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rot="5400000">
            <a:off x="2986881" y="3933032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rot="5400000" flipV="1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rot="5400000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rot="5400000">
            <a:off x="6371432" y="3860006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374900" y="4667250"/>
            <a:ext cx="252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b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536825" y="466725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d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2736850" y="4667250"/>
            <a:ext cx="453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a   c   i   h    e   l    j   m  f   n   g   o   l   q    r   t   v   p   s   u   </a:t>
            </a:r>
            <a:r>
              <a:rPr lang="en-US" sz="1200">
                <a:latin typeface="Times New Roman" pitchFamily="18" charset="0"/>
              </a:rPr>
              <a:t>z   y   x   w 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611313" y="3357563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3200">
                <a:latin typeface="Times New Roman" pitchFamily="18" charset="0"/>
              </a:rPr>
              <a:t> (                                               )</a:t>
            </a:r>
            <a:endParaRPr lang="cs-CZ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2000" fill="hold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7" dur="2000" fill="hold"/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2000" fill="hold"/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1" dur="2000" fill="hold"/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3" dur="2000" fill="hold"/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5" dur="2000" fill="hold"/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7" dur="2000" fill="hold"/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9" dur="2000" fill="hold"/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1" dur="2000" fill="hold"/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3" dur="2000" fill="hold"/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5" dur="2000" fill="hold"/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7" dur="2000" fill="hold"/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2000" fill="hold"/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2000" fill="hold"/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3" dur="2000" fill="hold"/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2000" fill="hold"/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7" dur="2000" fill="hold"/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2000" fill="hold"/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1" dur="2000" fill="hold"/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2000" fill="hold"/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5" dur="2000" fill="hold"/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7" dur="2000" fill="hold"/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9" dur="2000" fill="hold"/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1" dur="2000" fill="hold"/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3" dur="2000" fill="hold"/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5" dur="2000" fill="hold"/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7" dur="2000" fill="hold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2000" fill="hold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9" dur="2000" fill="hold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1" dur="2000" fill="hold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3" dur="2000" fill="hold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2000" fill="hold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7" dur="2000" fill="hold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9" dur="2000" fill="hold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1" dur="2000" fill="hold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3" dur="2000" fill="hold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5" dur="2000" fill="hold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7" dur="2000" fill="hold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2000" fill="hold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5" dur="2000" fill="hold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2000" fill="hold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1" dur="20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3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5" dur="20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 build="allAtOnce"/>
      <p:bldP spid="47137" grpId="1" build="allAtOnce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 animBg="1"/>
      <p:bldP spid="47148" grpId="1" animBg="1"/>
      <p:bldP spid="47149" grpId="0" animBg="1"/>
      <p:bldP spid="47149" grpId="1" animBg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3" grpId="0" animBg="1"/>
      <p:bldP spid="47153" grpId="1" animBg="1"/>
      <p:bldP spid="47154" grpId="0" animBg="1"/>
      <p:bldP spid="47154" grpId="1" animBg="1"/>
      <p:bldP spid="47155" grpId="0" animBg="1"/>
      <p:bldP spid="47155" grpId="1" animBg="1"/>
      <p:bldP spid="47156" grpId="0" animBg="1"/>
      <p:bldP spid="47156" grpId="1" animBg="1"/>
      <p:bldP spid="47157" grpId="0" animBg="1"/>
      <p:bldP spid="47157" grpId="1" animBg="1"/>
      <p:bldP spid="47158" grpId="0" animBg="1"/>
      <p:bldP spid="47158" grpId="1" animBg="1"/>
      <p:bldP spid="47159" grpId="0" animBg="1"/>
      <p:bldP spid="47159" grpId="1" animBg="1"/>
      <p:bldP spid="47160" grpId="0" animBg="1"/>
      <p:bldP spid="47160" grpId="1" animBg="1"/>
      <p:bldP spid="47161" grpId="0" build="allAtOnce"/>
      <p:bldP spid="47162" grpId="0" animBg="1"/>
      <p:bldP spid="47162" grpId="1" animBg="1"/>
      <p:bldP spid="47163" grpId="0" animBg="1"/>
      <p:bldP spid="47163" grpId="1" animBg="1"/>
      <p:bldP spid="47164" grpId="0" animBg="1"/>
      <p:bldP spid="47164" grpId="1" animBg="1"/>
      <p:bldP spid="47165" grpId="0" animBg="1"/>
      <p:bldP spid="47165" grpId="1" animBg="1"/>
      <p:bldP spid="47166" grpId="0"/>
      <p:bldP spid="47166" grpId="1"/>
      <p:bldP spid="47167" grpId="0"/>
      <p:bldP spid="47167" grpId="1"/>
      <p:bldP spid="47168" grpId="0"/>
      <p:bldP spid="47168" grpId="1"/>
      <p:bldP spid="471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43213" y="256540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51125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267700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22488" y="25654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1352550" cy="5457825"/>
          </a:xfrm>
          <a:prstGeom prst="rect">
            <a:avLst/>
          </a:prstGeom>
          <a:noFill/>
        </p:spPr>
      </p:pic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55650" y="65976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742950" y="10064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6088" y="3632200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l j m f n g o l q r t v p s u z y x v</a:t>
            </a:r>
          </a:p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95588" y="35004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412163" y="35242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955800" y="3573463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 baseline="30000">
                <a:latin typeface="Times New Roman" pitchFamily="18" charset="0"/>
              </a:rPr>
              <a:t>-1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503488" y="35734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>
                <a:latin typeface="Times New Roman" pitchFamily="18" charset="0"/>
              </a:rPr>
              <a:t>=</a:t>
            </a: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6" grpId="0" animBg="1"/>
      <p:bldP spid="48137" grpId="0" animBg="1"/>
      <p:bldP spid="48138" grpId="0"/>
      <p:bldP spid="48139" grpId="0"/>
      <p:bldP spid="48140" grpId="0"/>
      <p:bldP spid="48141" grpId="0"/>
      <p:bldP spid="481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Rotory lze násobit</a:t>
            </a:r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1560513" y="1712913"/>
            <a:ext cx="8524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1560513" y="1865313"/>
            <a:ext cx="8524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1546225" y="1727200"/>
            <a:ext cx="852488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1560513" y="2060575"/>
            <a:ext cx="852487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560513" y="2398713"/>
            <a:ext cx="85248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549400" y="26368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544638" y="2997200"/>
            <a:ext cx="868362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560513" y="3160713"/>
            <a:ext cx="8524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536700" y="3313113"/>
            <a:ext cx="86201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1560513" y="2636838"/>
            <a:ext cx="852487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1536700" y="3694113"/>
            <a:ext cx="876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560513" y="4989513"/>
            <a:ext cx="8524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1560513" y="2779713"/>
            <a:ext cx="8524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536700" y="4075113"/>
            <a:ext cx="8763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1560513" y="4608513"/>
            <a:ext cx="8524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560513" y="3716338"/>
            <a:ext cx="852487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560513" y="4456113"/>
            <a:ext cx="85248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1560513" y="4437063"/>
            <a:ext cx="852487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 flipV="1">
            <a:off x="1549400" y="50133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1549400" y="47974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 flipV="1">
            <a:off x="1560513" y="5372100"/>
            <a:ext cx="85248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560513" y="5675313"/>
            <a:ext cx="852487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2397125" y="1562100"/>
            <a:ext cx="201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1549400" y="24209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 flipV="1">
            <a:off x="1549400" y="57324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690563" y="1916113"/>
            <a:ext cx="8667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688975" y="2276475"/>
            <a:ext cx="868363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98500" y="1712913"/>
            <a:ext cx="844550" cy="252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709613" y="1704975"/>
            <a:ext cx="8477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685800" y="3140075"/>
            <a:ext cx="871538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5800" y="2085975"/>
            <a:ext cx="871538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85800" y="1885950"/>
            <a:ext cx="852488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85800" y="2446338"/>
            <a:ext cx="8715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684213" y="3914775"/>
            <a:ext cx="849312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88975" y="2268538"/>
            <a:ext cx="868363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685800" y="2990850"/>
            <a:ext cx="850900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696913" y="2776538"/>
            <a:ext cx="860425" cy="274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687388" y="2614613"/>
            <a:ext cx="8699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5800" y="3684588"/>
            <a:ext cx="8429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671513" y="4797425"/>
            <a:ext cx="8858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85800" y="3151188"/>
            <a:ext cx="871538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7388" y="4652963"/>
            <a:ext cx="86995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709613" y="4437063"/>
            <a:ext cx="84772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674688" y="4810125"/>
            <a:ext cx="88265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703263" y="5156200"/>
            <a:ext cx="8540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696913" y="5372100"/>
            <a:ext cx="8604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696913" y="6062663"/>
            <a:ext cx="8604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3738" y="2420938"/>
            <a:ext cx="863600" cy="293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695325" y="4448175"/>
            <a:ext cx="862013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95325" y="5876925"/>
            <a:ext cx="862013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685800" y="4086225"/>
            <a:ext cx="871538" cy="164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68313" y="1555750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684213" y="1557338"/>
            <a:ext cx="1727200" cy="4897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1533525" y="1547813"/>
            <a:ext cx="14288" cy="4900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7088" y="6375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M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738313" y="637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4984750" y="35941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355975" y="1916113"/>
            <a:ext cx="560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825750" y="1989138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3189288" y="19161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8805863" y="18780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3348038" y="2551113"/>
            <a:ext cx="570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k j m f n g o l q r t v p s u z y x w 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 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190875" y="2492375"/>
            <a:ext cx="27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8815388" y="25050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808288" y="2565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3360738" y="3357563"/>
            <a:ext cx="5997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3225800" y="33575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8789988" y="33321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264953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3348038" y="4221163"/>
            <a:ext cx="6048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l m b g s c h a f i d j r k n v y p t u z e o w q x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3225800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8797925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2665413" y="4221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3709988" y="4941888"/>
            <a:ext cx="417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MN   </a:t>
            </a:r>
            <a:r>
              <a:rPr lang="cs-CZ" sz="3200" b="1">
                <a:latin typeface="Times New Roman" pitchFamily="18" charset="0"/>
              </a:rPr>
              <a:t>se nerovná</a:t>
            </a:r>
            <a:r>
              <a:rPr lang="cs-CZ" sz="3200" i="1">
                <a:latin typeface="Times New Roman" pitchFamily="18" charset="0"/>
              </a:rPr>
              <a:t>   NM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3635375" y="558958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R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MN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=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RM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280150" y="5632450"/>
            <a:ext cx="1316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=RMN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 flipH="1">
            <a:off x="965200" y="1341438"/>
            <a:ext cx="11588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316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3629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2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/>
      <p:bldP spid="49221" grpId="0"/>
      <p:bldP spid="49222" grpId="0"/>
      <p:bldP spid="49223" grpId="0"/>
      <p:bldP spid="49224" grpId="0"/>
      <p:bldP spid="49225" grpId="0"/>
      <p:bldP spid="49226" grpId="0"/>
      <p:bldP spid="49227" grpId="0"/>
      <p:bldP spid="49228" grpId="0"/>
      <p:bldP spid="49229" grpId="0"/>
      <p:bldP spid="49230" grpId="0"/>
      <p:bldP spid="49231" grpId="0"/>
      <p:bldP spid="49232" grpId="0"/>
      <p:bldP spid="492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Grafické znázornění permutací</a:t>
            </a: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46138" y="15144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3350" y="14700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9250" y="1557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83425" y="14859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827088" y="2708275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1476375" y="27082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1331913" y="34290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827088" y="34290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035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140200" y="2636838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3563938" y="33575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2987675" y="33575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2987675" y="26368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5724525" y="26368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219700" y="263683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7235825" y="285273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7885113" y="2852738"/>
            <a:ext cx="5032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723582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10429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835150" y="4652963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1403350" y="54451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1042988" y="53006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V="1">
            <a:off x="3492500" y="4581525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284663" y="4581525"/>
            <a:ext cx="5032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V="1">
            <a:off x="5867400" y="4652963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7308850" y="46529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3399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3132138" y="616585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Cyklick</a:t>
            </a:r>
            <a:r>
              <a:rPr lang="cs-CZ"/>
              <a:t>ý typ permutace </a:t>
            </a:r>
            <a:r>
              <a:rPr lang="cs-CZ" i="1"/>
              <a:t>N </a:t>
            </a:r>
            <a:r>
              <a:rPr lang="cs-CZ"/>
              <a:t>:  (0,2,3,2,1,0,0, . . . . )</a:t>
            </a:r>
            <a:endParaRPr lang="en-US" i="1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9750" y="32845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319213" y="2387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51050" y="3213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187450" y="40767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2713038" y="31877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916238" y="24923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i</a:t>
            </a:r>
            <a:endParaRPr lang="en-US" sz="160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067175" y="22764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j</a:t>
            </a:r>
            <a:endParaRPr lang="en-US" sz="160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427538" y="3141663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m</a:t>
            </a:r>
            <a:endParaRPr lang="en-US" sz="160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454400" y="3822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219700" y="32131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003800" y="33909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567363" y="230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h</a:t>
            </a:r>
            <a:endParaRPr lang="en-US" sz="16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6516688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k</a:t>
            </a:r>
            <a:endParaRPr lang="en-US" sz="1600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019925" y="35004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l</a:t>
            </a:r>
            <a:endParaRPr lang="en-US" sz="1600"/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740650" y="254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n</a:t>
            </a:r>
            <a:endParaRPr lang="en-US" sz="1600"/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8362950" y="3500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o</a:t>
            </a:r>
            <a:endParaRPr lang="en-US" sz="1600"/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755650" y="515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692275" y="4292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q</a:t>
            </a:r>
            <a:endParaRPr lang="en-US" sz="1600"/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339975" y="5300663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r</a:t>
            </a:r>
            <a:endParaRPr lang="en-US" sz="1600"/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331913" y="606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t</a:t>
            </a:r>
            <a:endParaRPr lang="en-US" sz="1600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 flipH="1">
            <a:off x="34925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3238500" y="5157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s</a:t>
            </a:r>
            <a:endParaRPr lang="en-US" sz="1600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211638" y="4292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</a:t>
            </a:r>
            <a:endParaRPr lang="en-US" sz="1600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762500" y="5165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u</a:t>
            </a:r>
            <a:endParaRPr lang="en-US" sz="16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w</a:t>
            </a:r>
            <a:endParaRPr lang="en-US" sz="1600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6516688" y="43656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z</a:t>
            </a:r>
            <a:endParaRPr lang="en-US" sz="160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7054850" y="53387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</a:t>
            </a:r>
            <a:endParaRPr lang="en-US" sz="1600"/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7956550" y="4437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y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19" grpId="0" animBg="1"/>
      <p:bldP spid="51220" grpId="0" animBg="1"/>
      <p:bldP spid="51221" grpId="0" animBg="1"/>
      <p:bldP spid="51222" grpId="0" animBg="1"/>
      <p:bldP spid="51223" grpId="0" animBg="1"/>
      <p:bldP spid="51223" grpId="1" animBg="1"/>
      <p:bldP spid="51224" grpId="0" animBg="1"/>
      <p:bldP spid="51225" grpId="0" animBg="1"/>
      <p:bldP spid="51226" grpId="0" animBg="1"/>
      <p:bldP spid="51227" grpId="0" animBg="1"/>
      <p:bldP spid="51229" grpId="0" animBg="1"/>
      <p:bldP spid="51232" grpId="0" animBg="1"/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5" grpId="0" animBg="1"/>
      <p:bldP spid="51246" grpId="0" animBg="1"/>
      <p:bldP spid="51249" grpId="0"/>
      <p:bldP spid="51250" grpId="0"/>
      <p:bldP spid="51251" grpId="0"/>
      <p:bldP spid="51252" grpId="0"/>
      <p:bldP spid="51253" grpId="0"/>
      <p:bldP spid="51254" grpId="0"/>
      <p:bldP spid="51255" grpId="0"/>
      <p:bldP spid="51256" grpId="0"/>
      <p:bldP spid="51257" grpId="0"/>
      <p:bldP spid="51258" grpId="0"/>
      <p:bldP spid="51259" grpId="0" animBg="1"/>
      <p:bldP spid="51260" grpId="0"/>
      <p:bldP spid="51261" grpId="0"/>
      <p:bldP spid="51262" grpId="0"/>
      <p:bldP spid="51263" grpId="0"/>
      <p:bldP spid="51264" grpId="0"/>
      <p:bldP spid="51265" grpId="0"/>
      <p:bldP spid="51266" grpId="0"/>
      <p:bldP spid="51267" grpId="0"/>
      <p:bldP spid="51268" grpId="0"/>
      <p:bldP spid="51269" grpId="0"/>
      <p:bldP spid="51270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 složené permutace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000066"/>
                </a:solidFill>
                <a:latin typeface="Times New Roman" pitchFamily="18" charset="0"/>
              </a:rPr>
              <a:t>N=</a:t>
            </a:r>
            <a:endParaRPr lang="en-US" sz="3200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89050" y="13716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28950" y="13827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b c a e f g d</a:t>
            </a:r>
            <a:endParaRPr lang="en-US" sz="14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chemeClr val="hlink"/>
                </a:solidFill>
                <a:latin typeface="Times New Roman" pitchFamily="18" charset="0"/>
              </a:rPr>
              <a:t>M=</a:t>
            </a:r>
            <a:endParaRPr lang="en-US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331913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47813" y="2119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b c a e f g d</a:t>
            </a:r>
          </a:p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987675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787900" y="1700213"/>
            <a:ext cx="1079500" cy="9366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867400" y="1700213"/>
            <a:ext cx="1081088" cy="12239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787900" y="2636838"/>
            <a:ext cx="2160588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284663" y="3500438"/>
            <a:ext cx="1295400" cy="7207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80063" y="3500438"/>
            <a:ext cx="1439862" cy="1152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5292725" y="4652963"/>
            <a:ext cx="1727200" cy="86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4284663" y="4221163"/>
            <a:ext cx="1008062" cy="129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1038" y="24447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867400" y="14128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19925" y="2732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987800" y="40290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580063" y="32845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019925" y="44370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8263" y="5468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5580063" y="1700213"/>
            <a:ext cx="287337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4859338" y="2636838"/>
            <a:ext cx="649287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7988" y="3209925"/>
            <a:ext cx="1068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FF0000"/>
                </a:solidFill>
                <a:latin typeface="Times New Roman" pitchFamily="18" charset="0"/>
              </a:rPr>
              <a:t>MN=</a:t>
            </a:r>
            <a:endParaRPr lang="en-US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547813" y="3271838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987675" y="31480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4859338" y="2636838"/>
            <a:ext cx="433387" cy="28082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948488" y="2924175"/>
            <a:ext cx="61912" cy="1711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867400" y="1700213"/>
            <a:ext cx="1117600" cy="2935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H="1" flipV="1">
            <a:off x="4932363" y="2636838"/>
            <a:ext cx="647700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284663" y="2708275"/>
            <a:ext cx="503237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 flipV="1">
            <a:off x="4356100" y="4221163"/>
            <a:ext cx="2592388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flipV="1">
            <a:off x="5292725" y="2924175"/>
            <a:ext cx="158432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4356100" y="1765300"/>
            <a:ext cx="1460500" cy="2384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3" grpId="0"/>
      <p:bldP spid="54294" grpId="0"/>
      <p:bldP spid="54295" grpId="0"/>
      <p:bldP spid="54296" grpId="0"/>
      <p:bldP spid="54297" grpId="0"/>
      <p:bldP spid="54298" grpId="0"/>
      <p:bldP spid="54301" grpId="0" animBg="1"/>
      <p:bldP spid="54302" grpId="0" animBg="1"/>
      <p:bldP spid="54303" grpId="0"/>
      <p:bldP spid="54304" grpId="0"/>
      <p:bldP spid="54305" grpId="0"/>
      <p:bldP spid="54306" grpId="0"/>
      <p:bldP spid="54307" grpId="0" animBg="1"/>
      <p:bldP spid="54310" grpId="0" animBg="1"/>
      <p:bldP spid="54311" grpId="0" animBg="1"/>
      <p:bldP spid="54313" grpId="0" animBg="1"/>
      <p:bldP spid="54314" grpId="0" animBg="1"/>
      <p:bldP spid="54315" grpId="0" animBg="1"/>
      <p:bldP spid="54318" grpId="0" animBg="1"/>
      <p:bldP spid="543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35013" y="1481138"/>
            <a:ext cx="618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U,V   </a:t>
            </a:r>
            <a:r>
              <a:rPr lang="cs-CZ" sz="2000"/>
              <a:t>jsou permutace na nějaké množině  </a:t>
            </a:r>
            <a:r>
              <a:rPr lang="cs-CZ" sz="2000" i="1">
                <a:latin typeface="Times New Roman" pitchFamily="18" charset="0"/>
              </a:rPr>
              <a:t>Z  </a:t>
            </a:r>
            <a:r>
              <a:rPr lang="cs-CZ" sz="2000"/>
              <a:t> a </a:t>
            </a:r>
            <a:r>
              <a:rPr lang="en-US" sz="2000"/>
              <a:t>nech</a:t>
            </a:r>
            <a:r>
              <a:rPr lang="cs-CZ" sz="2000"/>
              <a:t>ť</a:t>
            </a:r>
          </a:p>
          <a:p>
            <a:r>
              <a:rPr lang="cs-CZ" sz="2000"/>
              <a:t>permutace  </a:t>
            </a:r>
            <a:r>
              <a:rPr lang="cs-CZ" sz="2000" i="1">
                <a:latin typeface="Times New Roman" pitchFamily="18" charset="0"/>
              </a:rPr>
              <a:t>X </a:t>
            </a:r>
            <a:r>
              <a:rPr lang="cs-CZ" sz="2000"/>
              <a:t> na množině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sz="2000"/>
              <a:t>  je řešením této rovnice.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92788" y="23002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X(a)</a:t>
            </a:r>
            <a:endParaRPr lang="en-US" sz="1600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9113" y="5465763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Je-li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řešením rovnice, zobrazuje šipky libovolného cyklu permutace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na šipky</a:t>
            </a:r>
          </a:p>
          <a:p>
            <a:r>
              <a:rPr lang="cs-CZ"/>
              <a:t>nějakého cyklu permutace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téže délky. </a:t>
            </a:r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39750" y="6100763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Nutnou podmínkou pro řešitelnost rovnice je to, že permutace  </a:t>
            </a:r>
            <a:r>
              <a:rPr lang="cs-CZ" i="1">
                <a:latin typeface="Times New Roman" pitchFamily="18" charset="0"/>
              </a:rPr>
              <a:t>U,V</a:t>
            </a:r>
            <a:r>
              <a:rPr lang="cs-CZ"/>
              <a:t>   musí mít </a:t>
            </a:r>
          </a:p>
          <a:p>
            <a:r>
              <a:rPr lang="cs-CZ"/>
              <a:t>stejný cyklický typ, tj. stejný počet cyklů libovolné délky.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7" grpId="0" animBg="1"/>
      <p:bldP spid="56328" grpId="0"/>
      <p:bldP spid="56330" grpId="0"/>
      <p:bldP spid="56331" grpId="0" animBg="1"/>
      <p:bldP spid="56332" grpId="0"/>
      <p:bldP spid="56333" grpId="0" animBg="1"/>
      <p:bldP spid="56334" grpId="0"/>
      <p:bldP spid="56335" grpId="0" animBg="1"/>
      <p:bldP spid="56336" grpId="0" animBg="1"/>
      <p:bldP spid="56338" grpId="0" animBg="1"/>
      <p:bldP spid="56339" grpId="0" animBg="1"/>
      <p:bldP spid="56340" grpId="0"/>
      <p:bldP spid="56341" grpId="0"/>
      <p:bldP spid="56343" grpId="0"/>
      <p:bldP spid="56344" grpId="0" animBg="1"/>
      <p:bldP spid="56345" grpId="0" animBg="1"/>
      <p:bldP spid="56346" grpId="0" animBg="1"/>
      <p:bldP spid="56347" grpId="0" animBg="1"/>
      <p:bldP spid="56348" grpId="0"/>
      <p:bldP spid="56350" grpId="0" animBg="1"/>
      <p:bldP spid="56351" grpId="0"/>
      <p:bldP spid="56352" grpId="0" animBg="1"/>
      <p:bldP spid="56353" grpId="0" animBg="1"/>
      <p:bldP spid="563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836613"/>
            <a:ext cx="580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naopak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</a:t>
            </a:r>
            <a:r>
              <a:rPr lang="en-US"/>
              <a:t>cyklick</a:t>
            </a:r>
            <a:r>
              <a:rPr lang="cs-CZ"/>
              <a:t>ý typ.</a:t>
            </a:r>
            <a:r>
              <a:rPr lang="cs-CZ" sz="2000"/>
              <a:t> </a:t>
            </a:r>
            <a:endParaRPr lang="en-US" sz="200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792788" y="230028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v=X(a)</a:t>
            </a:r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84213" y="12684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nějaký cyklus v permutaci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v nějaký cyklus téže délky v permutaci </a:t>
            </a:r>
            <a:r>
              <a:rPr lang="cs-CZ" i="1">
                <a:latin typeface="Times New Roman" pitchFamily="18" charset="0"/>
              </a:rPr>
              <a:t>V.</a:t>
            </a:r>
            <a:r>
              <a:rPr lang="cs-CZ"/>
              <a:t> 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814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Dále zvolíme ve vybraném cyklu permutace </a:t>
            </a:r>
            <a:r>
              <a:rPr lang="cs-CZ" i="1">
                <a:latin typeface="Times New Roman" pitchFamily="18" charset="0"/>
              </a:rPr>
              <a:t>U  </a:t>
            </a:r>
            <a:r>
              <a:rPr lang="cs-CZ"/>
              <a:t>prvek</a:t>
            </a:r>
            <a:r>
              <a:rPr lang="cs-CZ" i="1">
                <a:latin typeface="Times New Roman" pitchFamily="18" charset="0"/>
              </a:rPr>
              <a:t> a  </a:t>
            </a:r>
            <a:r>
              <a:rPr lang="cs-CZ"/>
              <a:t>a ve vybraném cyklu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V </a:t>
            </a:r>
            <a:r>
              <a:rPr lang="cs-CZ"/>
              <a:t> nějaký prvek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a zkusíme najít řešení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, pro které platí </a:t>
            </a:r>
            <a:r>
              <a:rPr lang="cs-CZ" i="1">
                <a:latin typeface="Times New Roman" pitchFamily="18" charset="0"/>
              </a:rPr>
              <a:t>X(a)=v. </a:t>
            </a:r>
            <a:endParaRPr lang="cs-CZ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11188" y="5373688"/>
            <a:ext cx="812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Zvolená hodnota </a:t>
            </a:r>
            <a:r>
              <a:rPr lang="cs-CZ" i="1">
                <a:latin typeface="Times New Roman" pitchFamily="18" charset="0"/>
              </a:rPr>
              <a:t>X(a)  </a:t>
            </a:r>
            <a:r>
              <a:rPr lang="cs-CZ"/>
              <a:t>tak jednoznačně určuje hodnoty permutace </a:t>
            </a:r>
            <a:r>
              <a:rPr lang="cs-CZ" i="1">
                <a:latin typeface="Times New Roman" pitchFamily="18" charset="0"/>
              </a:rPr>
              <a:t> X </a:t>
            </a:r>
            <a:r>
              <a:rPr lang="cs-CZ"/>
              <a:t> ve všech</a:t>
            </a:r>
          </a:p>
          <a:p>
            <a:r>
              <a:rPr lang="cs-CZ"/>
              <a:t>bodech vybraného cyklu permutace </a:t>
            </a:r>
            <a:r>
              <a:rPr lang="cs-CZ" i="1">
                <a:latin typeface="Times New Roman" pitchFamily="18" charset="0"/>
              </a:rPr>
              <a:t>U.</a:t>
            </a:r>
            <a:endParaRPr lang="cs-CZ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92138" y="596900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permutační typ, můžeme spárovat cykly 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U</a:t>
            </a:r>
            <a:r>
              <a:rPr lang="cs-CZ"/>
              <a:t>  s cykly permutace </a:t>
            </a:r>
            <a:r>
              <a:rPr lang="cs-CZ" i="1">
                <a:latin typeface="Times New Roman" pitchFamily="18" charset="0"/>
              </a:rPr>
              <a:t>V  </a:t>
            </a:r>
            <a:r>
              <a:rPr lang="cs-CZ"/>
              <a:t>stejné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/>
      <p:bldP spid="58374" grpId="0"/>
      <p:bldP spid="58375" grpId="0" animBg="1"/>
      <p:bldP spid="58376" grpId="0"/>
      <p:bldP spid="58377" grpId="0" animBg="1"/>
      <p:bldP spid="58378" grpId="0"/>
      <p:bldP spid="58379" grpId="0" animBg="1"/>
      <p:bldP spid="58380" grpId="0" animBg="1"/>
      <p:bldP spid="58381" grpId="0" animBg="1"/>
      <p:bldP spid="58382" grpId="0" animBg="1"/>
      <p:bldP spid="58383" grpId="0"/>
      <p:bldP spid="58384" grpId="0"/>
      <p:bldP spid="58385" grpId="0"/>
      <p:bldP spid="58386" grpId="0" animBg="1"/>
      <p:bldP spid="58387" grpId="0" animBg="1"/>
      <p:bldP spid="58388" grpId="0" animBg="1"/>
      <p:bldP spid="58389" grpId="0" animBg="1"/>
      <p:bldP spid="58390" grpId="0"/>
      <p:bldP spid="58391" grpId="0" animBg="1"/>
      <p:bldP spid="58393" grpId="0" animBg="1"/>
      <p:bldP spid="58394" grpId="0" animBg="1"/>
      <p:bldP spid="58396" grpId="0"/>
      <p:bldP spid="58397" grpId="0"/>
      <p:bldP spid="58398" grpId="0"/>
      <p:bldP spid="583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r>
              <a:rPr lang="cs-CZ"/>
              <a:t>Řešitelnost rovnice 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následující tvrzení. Říká se mu </a:t>
            </a:r>
            <a:r>
              <a:rPr lang="cs-CZ" i="1">
                <a:solidFill>
                  <a:srgbClr val="660066"/>
                </a:solidFill>
              </a:rPr>
              <a:t>věta o konjugovaných permutacích</a:t>
            </a:r>
            <a:r>
              <a:rPr lang="cs-CZ"/>
              <a:t>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7442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Věta</a:t>
            </a:r>
            <a:r>
              <a:rPr lang="cs-CZ"/>
              <a:t>.  Jsou-li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dvě permutace na konečné množině  </a:t>
            </a:r>
            <a:r>
              <a:rPr lang="cs-CZ" i="1">
                <a:latin typeface="Times New Roman" pitchFamily="18" charset="0"/>
              </a:rPr>
              <a:t>Z, </a:t>
            </a:r>
            <a:r>
              <a:rPr lang="cs-CZ"/>
              <a:t>pak existuje </a:t>
            </a:r>
          </a:p>
          <a:p>
            <a:r>
              <a:rPr lang="cs-CZ"/>
              <a:t>permutace</a:t>
            </a:r>
            <a:r>
              <a:rPr lang="cs-CZ">
                <a:latin typeface="Courier New" pitchFamily="49" charset="0"/>
              </a:rPr>
              <a:t>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množině  </a:t>
            </a:r>
            <a:r>
              <a:rPr lang="cs-CZ" i="1">
                <a:latin typeface="Times New Roman" pitchFamily="18" charset="0"/>
              </a:rPr>
              <a:t>Z</a:t>
            </a:r>
            <a:r>
              <a:rPr lang="cs-CZ"/>
              <a:t>, pro kterou platí, že  </a:t>
            </a:r>
            <a:r>
              <a:rPr lang="cs-CZ" i="1">
                <a:latin typeface="Times New Roman" pitchFamily="18" charset="0"/>
              </a:rPr>
              <a:t>U=X</a:t>
            </a:r>
            <a:r>
              <a:rPr lang="cs-CZ" baseline="30000"/>
              <a:t>-1</a:t>
            </a:r>
            <a:r>
              <a:rPr lang="cs-CZ" i="1">
                <a:latin typeface="Times New Roman" pitchFamily="18" charset="0"/>
              </a:rPr>
              <a:t>VX  </a:t>
            </a:r>
            <a:r>
              <a:rPr lang="cs-CZ"/>
              <a:t>právě když </a:t>
            </a:r>
          </a:p>
          <a:p>
            <a:r>
              <a:rPr lang="cs-CZ"/>
              <a:t>permutace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mají stejný cyklický typ.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807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Uvedený nástin důkazu ve skutečnosti obsahuje algoritmus, jak najít všechna </a:t>
            </a:r>
          </a:p>
          <a:p>
            <a:r>
              <a:rPr lang="cs-CZ"/>
              <a:t>řešení této rovnice.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02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pár  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  dává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/>
              <a:t>možností, jak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definovat na prvcích</a:t>
            </a:r>
          </a:p>
          <a:p>
            <a:r>
              <a:rPr lang="cs-CZ"/>
              <a:t>toho cyklu permutace  </a:t>
            </a:r>
            <a:r>
              <a:rPr lang="cs-CZ" i="1">
                <a:latin typeface="Times New Roman" pitchFamily="18" charset="0"/>
              </a:rPr>
              <a:t>U, </a:t>
            </a:r>
            <a:r>
              <a:rPr lang="cs-CZ"/>
              <a:t>který v daném páru leží.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5288" y="3935413"/>
            <a:ext cx="8685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Leží-li v každé z permutací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právě </a:t>
            </a:r>
            <a:r>
              <a:rPr lang="cs-CZ" sz="2000"/>
              <a:t> </a:t>
            </a:r>
            <a:r>
              <a:rPr lang="cs-CZ" sz="2000" i="1">
                <a:latin typeface="Times New Roman" pitchFamily="18" charset="0"/>
              </a:rPr>
              <a:t>k=p</a:t>
            </a:r>
            <a:r>
              <a:rPr lang="cs-CZ" sz="2000" i="1" baseline="-25000">
                <a:latin typeface="Times New Roman" pitchFamily="18" charset="0"/>
              </a:rPr>
              <a:t>n  </a:t>
            </a:r>
            <a:r>
              <a:rPr lang="cs-CZ"/>
              <a:t>cyklů</a:t>
            </a:r>
            <a:r>
              <a:rPr lang="cs-CZ" sz="2000"/>
              <a:t> </a:t>
            </a:r>
            <a:r>
              <a:rPr lang="cs-CZ"/>
              <a:t>délky  </a:t>
            </a:r>
            <a:r>
              <a:rPr lang="cs-CZ" sz="2000" i="1">
                <a:latin typeface="Times New Roman" pitchFamily="18" charset="0"/>
              </a:rPr>
              <a:t>n, </a:t>
            </a:r>
            <a:r>
              <a:rPr lang="cs-CZ"/>
              <a:t>pak pro dané spárování</a:t>
            </a:r>
          </a:p>
          <a:p>
            <a:r>
              <a:rPr lang="cs-CZ"/>
              <a:t>těchto cyklů dostaneme celkem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  </a:t>
            </a:r>
            <a:r>
              <a:rPr lang="cs-CZ"/>
              <a:t>možností, jak definovat</a:t>
            </a:r>
            <a:r>
              <a:rPr lang="cs-CZ" baseline="30000"/>
              <a:t> </a:t>
            </a:r>
            <a:r>
              <a:rPr lang="cs-CZ"/>
              <a:t>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prvcích</a:t>
            </a:r>
          </a:p>
          <a:p>
            <a:r>
              <a:rPr lang="cs-CZ"/>
              <a:t>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>
                <a:latin typeface="Times New Roman" pitchFamily="18" charset="0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protože možných spárování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/>
              <a:t>  cyklů 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/>
              <a:t>celkový počet počet možností, jak</a:t>
            </a:r>
          </a:p>
          <a:p>
            <a:r>
              <a:rPr lang="cs-CZ"/>
              <a:t>definovat permutaci 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na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cyklech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>
                <a:latin typeface="Times New Roman" pitchFamily="18" charset="0"/>
              </a:rPr>
              <a:t>,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 </a:t>
            </a:r>
            <a:r>
              <a:rPr lang="cs-CZ" sz="1200"/>
              <a:t>x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 sz="2000" i="1" baseline="30000"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7675" y="5840413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Celkový počet řešení 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 je pak součinem těchto čísel přes všechny délky cyklů  </a:t>
            </a:r>
            <a:r>
              <a:rPr lang="cs-CZ" sz="2000" i="1">
                <a:latin typeface="Times New Roman" pitchFamily="18" charset="0"/>
              </a:rPr>
              <a:t>n.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22238"/>
            <a:ext cx="8229600" cy="1143000"/>
          </a:xfrm>
        </p:spPr>
        <p:txBody>
          <a:bodyPr/>
          <a:lstStyle/>
          <a:p>
            <a:r>
              <a:rPr lang="en-US"/>
              <a:t>Polsko 19</a:t>
            </a:r>
            <a:r>
              <a:rPr lang="cs-CZ"/>
              <a:t>26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903413"/>
            <a:ext cx="8353425" cy="2447925"/>
          </a:xfrm>
        </p:spPr>
        <p:txBody>
          <a:bodyPr/>
          <a:lstStyle/>
          <a:p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r>
              <a:rPr lang="cs-CZ" sz="1600">
                <a:latin typeface="Courier New" pitchFamily="49" charset="0"/>
              </a:rPr>
              <a:t>RDOAC VDYPM XYOFF HMSOZ THOSD HFPDI UKWRD MNDZX BYMIA FXXTA WWFYS G</a:t>
            </a:r>
            <a:endParaRPr lang="cs-CZ" sz="1600"/>
          </a:p>
          <a:p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CJHGA OMHEV QFCGX SXATA HXFHV HZBED VALPY ZPMPW JNPDY RZXKJ DDQZO X  </a:t>
            </a:r>
          </a:p>
          <a:p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 YIPUC AVKHH FTAPT ZVYXV KRJIG APWAT LWBQH UJASR JMBSF KDVRN IUOXV FKLQG MPSWY EDYHP LSICW ALFPZ XOOFZ BNZUX DCEKG PXJON U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35013" y="4581525"/>
            <a:ext cx="750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Všechna písmena se vyskytují přibližně stejněkrát</a:t>
            </a:r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030788"/>
            <a:ext cx="7848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 Frekvence písmen v němčině není rovnoměrná</a:t>
            </a:r>
          </a:p>
          <a:p>
            <a:r>
              <a:rPr lang="cs-CZ" sz="2400">
                <a:latin typeface="Courier New" pitchFamily="49" charset="0"/>
              </a:rPr>
              <a:t>  </a:t>
            </a:r>
            <a:r>
              <a:rPr lang="cs-CZ">
                <a:latin typeface="Courier New" pitchFamily="49" charset="0"/>
              </a:rPr>
              <a:t>E     N     I     S     R   . . .  P     J     X,Y,Q</a:t>
            </a:r>
          </a:p>
          <a:p>
            <a:r>
              <a:rPr lang="cs-CZ">
                <a:latin typeface="Courier New" pitchFamily="49" charset="0"/>
              </a:rPr>
              <a:t>19,2% 10,2%  8,2%  7,1%  7,0%       0,5%  0,16%   0,01%   </a:t>
            </a:r>
            <a:endParaRPr lang="cs-CZ" sz="2400"/>
          </a:p>
          <a:p>
            <a:endParaRPr lang="en-US" sz="2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3213" y="1341438"/>
            <a:ext cx="794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Odposlechnut</a:t>
            </a:r>
            <a:r>
              <a:rPr lang="cs-CZ" sz="2800"/>
              <a:t>é radiové zprávy Wehrmachtu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0" grpId="0"/>
      <p:bldP spid="36872" grpId="0"/>
      <p:bldP spid="368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Počet řešení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9388" y="1319213"/>
            <a:ext cx="805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Například, 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po jednom cyklu délky  26,  pak má rovnice  26 řešení.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825" y="1966913"/>
            <a:ext cx="802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po dvou cyklech délky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13, pak má rovnice  2 </a:t>
            </a:r>
            <a:r>
              <a:rPr lang="cs-CZ" sz="1200"/>
              <a:t>x </a:t>
            </a:r>
            <a:r>
              <a:rPr lang="cs-CZ"/>
              <a:t>13</a:t>
            </a:r>
            <a:r>
              <a:rPr lang="cs-CZ" baseline="30000"/>
              <a:t>2</a:t>
            </a:r>
            <a:r>
              <a:rPr lang="cs-CZ"/>
              <a:t> = 338  řešení.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633663"/>
            <a:ext cx="885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(0,2,3,2,1,0,0, . . . . )</a:t>
            </a:r>
            <a:r>
              <a:rPr lang="cs-CZ" i="1"/>
              <a:t>, </a:t>
            </a:r>
            <a:r>
              <a:rPr lang="cs-CZ"/>
              <a:t>pak počet řešení rovnice </a:t>
            </a:r>
            <a:r>
              <a:rPr lang="cs-CZ" sz="2000" i="1">
                <a:latin typeface="Times New Roman" pitchFamily="18" charset="0"/>
              </a:rPr>
              <a:t>U = X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VX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</a:t>
            </a:r>
            <a:endParaRPr lang="cs-CZ" baseline="300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7175" y="3160713"/>
            <a:ext cx="330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(2!</a:t>
            </a:r>
            <a:r>
              <a:rPr lang="cs-CZ" sz="1200"/>
              <a:t> x</a:t>
            </a:r>
            <a:r>
              <a:rPr lang="cs-CZ"/>
              <a:t> 2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</a:t>
            </a:r>
            <a:r>
              <a:rPr lang="cs-CZ"/>
              <a:t> (3! </a:t>
            </a:r>
            <a:r>
              <a:rPr lang="cs-CZ" sz="1200"/>
              <a:t>x </a:t>
            </a:r>
            <a:r>
              <a:rPr lang="cs-CZ"/>
              <a:t>3</a:t>
            </a:r>
            <a:r>
              <a:rPr lang="cs-CZ" baseline="30000"/>
              <a:t>3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(2! </a:t>
            </a:r>
            <a:r>
              <a:rPr lang="cs-CZ" sz="1200"/>
              <a:t>x</a:t>
            </a:r>
            <a:r>
              <a:rPr lang="cs-CZ"/>
              <a:t> 4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5  .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0825" y="3616325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(26,0,0,0,0, . . . . )</a:t>
            </a:r>
            <a:r>
              <a:rPr lang="cs-CZ" i="1"/>
              <a:t>, </a:t>
            </a:r>
            <a:r>
              <a:rPr lang="cs-CZ"/>
              <a:t>pak má rovnice 26! řešení, neboť každá</a:t>
            </a:r>
          </a:p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 řešením.</a:t>
            </a:r>
            <a:endParaRPr lang="cs-C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7" grpId="0"/>
      <p:bldP spid="61448" grpId="0"/>
      <p:bldP spid="614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4547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            </a:t>
            </a:r>
            <a:r>
              <a:rPr lang="cs-CZ" sz="2800" i="1">
                <a:latin typeface="Times New Roman" pitchFamily="18" charset="0"/>
              </a:rPr>
              <a:t>A=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RLMP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NPHS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US"/>
              <a:t>Identifikace </a:t>
            </a:r>
            <a:r>
              <a:rPr lang="cs-CZ"/>
              <a:t>šifry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9750" y="3141663"/>
            <a:ext cx="78486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</a:t>
            </a: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YIPUC AVKHH FTAPT ZVYXV KRJIG APWAT LWBQH UJASR JMBSF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KDVRN IUOXV FKLQG MPSWY EDYHP LSICW ALFPZ XOOFZ BNZUX DCEKG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PXJON U</a:t>
            </a:r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  <a:p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76406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CJHGA OMHEV QFCGX SXATA HXFHV HZBED VALPY ZPMPW JNPDY RZXKJ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DDQZO X</a:t>
            </a:r>
            <a:r>
              <a:rPr lang="cs-CZ" sz="1600">
                <a:latin typeface="Courier New" pitchFamily="49" charset="0"/>
              </a:rPr>
              <a:t>  </a:t>
            </a:r>
          </a:p>
          <a:p>
            <a:r>
              <a:rPr lang="cs-CZ" sz="1600">
                <a:latin typeface="Courier New" pitchFamily="49" charset="0"/>
              </a:rPr>
              <a:t>                    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14350" y="1341438"/>
            <a:ext cx="7518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RDOAC VDYPM XYOFF HMSOZ THOSD HFPDI UKWRD MNDZX BYMIA FXXTA </a:t>
            </a: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WWFYS G</a:t>
            </a:r>
          </a:p>
          <a:p>
            <a:endParaRPr lang="en-US" sz="1600">
              <a:latin typeface="Courier New" pitchFamily="49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65475" y="13414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897313" y="132397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2438" y="192722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7426325" y="19383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39750" y="3357563"/>
            <a:ext cx="765333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CJHGA OMHEV QFCGX SXATA HXFHV HZBED VALPY ZPMPW JNPDY RZXKJ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DDQZO X</a:t>
            </a:r>
            <a:r>
              <a:rPr lang="cs-CZ">
                <a:solidFill>
                  <a:srgbClr val="FF3300"/>
                </a:solidFill>
              </a:rPr>
              <a:t>  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11188" y="3171825"/>
            <a:ext cx="9144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700213" y="31448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825625" y="3717925"/>
            <a:ext cx="144463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94138" y="3717925"/>
            <a:ext cx="165100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364163" y="37163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6588125" y="3716338"/>
            <a:ext cx="1952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7553325" y="37385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114925" y="31289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566025" y="31670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68313" y="544512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95288" y="50133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  Index koincidence němčiny je přibližně 8</a:t>
            </a:r>
            <a:r>
              <a:rPr lang="en-US"/>
              <a:t>%</a:t>
            </a:r>
            <a:r>
              <a:rPr lang="cs-CZ"/>
              <a:t>. </a:t>
            </a:r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9750" y="5373688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Pokud je prvních šest písmen u dvou zpráv ve stejný den shodných, pak šifra zachovává index koincidence. </a:t>
            </a:r>
            <a:r>
              <a:rPr lang="cs-CZ" b="1"/>
              <a:t>Jde asi o polyalfabetickou šifru</a:t>
            </a:r>
            <a:r>
              <a:rPr lang="cs-CZ"/>
              <a:t>.</a:t>
            </a:r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6165850"/>
            <a:ext cx="812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Množství zpráv nasvědčovalo, že k šifrování je patrně využíván nějaký přístroj.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6" grpId="0"/>
      <p:bldP spid="37897" grpId="0"/>
      <p:bldP spid="37898" grpId="0" animBg="1"/>
      <p:bldP spid="37899" grpId="0" animBg="1"/>
      <p:bldP spid="37900" grpId="0" animBg="1"/>
      <p:bldP spid="37901" grpId="0" animBg="1"/>
      <p:bldP spid="37903" grpId="0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/>
      <p:bldP spid="37915" grpId="0"/>
      <p:bldP spid="37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Enigma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384550" cy="51117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40200" y="140652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klávesnice</a:t>
            </a:r>
            <a:endParaRPr 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35438" y="18192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žárovky</a:t>
            </a:r>
            <a:endParaRPr 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2251075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propojovací</a:t>
            </a:r>
            <a:r>
              <a:rPr lang="cs-CZ"/>
              <a:t> </a:t>
            </a:r>
            <a:r>
              <a:rPr lang="cs-CZ" sz="2400"/>
              <a:t>deska</a:t>
            </a:r>
            <a:endParaRPr 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19563" y="2684463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okénka  </a:t>
            </a:r>
            <a:endParaRPr 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121150" y="3116263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ozubená kolečka</a:t>
            </a:r>
            <a:endParaRPr 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19563" y="3573463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měřič napětí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  <p:bldP spid="38919" grpId="0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</a:t>
            </a:r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529012" cy="5040312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2588" y="1262063"/>
            <a:ext cx="376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ozubené kolečko</a:t>
            </a:r>
            <a:endParaRPr 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11638" y="177323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abecední kroužek</a:t>
            </a:r>
            <a:endParaRPr lang="en-US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2270125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společná osa rotorů</a:t>
            </a:r>
            <a:endParaRPr 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211638" y="27749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spona abecedního kroužku</a:t>
            </a:r>
            <a:endParaRPr lang="en-US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3284538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tělo rotoru s 26 dráty </a:t>
            </a:r>
            <a:endParaRPr lang="en-US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kontaktní kolíky</a:t>
            </a:r>
            <a:endParaRPr 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11638" y="4313238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7. kontaktní plošky</a:t>
            </a:r>
            <a:endParaRPr lang="en-US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211638" y="4791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8. zářez pro přenos pohybu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/>
              <a:t>Francouzská špionáž</a:t>
            </a:r>
            <a:r>
              <a:rPr lang="cs-CZ"/>
              <a:t> </a:t>
            </a:r>
            <a:r>
              <a:rPr lang="cs-CZ" sz="2000"/>
              <a:t>získala manuál pro operátory vojenského přístroje Enigma komcem roku 1931  (generál Gustave Bertrand).</a:t>
            </a:r>
          </a:p>
          <a:p>
            <a:r>
              <a:rPr lang="cs-CZ" sz="2000"/>
              <a:t>Německým agentem byl Hans-Thilo Schmidt (1888-1944).</a:t>
            </a:r>
          </a:p>
          <a:p>
            <a:r>
              <a:rPr lang="cs-CZ" sz="2000"/>
              <a:t>Později předal francouzské špionáži také </a:t>
            </a:r>
            <a:r>
              <a:rPr lang="cs-CZ" sz="2000">
                <a:solidFill>
                  <a:srgbClr val="990000"/>
                </a:solidFill>
              </a:rPr>
              <a:t>denní klíče</a:t>
            </a:r>
            <a:r>
              <a:rPr lang="cs-CZ" sz="2000"/>
              <a:t> </a:t>
            </a:r>
            <a:r>
              <a:rPr lang="cs-CZ" sz="2000">
                <a:solidFill>
                  <a:srgbClr val="990000"/>
                </a:solidFill>
              </a:rPr>
              <a:t>pro měsíce září a říjen 1932</a:t>
            </a:r>
            <a:r>
              <a:rPr lang="cs-CZ" sz="2000"/>
              <a:t>.</a:t>
            </a:r>
          </a:p>
          <a:p>
            <a:r>
              <a:rPr lang="cs-CZ" sz="2000"/>
              <a:t>Počátkem prosince 1932 dostalo polské Biuro Szyfrów kopie těchto dokumentů na základě dohody o vojenské spolupráci mezi Polskem, Francií a Velkou Británií.</a:t>
            </a:r>
          </a:p>
          <a:p>
            <a:r>
              <a:rPr lang="cs-CZ" sz="2000"/>
              <a:t>V prosinci roku 1932 tak Biuro Szyfrów mělo k dispozici:          </a:t>
            </a:r>
            <a:endParaRPr lang="en-US" sz="20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/>
              <a:t>  </a:t>
            </a:r>
            <a:r>
              <a:rPr lang="cs-CZ" sz="2000"/>
              <a:t>pořadí rotorů, např. </a:t>
            </a:r>
            <a:r>
              <a:rPr lang="cs-CZ" sz="2000">
                <a:solidFill>
                  <a:schemeClr val="hlink"/>
                </a:solidFill>
              </a:rPr>
              <a:t>II, III, I</a:t>
            </a:r>
            <a:r>
              <a:rPr lang="cs-CZ" sz="2000"/>
              <a:t> , bylo v té době stejné po celý  čtvrt roku, </a:t>
            </a:r>
          </a:p>
          <a:p>
            <a:pPr>
              <a:buFontTx/>
              <a:buChar char="•"/>
            </a:pPr>
            <a:r>
              <a:rPr lang="cs-CZ" sz="2000"/>
              <a:t> polohy abecedních kroužků na rotorech, např. </a:t>
            </a:r>
            <a:r>
              <a:rPr lang="cs-CZ" sz="2000">
                <a:solidFill>
                  <a:schemeClr val="hlink"/>
                </a:solidFill>
              </a:rPr>
              <a:t>KUB </a:t>
            </a:r>
            <a:r>
              <a:rPr lang="cs-CZ" sz="2000"/>
              <a:t>,</a:t>
            </a:r>
          </a:p>
          <a:p>
            <a:pPr>
              <a:buFontTx/>
              <a:buChar char="•"/>
            </a:pPr>
            <a:r>
              <a:rPr lang="cs-CZ" sz="2000"/>
              <a:t> propojení v propojovací desce, např. </a:t>
            </a:r>
            <a:r>
              <a:rPr lang="cs-CZ" sz="2000">
                <a:solidFill>
                  <a:schemeClr val="hlink"/>
                </a:solidFill>
              </a:rPr>
              <a:t>AU, CR, DK, JZ, LN, PS</a:t>
            </a:r>
            <a:r>
              <a:rPr lang="cs-CZ" sz="2000"/>
              <a:t> , </a:t>
            </a:r>
          </a:p>
          <a:p>
            <a:pPr>
              <a:buFontTx/>
              <a:buChar char="•"/>
            </a:pPr>
            <a:r>
              <a:rPr lang="cs-CZ" sz="2000"/>
              <a:t> základní nastavení, tj. jaká písmena jsou vidět v malých okénkách,</a:t>
            </a:r>
          </a:p>
          <a:p>
            <a:r>
              <a:rPr lang="cs-CZ" sz="2000"/>
              <a:t>     např. </a:t>
            </a:r>
            <a:r>
              <a:rPr lang="cs-CZ" sz="2000">
                <a:solidFill>
                  <a:schemeClr val="hlink"/>
                </a:solidFill>
              </a:rPr>
              <a:t>UFW </a:t>
            </a:r>
            <a:r>
              <a:rPr lang="cs-CZ" sz="2000"/>
              <a:t>.</a:t>
            </a:r>
            <a:endParaRPr lang="en-US" sz="20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/>
              <a:t>Po nastavení přístroje podle denního klíče měla obsluha zvolit náhodnou trojici písmen, kupříkladu 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>
                <a:solidFill>
                  <a:schemeClr val="hlink"/>
                </a:solidFill>
              </a:rPr>
              <a:t> </a:t>
            </a:r>
            <a:r>
              <a:rPr lang="cs-CZ" sz="2000"/>
              <a:t>, to je </a:t>
            </a:r>
            <a:r>
              <a:rPr lang="cs-CZ" sz="2000" i="1"/>
              <a:t>klíč zprávy,</a:t>
            </a:r>
          </a:p>
          <a:p>
            <a:r>
              <a:rPr lang="cs-CZ" sz="2000"/>
              <a:t>poté ji napsat dvakrát za sebou, tj. 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HTS HTS</a:t>
            </a:r>
            <a:r>
              <a:rPr lang="cs-CZ" sz="2000">
                <a:solidFill>
                  <a:schemeClr val="hlink"/>
                </a:solidFill>
              </a:rPr>
              <a:t> </a:t>
            </a:r>
            <a:r>
              <a:rPr lang="cs-CZ" sz="2000"/>
              <a:t>, </a:t>
            </a:r>
          </a:p>
          <a:p>
            <a:r>
              <a:rPr lang="cs-CZ" sz="2000"/>
              <a:t>pak tuto šestici zašifrovat pomocí přístroje nastaveného podle denního klíče, výsledkem bylo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/>
              <a:t> ,</a:t>
            </a:r>
          </a:p>
          <a:p>
            <a:r>
              <a:rPr lang="cs-CZ" sz="2000"/>
              <a:t>poté ručně přenastavit rotory tak, aby v okénkách byl vidět klíč zprávy,</a:t>
            </a:r>
          </a:p>
          <a:p>
            <a:r>
              <a:rPr lang="cs-CZ" sz="2000"/>
              <a:t>a začít šifrovat samotnou zprávu. Tak například zpráva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>
                <a:latin typeface="Courier New" pitchFamily="49" charset="0"/>
              </a:rPr>
              <a:t> byla zašifrována jako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2031</Words>
  <Application>Microsoft Office PowerPoint</Application>
  <PresentationFormat>Předvádění na obrazovce (4:3)</PresentationFormat>
  <Paragraphs>455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Ukázky aplikací matematiky </vt:lpstr>
      <vt:lpstr>Polsko 1926</vt:lpstr>
      <vt:lpstr>Identifikace šifry</vt:lpstr>
      <vt:lpstr>Enigma</vt:lpstr>
      <vt:lpstr>Rotor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  <vt:lpstr>Matematický model rotoru</vt:lpstr>
      <vt:lpstr>Matematický model rotoru</vt:lpstr>
      <vt:lpstr>Rotory lze násobit</vt:lpstr>
      <vt:lpstr>Grafické znázornění permutací</vt:lpstr>
      <vt:lpstr>Graf složené permutace</vt:lpstr>
      <vt:lpstr>Řešitelnost rovnice  U=X-1VX</vt:lpstr>
      <vt:lpstr>Řešitelnost rovnice  U=X-1VX</vt:lpstr>
      <vt:lpstr>Řešitelnost rovnice  U=X-1VX</vt:lpstr>
      <vt:lpstr>Počet řešení</vt:lpstr>
      <vt:lpstr>Statický model</vt:lpstr>
      <vt:lpstr>Dynamický model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30</cp:revision>
  <dcterms:created xsi:type="dcterms:W3CDTF">2008-02-26T07:12:08Z</dcterms:created>
  <dcterms:modified xsi:type="dcterms:W3CDTF">2014-03-11T09:14:09Z</dcterms:modified>
</cp:coreProperties>
</file>