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01" r:id="rId12"/>
    <p:sldId id="285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9" r:id="rId22"/>
    <p:sldId id="300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F4282-2E73-4870-B5E9-2CBCD9C698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E6EE9-6707-47F4-9CD7-6DF62FD5B5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BD36B-8AC5-43B9-AAFD-48FFE52181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E75F1-A164-4F42-B472-47D52F61A7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D5F54-1D2E-4C53-A52E-EAD4993E44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6685-7DC6-453F-B627-58AEB3D9E9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16031-1695-4272-9A9C-8974FA7776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4AD5E-B9BE-47AB-8920-9D21D099DC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9D4E-2BBD-4C3B-9B10-BBF67D8D0F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9E815-BD3E-4A2A-8120-F240C83088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5E8E5-9503-42D7-859A-331993F9AF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949882-E125-4D9C-8E70-930D2416110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 dirty="0" smtClean="0"/>
              <a:t>Ukázky aplikací matematiky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cs-CZ" dirty="0"/>
              <a:t>Jaro </a:t>
            </a:r>
            <a:r>
              <a:rPr lang="cs-CZ" dirty="0" smtClean="0"/>
              <a:t>2014</a:t>
            </a:r>
            <a:r>
              <a:rPr lang="cs-CZ" smtClean="0"/>
              <a:t>, </a:t>
            </a:r>
            <a:r>
              <a:rPr lang="cs-CZ" dirty="0"/>
              <a:t>3</a:t>
            </a:r>
            <a:r>
              <a:rPr lang="cs-CZ" smtClean="0"/>
              <a:t>. </a:t>
            </a:r>
            <a:r>
              <a:rPr lang="cs-CZ" dirty="0"/>
              <a:t>přednáška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r>
              <a:rPr lang="cs-CZ"/>
              <a:t>Opačná implikace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288" y="952500"/>
            <a:ext cx="6586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má naopak permutace </a:t>
            </a:r>
            <a:r>
              <a:rPr lang="cs-CZ" sz="2000" i="1">
                <a:latin typeface="Times New Roman" pitchFamily="18" charset="0"/>
              </a:rPr>
              <a:t>K </a:t>
            </a:r>
            <a:r>
              <a:rPr lang="cs-CZ"/>
              <a:t> sudý počet cyklů každé délky.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76238" y="1412875"/>
            <a:ext cx="8151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Chceme najít všechny dvojice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takové, že </a:t>
            </a:r>
            <a:r>
              <a:rPr lang="cs-CZ" sz="2000" i="1">
                <a:latin typeface="Times New Roman" pitchFamily="18" charset="0"/>
              </a:rPr>
              <a:t> 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a současně 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mají všechny cykly délky 2.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2894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i="1">
              <a:solidFill>
                <a:schemeClr val="hlink"/>
              </a:solidFill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7675" y="2201863"/>
            <a:ext cx="4875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Zvolíme dva cykly stejné délky v permutaci </a:t>
            </a:r>
            <a:r>
              <a:rPr lang="cs-CZ" sz="2000" i="1">
                <a:latin typeface="Times New Roman" pitchFamily="18" charset="0"/>
              </a:rPr>
              <a:t>K.</a:t>
            </a:r>
            <a:r>
              <a:rPr lang="cs-CZ"/>
              <a:t> 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684213" y="4652963"/>
            <a:ext cx="10080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692275" y="5084763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2627313" y="5084763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3492500" y="5084763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V="1">
            <a:off x="4284663" y="4581525"/>
            <a:ext cx="86360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V="1">
            <a:off x="611188" y="6021388"/>
            <a:ext cx="10810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1692275" y="6021388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2627313" y="6021388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3492500" y="6021388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4284663" y="6021388"/>
            <a:ext cx="10080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47675" y="2608263"/>
            <a:ext cx="801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Má-li platit </a:t>
            </a:r>
            <a:r>
              <a:rPr lang="cs-CZ" sz="2000" i="1">
                <a:latin typeface="Times New Roman" pitchFamily="18" charset="0"/>
              </a:rPr>
              <a:t>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, musí vést každá šipka obou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>
                <a:latin typeface="Times New Roman" pitchFamily="18" charset="0"/>
              </a:rPr>
              <a:t>  </a:t>
            </a:r>
            <a:r>
              <a:rPr lang="cs-CZ"/>
              <a:t>mezi dvěma </a:t>
            </a:r>
          </a:p>
          <a:p>
            <a:r>
              <a:rPr lang="cs-CZ"/>
              <a:t>různými cykly téže délky permutace </a:t>
            </a:r>
            <a:r>
              <a:rPr lang="cs-CZ" sz="2000" i="1">
                <a:latin typeface="Times New Roman" pitchFamily="18" charset="0"/>
              </a:rPr>
              <a:t>K.</a:t>
            </a:r>
            <a:endParaRPr lang="cs-CZ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76238" y="3354388"/>
            <a:ext cx="8801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Zvolme tedy libovolně hodnotu 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 nějakém bodě  </a:t>
            </a:r>
            <a:r>
              <a:rPr lang="cs-CZ" sz="2000" i="1">
                <a:latin typeface="Times New Roman" pitchFamily="18" charset="0"/>
              </a:rPr>
              <a:t>a </a:t>
            </a:r>
            <a:r>
              <a:rPr lang="cs-CZ"/>
              <a:t>jednoho z cyklů tak,</a:t>
            </a:r>
          </a:p>
          <a:p>
            <a:r>
              <a:rPr lang="cs-CZ"/>
              <a:t>aby ležela v druhém ze 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 flipV="1">
            <a:off x="2555875" y="5084763"/>
            <a:ext cx="144463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508625" y="4729163"/>
            <a:ext cx="34194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Touto volbou jsou jednoznačně</a:t>
            </a:r>
          </a:p>
          <a:p>
            <a:r>
              <a:rPr lang="cs-CZ"/>
              <a:t>určené hodnoty obou permutací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ve všech ostatních bodech</a:t>
            </a:r>
          </a:p>
          <a:p>
            <a:r>
              <a:rPr lang="cs-CZ"/>
              <a:t>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V="1">
            <a:off x="2700338" y="5084763"/>
            <a:ext cx="719137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V="1">
            <a:off x="3492500" y="5084763"/>
            <a:ext cx="719138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 flipV="1">
            <a:off x="3419475" y="5084763"/>
            <a:ext cx="73025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2535238" y="477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a</a:t>
            </a:r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V="1">
            <a:off x="1763713" y="5084763"/>
            <a:ext cx="792162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776413" y="42926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1692275" y="6302375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4427538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468313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/>
      <p:bldP spid="75782" grpId="0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/>
      <p:bldP spid="75794" grpId="0"/>
      <p:bldP spid="75795" grpId="0" animBg="1"/>
      <p:bldP spid="75795" grpId="1" animBg="1"/>
      <p:bldP spid="75796" grpId="0"/>
      <p:bldP spid="75797" grpId="0" animBg="1"/>
      <p:bldP spid="75798" grpId="0" animBg="1"/>
      <p:bldP spid="75799" grpId="0" animBg="1"/>
      <p:bldP spid="75800" grpId="0"/>
      <p:bldP spid="75801" grpId="0" animBg="1"/>
      <p:bldP spid="75802" grpId="0"/>
      <p:bldP spid="75803" grpId="0"/>
      <p:bldP spid="75804" grpId="0"/>
      <p:bldP spid="758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cs-CZ"/>
              <a:t>Počet možností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95288" y="906463"/>
            <a:ext cx="860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cykly ve zvolené dvojici délku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pak máme </a:t>
            </a:r>
            <a:r>
              <a:rPr lang="cs-CZ" sz="2000" i="1">
                <a:latin typeface="Times New Roman" pitchFamily="18" charset="0"/>
              </a:rPr>
              <a:t> n  </a:t>
            </a:r>
            <a:r>
              <a:rPr lang="cs-CZ"/>
              <a:t>možností, jak zvolit  hodnotu </a:t>
            </a:r>
          </a:p>
          <a:p>
            <a:r>
              <a:rPr lang="cs-CZ"/>
              <a:t>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v bodě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tak, aby ležela ve druhém ze zvolené dvojice cyklů.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80041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Máme tedy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/>
              <a:t>  </a:t>
            </a:r>
            <a:r>
              <a:rPr lang="cs-CZ"/>
              <a:t>možností, jak zvolit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tak, aby zobrazovaly body</a:t>
            </a:r>
          </a:p>
          <a:p>
            <a:r>
              <a:rPr lang="cs-CZ"/>
              <a:t>každého ze zvolené dvojice cyklů do druhého cyklu dvojice.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92138" y="306863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5288" y="2636838"/>
            <a:ext cx="356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Tak například pro charakteristiku 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47675" y="3500438"/>
            <a:ext cx="488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2 </a:t>
            </a:r>
            <a:r>
              <a:rPr lang="cs-CZ" sz="1200"/>
              <a:t>x </a:t>
            </a:r>
            <a:r>
              <a:rPr lang="cs-CZ" sz="2000"/>
              <a:t>10</a:t>
            </a:r>
            <a:r>
              <a:rPr lang="cs-CZ"/>
              <a:t>  možností pro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68313" y="393382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charakteristiku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50850" y="4724400"/>
            <a:ext cx="268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3 </a:t>
            </a:r>
            <a:r>
              <a:rPr lang="cs-CZ" sz="1200"/>
              <a:t>x </a:t>
            </a:r>
            <a:r>
              <a:rPr lang="cs-CZ" sz="2000"/>
              <a:t>9</a:t>
            </a:r>
            <a:r>
              <a:rPr lang="cs-CZ"/>
              <a:t>  možností,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68313" y="5157788"/>
            <a:ext cx="224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 charakteristiku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468313" y="5480050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68313" y="5840413"/>
            <a:ext cx="8455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13 </a:t>
            </a:r>
            <a:r>
              <a:rPr lang="cs-CZ"/>
              <a:t>možností. Celkem tedy pro den s danými charakteristikami je </a:t>
            </a:r>
          </a:p>
          <a:p>
            <a:r>
              <a:rPr lang="cs-CZ" sz="2000"/>
              <a:t>20 </a:t>
            </a:r>
            <a:r>
              <a:rPr lang="cs-CZ" sz="1400"/>
              <a:t>x</a:t>
            </a:r>
            <a:r>
              <a:rPr lang="cs-CZ" sz="2000"/>
              <a:t> 27 </a:t>
            </a:r>
            <a:r>
              <a:rPr lang="cs-CZ" sz="1400"/>
              <a:t>x</a:t>
            </a:r>
            <a:r>
              <a:rPr lang="cs-CZ" sz="2000"/>
              <a:t> 13 = 7020 </a:t>
            </a:r>
            <a:r>
              <a:rPr lang="cs-CZ"/>
              <a:t>možností, jak mohou vypadat  permutace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5" grpId="0"/>
      <p:bldP spid="76806" grpId="0"/>
      <p:bldP spid="76807" grpId="0"/>
      <p:bldP spid="76808" grpId="0"/>
      <p:bldP spid="76809" grpId="0"/>
      <p:bldP spid="76810" grpId="0"/>
      <p:bldP spid="76811" grpId="0"/>
      <p:bldP spid="768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cs-CZ"/>
              <a:t>Nastupuje psychologie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2600" y="1046163"/>
            <a:ext cx="768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Až sem bylo možné se dostat pouze za použití matematických prostředků.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03238" y="1492250"/>
            <a:ext cx="817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Problém byl v tom, že uvedenou soustavu tří rovnic o třech neznámých neuměl</a:t>
            </a:r>
          </a:p>
          <a:p>
            <a:r>
              <a:rPr lang="cs-CZ"/>
              <a:t>Marian Rejewski vyřešit (a neumí to dosud nikdo).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68313" y="2198688"/>
            <a:ext cx="377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Věděl ale, že by z původních rovnic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11188" y="2549525"/>
            <a:ext cx="705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11188" y="2981325"/>
            <a:ext cx="6624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1188" y="34147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11188" y="38465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82625" y="4278313"/>
            <a:ext cx="7058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84213" y="4710113"/>
            <a:ext cx="7272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592138" y="5264150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uměl vypočítat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pokud by znal permutace </a:t>
            </a:r>
            <a:r>
              <a:rPr lang="cs-CZ" i="1"/>
              <a:t>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 a 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579438" y="5897563"/>
            <a:ext cx="579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 tom mu německá armáda pomohla  svými chybami.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  <p:bldP spid="74766" grpId="0"/>
      <p:bldP spid="747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Chyby operátorů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856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tabulce počátků odposlechnutých zpráv odvysílaných během manévrů se mnoho</a:t>
            </a:r>
          </a:p>
          <a:p>
            <a:r>
              <a:rPr lang="cs-CZ"/>
              <a:t>počátečních šestic vyskytuje vícekrát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23850" y="1773238"/>
            <a:ext cx="8299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Kdyby operátoři opravdu volili klíče zpráv jako náhodné trojice písmen, tak by se</a:t>
            </a:r>
          </a:p>
          <a:p>
            <a:r>
              <a:rPr lang="cs-CZ"/>
              <a:t>mezi 64 odposlechnutými zprávami mohla vyskytnout nejvýše jedna dvojice se </a:t>
            </a:r>
          </a:p>
          <a:p>
            <a:r>
              <a:rPr lang="cs-CZ"/>
              <a:t>stejnými počátečními šesti písmeny.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809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jejich velkému výskytu bylo zřejmé, že operátoři nevolí klíče zpráv</a:t>
            </a:r>
          </a:p>
          <a:p>
            <a:r>
              <a:rPr lang="cs-CZ"/>
              <a:t>náhodně.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03213" y="3573463"/>
            <a:ext cx="879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Pokud je nevolili náhodně, jaké stereotypy pro jejich výběr pravděpodobně používali?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03213" y="4076700"/>
            <a:ext cx="826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si řekl, že nejspíš volí trojice stejných písmen nebo trojice sousedních </a:t>
            </a:r>
          </a:p>
          <a:p>
            <a:r>
              <a:rPr lang="cs-CZ"/>
              <a:t>písmen na klávesnici.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03213" y="4760913"/>
            <a:ext cx="738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Dejme tomu, že nějaká obsluha zvolila v daný den klíč zprávy </a:t>
            </a:r>
            <a:r>
              <a:rPr lang="cs-CZ" sz="2000">
                <a:latin typeface="Courier New" pitchFamily="49" charset="0"/>
              </a:rPr>
              <a:t> AAA .</a:t>
            </a:r>
            <a:endParaRPr lang="cs-CZ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76238" y="5176838"/>
            <a:ext cx="297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charakteristice 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95288" y="558958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250825" y="6040438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musí permutace  </a:t>
            </a:r>
            <a:r>
              <a:rPr lang="cs-CZ" sz="2000" i="1">
                <a:latin typeface="Times New Roman" pitchFamily="18" charset="0"/>
              </a:rPr>
              <a:t>A</a:t>
            </a:r>
            <a:r>
              <a:rPr lang="cs-CZ"/>
              <a:t>  zobrazovat písmeno </a:t>
            </a:r>
            <a:r>
              <a:rPr lang="cs-CZ" sz="2000">
                <a:latin typeface="Courier New" pitchFamily="49" charset="0"/>
              </a:rPr>
              <a:t> A </a:t>
            </a:r>
            <a:r>
              <a:rPr lang="cs-CZ"/>
              <a:t>do písmene</a:t>
            </a:r>
            <a:r>
              <a:rPr lang="cs-CZ" sz="2000">
                <a:latin typeface="Courier New" pitchFamily="49" charset="0"/>
              </a:rPr>
              <a:t> S, </a:t>
            </a:r>
            <a:r>
              <a:rPr lang="cs-CZ"/>
              <a:t>a proto šifrovou</a:t>
            </a:r>
          </a:p>
          <a:p>
            <a:r>
              <a:rPr lang="cs-CZ"/>
              <a:t>podobou klíče zprávy  </a:t>
            </a:r>
            <a:r>
              <a:rPr lang="cs-CZ" sz="2000">
                <a:latin typeface="Courier New" pitchFamily="49" charset="0"/>
              </a:rPr>
              <a:t>AAA </a:t>
            </a:r>
            <a:r>
              <a:rPr lang="cs-CZ"/>
              <a:t>musí být některá z počátečních šestic začínajících na </a:t>
            </a:r>
            <a:r>
              <a:rPr lang="cs-CZ" sz="2000">
                <a:latin typeface="Courier New" pitchFamily="49" charset="0"/>
              </a:rPr>
              <a:t>S. 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Která volba je správná?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9113" y="1052513"/>
            <a:ext cx="8197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úvahu tak přicházejí počáteční šestice  </a:t>
            </a:r>
            <a:r>
              <a:rPr lang="cs-CZ" sz="2000">
                <a:latin typeface="Courier New" pitchFamily="49" charset="0"/>
              </a:rPr>
              <a:t>35. SYX SCW, 40. SJM SPO,</a:t>
            </a:r>
          </a:p>
          <a:p>
            <a:r>
              <a:rPr lang="cs-CZ" sz="2000">
                <a:latin typeface="Courier New" pitchFamily="49" charset="0"/>
              </a:rPr>
              <a:t>43. SUG SMF 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9113" y="1766888"/>
            <a:ext cx="643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Ověříme, jsou-li tyto volby také v souladu s charakteristikami 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09600" y="2205038"/>
            <a:ext cx="777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  </a:t>
            </a:r>
            <a:r>
              <a:rPr lang="cs-CZ"/>
              <a:t>a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23888" y="2636838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50825" y="3141663"/>
            <a:ext cx="8210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Písmeno  </a:t>
            </a:r>
            <a:r>
              <a:rPr lang="cs-CZ" sz="2000">
                <a:latin typeface="Courier New" pitchFamily="49" charset="0"/>
              </a:rPr>
              <a:t>A</a:t>
            </a:r>
            <a:r>
              <a:rPr lang="cs-CZ"/>
              <a:t>  musí totiž ležet spolu s druhým písmenem každé zprávy v různých</a:t>
            </a:r>
          </a:p>
          <a:p>
            <a:r>
              <a:rPr lang="cs-CZ"/>
              <a:t>cyklech téže délky charakteristiky </a:t>
            </a:r>
            <a:r>
              <a:rPr lang="cs-CZ" sz="2000" i="1">
                <a:latin typeface="Times New Roman" pitchFamily="18" charset="0"/>
              </a:rPr>
              <a:t>EB .</a:t>
            </a:r>
            <a:r>
              <a:rPr lang="cs-CZ"/>
              <a:t> 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231775" y="3951288"/>
            <a:ext cx="506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ale splňuje pouze šestice   </a:t>
            </a:r>
            <a:r>
              <a:rPr lang="cs-CZ" sz="2000">
                <a:latin typeface="Courier New" pitchFamily="49" charset="0"/>
              </a:rPr>
              <a:t>35. SYX SCW</a:t>
            </a:r>
            <a:r>
              <a:rPr lang="cs-CZ"/>
              <a:t> .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303213" y="4527550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tuto šestici platí také, že písmeno  </a:t>
            </a:r>
            <a:r>
              <a:rPr lang="cs-CZ" sz="2000">
                <a:latin typeface="Courier New" pitchFamily="49" charset="0"/>
              </a:rPr>
              <a:t>A</a:t>
            </a:r>
            <a:r>
              <a:rPr lang="cs-CZ"/>
              <a:t> leží s třetím písmenem</a:t>
            </a:r>
            <a:r>
              <a:rPr lang="cs-CZ" sz="2000">
                <a:latin typeface="Courier New" pitchFamily="49" charset="0"/>
              </a:rPr>
              <a:t> X </a:t>
            </a:r>
            <a:r>
              <a:rPr lang="cs-CZ"/>
              <a:t>v různých</a:t>
            </a:r>
          </a:p>
          <a:p>
            <a:r>
              <a:rPr lang="cs-CZ"/>
              <a:t>cyklech stejné délky charakteristiky  </a:t>
            </a:r>
            <a:r>
              <a:rPr lang="cs-CZ" sz="2000" i="1">
                <a:latin typeface="Times New Roman" pitchFamily="18" charset="0"/>
              </a:rPr>
              <a:t>FC</a:t>
            </a:r>
            <a:r>
              <a:rPr lang="cs-CZ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250825" y="5445125"/>
            <a:ext cx="8794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Šestice   </a:t>
            </a:r>
            <a:r>
              <a:rPr lang="cs-CZ" sz="2000">
                <a:latin typeface="Courier New" pitchFamily="49" charset="0"/>
              </a:rPr>
              <a:t>35. SYX SCW</a:t>
            </a:r>
            <a:r>
              <a:rPr lang="cs-CZ"/>
              <a:t>   je tak stále možným kandidátem na šifrovou podobu klíče</a:t>
            </a:r>
          </a:p>
          <a:p>
            <a:r>
              <a:rPr lang="cs-CZ"/>
              <a:t>zprávy   </a:t>
            </a:r>
            <a:r>
              <a:rPr lang="cs-CZ" sz="2000">
                <a:latin typeface="Courier New" pitchFamily="49" charset="0"/>
              </a:rPr>
              <a:t>AAA  </a:t>
            </a:r>
            <a:r>
              <a:rPr lang="cs-CZ"/>
              <a:t>v daný den.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9" grpId="0"/>
      <p:bldP spid="87050" grpId="0"/>
      <p:bldP spid="87051" grpId="0"/>
      <p:bldP spid="870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7875"/>
          </a:xfrm>
        </p:spPr>
        <p:txBody>
          <a:bodyPr/>
          <a:lstStyle/>
          <a:p>
            <a:r>
              <a:rPr lang="cs-CZ"/>
              <a:t>Klíče zpráv při manévrech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76238" y="908050"/>
            <a:ext cx="8459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Tato volba jednoznačně určuje  permutace  </a:t>
            </a:r>
            <a:r>
              <a:rPr lang="cs-CZ" sz="2000" i="1">
                <a:latin typeface="Times New Roman" pitchFamily="18" charset="0"/>
              </a:rPr>
              <a:t>C,F</a:t>
            </a:r>
            <a:r>
              <a:rPr lang="cs-CZ"/>
              <a:t>, hodnoty permutací </a:t>
            </a:r>
            <a:r>
              <a:rPr lang="cs-CZ" sz="2000" i="1"/>
              <a:t> </a:t>
            </a:r>
            <a:r>
              <a:rPr lang="cs-CZ" sz="2000" i="1">
                <a:latin typeface="Times New Roman" pitchFamily="18" charset="0"/>
              </a:rPr>
              <a:t>B,E</a:t>
            </a:r>
            <a:r>
              <a:rPr lang="cs-CZ"/>
              <a:t>  na šesti</a:t>
            </a:r>
          </a:p>
          <a:p>
            <a:r>
              <a:rPr lang="cs-CZ"/>
              <a:t>prvcích dvou cyklů délky  3  charakteristiky  </a:t>
            </a:r>
            <a:r>
              <a:rPr lang="cs-CZ" sz="2000" i="1">
                <a:latin typeface="Times New Roman" pitchFamily="18" charset="0"/>
              </a:rPr>
              <a:t>EB</a:t>
            </a:r>
            <a:r>
              <a:rPr lang="cs-CZ"/>
              <a:t>  a hodnoty permutací  </a:t>
            </a:r>
            <a:r>
              <a:rPr lang="cs-CZ" sz="2000" i="1">
                <a:latin typeface="Times New Roman" pitchFamily="18" charset="0"/>
              </a:rPr>
              <a:t>A,D</a:t>
            </a:r>
            <a:r>
              <a:rPr lang="cs-CZ"/>
              <a:t>  na</a:t>
            </a:r>
          </a:p>
          <a:p>
            <a:r>
              <a:rPr lang="cs-CZ"/>
              <a:t>prvcích  </a:t>
            </a:r>
            <a:r>
              <a:rPr lang="cs-CZ" sz="2000">
                <a:latin typeface="Courier New" pitchFamily="49" charset="0"/>
              </a:rPr>
              <a:t>A,S.</a:t>
            </a:r>
            <a:r>
              <a:rPr lang="cs-CZ"/>
              <a:t>    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76238" y="1916113"/>
            <a:ext cx="824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dvou dalších odhadů podobného druhu byl schopen rekonstruovat klíče</a:t>
            </a:r>
          </a:p>
          <a:p>
            <a:r>
              <a:rPr lang="cs-CZ"/>
              <a:t>všech zpráv odeslaných během manévrů.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00050" y="2708275"/>
            <a:ext cx="16510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600">
                <a:latin typeface="Courier New" pitchFamily="49" charset="0"/>
              </a:rPr>
              <a:t>A</a:t>
            </a:r>
            <a:r>
              <a:rPr lang="cs-CZ" sz="1600">
                <a:latin typeface="Courier New" pitchFamily="49" charset="0"/>
              </a:rPr>
              <a:t>UQ AMN</a:t>
            </a:r>
            <a:r>
              <a:rPr lang="en-US" sz="1600">
                <a:latin typeface="Courier New" pitchFamily="49" charset="0"/>
              </a:rPr>
              <a:t>  sss</a:t>
            </a:r>
          </a:p>
          <a:p>
            <a:pPr marL="342900" indent="-342900"/>
            <a:r>
              <a:rPr lang="cs-CZ" sz="1600">
                <a:latin typeface="Courier New" pitchFamily="49" charset="0"/>
              </a:rPr>
              <a:t>BNH CHL</a:t>
            </a:r>
            <a:r>
              <a:rPr lang="en-US" sz="1600">
                <a:latin typeface="Courier New" pitchFamily="49" charset="0"/>
              </a:rPr>
              <a:t>  rfv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BCT CGJ</a:t>
            </a:r>
            <a:r>
              <a:rPr lang="en-US" sz="1600">
                <a:latin typeface="Courier New" pitchFamily="49" charset="0"/>
              </a:rPr>
              <a:t>  rtz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CIK BZT</a:t>
            </a:r>
            <a:r>
              <a:rPr lang="en-US" sz="1600">
                <a:latin typeface="Courier New" pitchFamily="49" charset="0"/>
              </a:rPr>
              <a:t>  wer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DDB VDV</a:t>
            </a:r>
            <a:r>
              <a:rPr lang="en-US" sz="1600">
                <a:latin typeface="Courier New" pitchFamily="49" charset="0"/>
              </a:rPr>
              <a:t>  ikl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EJP IPS</a:t>
            </a:r>
            <a:r>
              <a:rPr lang="en-US" sz="1600">
                <a:latin typeface="Courier New" pitchFamily="49" charset="0"/>
              </a:rPr>
              <a:t>  vbn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GPB ZSV</a:t>
            </a:r>
            <a:r>
              <a:rPr lang="en-US" sz="1600">
                <a:latin typeface="Courier New" pitchFamily="49" charset="0"/>
              </a:rPr>
              <a:t>  hjk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GPB ZSV</a:t>
            </a:r>
            <a:r>
              <a:rPr lang="en-US" sz="1600">
                <a:latin typeface="Courier New" pitchFamily="49" charset="0"/>
              </a:rPr>
              <a:t>  hjk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HNO THD</a:t>
            </a:r>
            <a:r>
              <a:rPr lang="en-US" sz="1600">
                <a:latin typeface="Courier New" pitchFamily="49" charset="0"/>
              </a:rPr>
              <a:t>  fff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HNO THD</a:t>
            </a:r>
            <a:r>
              <a:rPr lang="en-US" sz="1600">
                <a:latin typeface="Courier New" pitchFamily="49" charset="0"/>
              </a:rPr>
              <a:t>  fff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HXV TTI</a:t>
            </a:r>
            <a:r>
              <a:rPr lang="en-US" sz="1600">
                <a:latin typeface="Courier New" pitchFamily="49" charset="0"/>
              </a:rPr>
              <a:t>  fgh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IKG JKF</a:t>
            </a:r>
            <a:r>
              <a:rPr lang="en-US" sz="1600">
                <a:latin typeface="Courier New" pitchFamily="49" charset="0"/>
              </a:rPr>
              <a:t>  ddd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IKG JKF</a:t>
            </a:r>
            <a:r>
              <a:rPr lang="en-US" sz="1600">
                <a:latin typeface="Courier New" pitchFamily="49" charset="0"/>
              </a:rPr>
              <a:t>  ddd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IND JHU</a:t>
            </a:r>
            <a:r>
              <a:rPr lang="en-US" sz="1600">
                <a:latin typeface="Courier New" pitchFamily="49" charset="0"/>
              </a:rPr>
              <a:t>  dfg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JWF MIC</a:t>
            </a:r>
            <a:r>
              <a:rPr lang="en-US" sz="1600">
                <a:latin typeface="Courier New" pitchFamily="49" charset="0"/>
              </a:rPr>
              <a:t>  ooo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JWF MIC</a:t>
            </a:r>
            <a:r>
              <a:rPr lang="en-US" sz="1600">
                <a:latin typeface="Courier New" pitchFamily="49" charset="0"/>
              </a:rPr>
              <a:t>  ooo</a:t>
            </a:r>
            <a:endParaRPr lang="cs-CZ" sz="1600">
              <a:latin typeface="Courier New" pitchFamily="49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416175" y="2717800"/>
            <a:ext cx="16510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KHB XJV</a:t>
            </a:r>
            <a:r>
              <a:rPr lang="en-US" sz="1600">
                <a:latin typeface="Courier New" pitchFamily="49" charset="0"/>
              </a:rPr>
              <a:t>  lll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KHB XJV</a:t>
            </a:r>
            <a:r>
              <a:rPr lang="en-US" sz="1600">
                <a:latin typeface="Courier New" pitchFamily="49" charset="0"/>
              </a:rPr>
              <a:t>  lll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LDR HDE</a:t>
            </a:r>
            <a:r>
              <a:rPr lang="en-US" sz="1600">
                <a:latin typeface="Courier New" pitchFamily="49" charset="0"/>
              </a:rPr>
              <a:t>  kkk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LDR HDE</a:t>
            </a:r>
            <a:r>
              <a:rPr lang="en-US" sz="1600">
                <a:latin typeface="Courier New" pitchFamily="49" charset="0"/>
              </a:rPr>
              <a:t>  kkk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MAW UXP</a:t>
            </a:r>
            <a:r>
              <a:rPr lang="en-US" sz="1600">
                <a:latin typeface="Courier New" pitchFamily="49" charset="0"/>
              </a:rPr>
              <a:t>  yyy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MAW UXP</a:t>
            </a:r>
            <a:r>
              <a:rPr lang="en-US" sz="1600">
                <a:latin typeface="Courier New" pitchFamily="49" charset="0"/>
              </a:rPr>
              <a:t>  yyy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NXD QTU</a:t>
            </a:r>
            <a:r>
              <a:rPr lang="en-US" sz="1600">
                <a:latin typeface="Courier New" pitchFamily="49" charset="0"/>
              </a:rPr>
              <a:t>  ggg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NXD QTU</a:t>
            </a:r>
            <a:r>
              <a:rPr lang="en-US" sz="1600">
                <a:latin typeface="Courier New" pitchFamily="49" charset="0"/>
              </a:rPr>
              <a:t>  ggg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NLU QFZ</a:t>
            </a:r>
            <a:r>
              <a:rPr lang="en-US" sz="1600">
                <a:latin typeface="Courier New" pitchFamily="49" charset="0"/>
              </a:rPr>
              <a:t>  ghj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OBU DLZ</a:t>
            </a:r>
            <a:r>
              <a:rPr lang="en-US" sz="1600">
                <a:latin typeface="Courier New" pitchFamily="49" charset="0"/>
              </a:rPr>
              <a:t>  jjj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PVJ FEG</a:t>
            </a:r>
            <a:r>
              <a:rPr lang="en-US" sz="1600">
                <a:latin typeface="Courier New" pitchFamily="49" charset="0"/>
              </a:rPr>
              <a:t>  tzu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QGA LYB</a:t>
            </a:r>
            <a:r>
              <a:rPr lang="en-US" sz="1600">
                <a:latin typeface="Courier New" pitchFamily="49" charset="0"/>
              </a:rPr>
              <a:t>  xxx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QGA LYB</a:t>
            </a:r>
            <a:r>
              <a:rPr lang="en-US" sz="1600">
                <a:latin typeface="Courier New" pitchFamily="49" charset="0"/>
              </a:rPr>
              <a:t>  xxx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RJL WPX</a:t>
            </a:r>
            <a:r>
              <a:rPr lang="en-US" sz="1600">
                <a:latin typeface="Courier New" pitchFamily="49" charset="0"/>
              </a:rPr>
              <a:t>  bbb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RJL WPX</a:t>
            </a:r>
            <a:r>
              <a:rPr lang="en-US" sz="1600">
                <a:latin typeface="Courier New" pitchFamily="49" charset="0"/>
              </a:rPr>
              <a:t>  bbb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RJL WPX</a:t>
            </a:r>
            <a:r>
              <a:rPr lang="en-US" sz="1600">
                <a:latin typeface="Courier New" pitchFamily="49" charset="0"/>
              </a:rPr>
              <a:t>  bbb</a:t>
            </a:r>
            <a:endParaRPr lang="cs-CZ" sz="1600">
              <a:latin typeface="Courier New" pitchFamily="49" charset="0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4505325" y="2736850"/>
            <a:ext cx="16510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RJL WPX</a:t>
            </a:r>
            <a:r>
              <a:rPr lang="en-US" sz="1600">
                <a:latin typeface="Courier New" pitchFamily="49" charset="0"/>
              </a:rPr>
              <a:t>  bbb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RFC WQQ</a:t>
            </a:r>
            <a:r>
              <a:rPr lang="en-US" sz="1600">
                <a:latin typeface="Courier New" pitchFamily="49" charset="0"/>
              </a:rPr>
              <a:t>  bnm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SJM SPO</a:t>
            </a:r>
            <a:r>
              <a:rPr lang="en-US" sz="1600">
                <a:latin typeface="Courier New" pitchFamily="49" charset="0"/>
              </a:rPr>
              <a:t>  abc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SJM SPO</a:t>
            </a:r>
            <a:r>
              <a:rPr lang="en-US" sz="1600">
                <a:latin typeface="Courier New" pitchFamily="49" charset="0"/>
              </a:rPr>
              <a:t>  abc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SJM SPO</a:t>
            </a:r>
            <a:r>
              <a:rPr lang="en-US" sz="1600">
                <a:latin typeface="Courier New" pitchFamily="49" charset="0"/>
              </a:rPr>
              <a:t>  abc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SUG SMF</a:t>
            </a:r>
            <a:r>
              <a:rPr lang="en-US" sz="1600">
                <a:latin typeface="Courier New" pitchFamily="49" charset="0"/>
              </a:rPr>
              <a:t>  asd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SUG SMF</a:t>
            </a:r>
            <a:r>
              <a:rPr lang="en-US" sz="1600">
                <a:latin typeface="Courier New" pitchFamily="49" charset="0"/>
              </a:rPr>
              <a:t>  asd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TMN EBY</a:t>
            </a:r>
            <a:r>
              <a:rPr lang="en-US" sz="1600">
                <a:latin typeface="Courier New" pitchFamily="49" charset="0"/>
              </a:rPr>
              <a:t>  ppp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TMN EBY</a:t>
            </a:r>
            <a:r>
              <a:rPr lang="en-US" sz="1600">
                <a:latin typeface="Courier New" pitchFamily="49" charset="0"/>
              </a:rPr>
              <a:t>  ppp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TAA EXB</a:t>
            </a:r>
            <a:r>
              <a:rPr lang="en-US" sz="1600">
                <a:latin typeface="Courier New" pitchFamily="49" charset="0"/>
              </a:rPr>
              <a:t>  pyx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USE NWH</a:t>
            </a:r>
            <a:r>
              <a:rPr lang="en-US" sz="1600">
                <a:latin typeface="Courier New" pitchFamily="49" charset="0"/>
              </a:rPr>
              <a:t>  zui</a:t>
            </a:r>
            <a:endParaRPr lang="cs-CZ" sz="1600">
              <a:latin typeface="Courier New" pitchFamily="49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6665913" y="2736850"/>
            <a:ext cx="16510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VII PZK</a:t>
            </a:r>
            <a:r>
              <a:rPr lang="en-US" sz="1600">
                <a:latin typeface="Courier New" pitchFamily="49" charset="0"/>
              </a:rPr>
              <a:t>  eee</a:t>
            </a:r>
          </a:p>
          <a:p>
            <a:r>
              <a:rPr lang="cs-CZ" sz="1600">
                <a:latin typeface="Courier New" pitchFamily="49" charset="0"/>
              </a:rPr>
              <a:t>VII PZK</a:t>
            </a:r>
            <a:r>
              <a:rPr lang="en-US" sz="1600">
                <a:latin typeface="Courier New" pitchFamily="49" charset="0"/>
              </a:rPr>
              <a:t>  eee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VQZ PVR</a:t>
            </a:r>
            <a:r>
              <a:rPr lang="en-US" sz="1600">
                <a:latin typeface="Courier New" pitchFamily="49" charset="0"/>
              </a:rPr>
              <a:t>  ert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VQZ PVR</a:t>
            </a:r>
            <a:r>
              <a:rPr lang="en-US" sz="1600">
                <a:latin typeface="Courier New" pitchFamily="49" charset="0"/>
              </a:rPr>
              <a:t>  ert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WTM RAO</a:t>
            </a:r>
            <a:r>
              <a:rPr lang="en-US" sz="1600">
                <a:latin typeface="Courier New" pitchFamily="49" charset="0"/>
              </a:rPr>
              <a:t>  ccc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WTM RAO</a:t>
            </a:r>
            <a:r>
              <a:rPr lang="en-US" sz="1600">
                <a:latin typeface="Courier New" pitchFamily="49" charset="0"/>
              </a:rPr>
              <a:t>  ccc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WTM RAO</a:t>
            </a:r>
            <a:r>
              <a:rPr lang="en-US" sz="1600">
                <a:latin typeface="Courier New" pitchFamily="49" charset="0"/>
              </a:rPr>
              <a:t>  ccc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WKI RKK</a:t>
            </a:r>
            <a:r>
              <a:rPr lang="en-US" sz="1600">
                <a:latin typeface="Courier New" pitchFamily="49" charset="0"/>
              </a:rPr>
              <a:t>  cde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XRS GNM</a:t>
            </a:r>
            <a:r>
              <a:rPr lang="en-US" sz="1600">
                <a:latin typeface="Courier New" pitchFamily="49" charset="0"/>
              </a:rPr>
              <a:t>  qqq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XRS GNM</a:t>
            </a:r>
            <a:r>
              <a:rPr lang="en-US" sz="1600">
                <a:latin typeface="Courier New" pitchFamily="49" charset="0"/>
              </a:rPr>
              <a:t>  qqq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XOI GUK</a:t>
            </a:r>
            <a:r>
              <a:rPr lang="en-US" sz="1600">
                <a:latin typeface="Courier New" pitchFamily="49" charset="0"/>
              </a:rPr>
              <a:t>  qwe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XYW GCP</a:t>
            </a:r>
            <a:r>
              <a:rPr lang="en-US" sz="1600">
                <a:latin typeface="Courier New" pitchFamily="49" charset="0"/>
              </a:rPr>
              <a:t>  qay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YPC OSQ</a:t>
            </a:r>
            <a:r>
              <a:rPr lang="en-US" sz="1600">
                <a:latin typeface="Courier New" pitchFamily="49" charset="0"/>
              </a:rPr>
              <a:t>  mmm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ZZY YRA</a:t>
            </a:r>
            <a:r>
              <a:rPr lang="en-US" sz="1600">
                <a:latin typeface="Courier New" pitchFamily="49" charset="0"/>
              </a:rPr>
              <a:t>  uvw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ZEF YOC</a:t>
            </a:r>
            <a:r>
              <a:rPr lang="en-US" sz="1600">
                <a:latin typeface="Courier New" pitchFamily="49" charset="0"/>
              </a:rPr>
              <a:t>  uio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ZSJ YWG</a:t>
            </a:r>
            <a:r>
              <a:rPr lang="en-US" sz="1600">
                <a:latin typeface="Courier New" pitchFamily="49" charset="0"/>
              </a:rPr>
              <a:t>  uuu</a:t>
            </a:r>
            <a:endParaRPr lang="cs-CZ" sz="16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  <p:bldP spid="890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850901"/>
          </a:xfrm>
        </p:spPr>
        <p:txBody>
          <a:bodyPr/>
          <a:lstStyle/>
          <a:p>
            <a:r>
              <a:rPr lang="en-US"/>
              <a:t>Odhad permutace </a:t>
            </a:r>
            <a:r>
              <a:rPr lang="en-US" i="1">
                <a:latin typeface="Times New Roman" pitchFamily="18" charset="0"/>
              </a:rPr>
              <a:t>H</a:t>
            </a:r>
            <a:endParaRPr lang="cs-CZ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76238" y="981075"/>
            <a:ext cx="846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cs-CZ"/>
              <a:t>í</a:t>
            </a:r>
            <a:r>
              <a:rPr lang="en-US"/>
              <a:t>m z</a:t>
            </a:r>
            <a:r>
              <a:rPr lang="cs-CZ"/>
              <a:t>í</a:t>
            </a:r>
            <a:r>
              <a:rPr lang="en-US"/>
              <a:t>skal </a:t>
            </a:r>
            <a:r>
              <a:rPr lang="cs-CZ"/>
              <a:t>pro daný den </a:t>
            </a:r>
            <a:r>
              <a:rPr lang="en-US"/>
              <a:t>permutace </a:t>
            </a:r>
            <a:r>
              <a:rPr lang="cs-CZ"/>
              <a:t>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a mohl je považovat za známé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69888" y="1557338"/>
            <a:ext cx="81470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 komerční verzi přístroje  byly klávesy propojené na obvod vstupního </a:t>
            </a:r>
          </a:p>
          <a:p>
            <a:r>
              <a:rPr lang="cs-CZ"/>
              <a:t>rotoru podle jejich pořadí na klávesnici, Rejewski si řekl, že tomuto propojení </a:t>
            </a:r>
          </a:p>
          <a:p>
            <a:r>
              <a:rPr lang="cs-CZ"/>
              <a:t>konstruktéři nepřikládali kryptologický význam, a zkusil dosadit toto propojení</a:t>
            </a:r>
          </a:p>
          <a:p>
            <a:r>
              <a:rPr lang="cs-CZ" sz="2000" i="1">
                <a:latin typeface="Times New Roman" pitchFamily="18" charset="0"/>
              </a:rPr>
              <a:t>H</a:t>
            </a:r>
            <a:r>
              <a:rPr lang="cs-CZ"/>
              <a:t>  do svých rovnic.   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77825" y="28527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soustavu šesti rovnic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68313" y="3197225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A=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PHS                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68313" y="36306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B=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68313" y="40624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C=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68313" y="44942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D=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68313" y="49260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E=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P5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468313" y="53578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F=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P6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19113" y="58975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 dvou neznámých.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  <p:bldP spid="91143" grpId="0"/>
      <p:bldP spid="91144" grpId="0"/>
      <p:bldP spid="91145" grpId="0"/>
      <p:bldP spid="91146" grpId="0"/>
      <p:bldP spid="91148" grpId="0"/>
      <p:bldP spid="91149" grpId="0"/>
      <p:bldP spid="91150" grpId="0"/>
      <p:bldP spid="911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229600" cy="925513"/>
          </a:xfrm>
        </p:spPr>
        <p:txBody>
          <a:bodyPr/>
          <a:lstStyle/>
          <a:p>
            <a:r>
              <a:rPr lang="cs-CZ"/>
              <a:t>Řešení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1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Tu už šlo řešit rutinním způsobem. Co nejvíce známých permutací převedl na levou</a:t>
            </a:r>
          </a:p>
          <a:p>
            <a:r>
              <a:rPr lang="cs-CZ"/>
              <a:t>stranu.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rovnice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8313" y="2276475"/>
            <a:ext cx="4830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88938" y="2693988"/>
            <a:ext cx="5072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82588" y="3125788"/>
            <a:ext cx="5268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63538" y="3486150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23850" y="38465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23850" y="42783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latin typeface="Times New Roman" pitchFamily="18" charset="0"/>
              </a:rPr>
              <a:t>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63575" y="4960938"/>
            <a:ext cx="790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Levé strany jsou samé známé permutace, mohl tedy spočítat jejich složení a</a:t>
            </a:r>
          </a:p>
          <a:p>
            <a:r>
              <a:rPr lang="cs-CZ"/>
              <a:t>nahradit je jedinou permutací.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1"/>
      <p:bldP spid="93190" grpId="0"/>
      <p:bldP spid="93191" grpId="0"/>
      <p:bldP spid="93192" grpId="0"/>
      <p:bldP spid="93193" grpId="0"/>
      <p:bldP spid="93194" grpId="0"/>
      <p:bldP spid="93195" grpId="0"/>
      <p:bldP spid="93196" grpId="0"/>
      <p:bldP spid="931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5188"/>
          </a:xfrm>
        </p:spPr>
        <p:txBody>
          <a:bodyPr/>
          <a:lstStyle/>
          <a:p>
            <a:r>
              <a:rPr lang="cs-CZ"/>
              <a:t>Okamžik pravdy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76238" y="6921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soustavě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2427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88938" y="1557338"/>
            <a:ext cx="250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82588" y="1916113"/>
            <a:ext cx="2765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63538" y="2349500"/>
            <a:ext cx="259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23850" y="27813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3850" y="32131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179388" y="3789363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Vynásobil vždy dvojice </a:t>
            </a:r>
          </a:p>
          <a:p>
            <a:r>
              <a:rPr lang="cs-CZ"/>
              <a:t>po sobě jsoucích rovnic.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297238" y="13414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297238" y="17732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76600" y="22050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368675" y="26368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276600" y="30686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419475" y="37893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 úpravě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271463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50825" y="49260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50825" y="530066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50825" y="57181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71463" y="61499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4211638" y="4479925"/>
            <a:ext cx="47879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Všechny známé permutace  </a:t>
            </a:r>
            <a:r>
              <a:rPr lang="cs-CZ" sz="2000" i="1">
                <a:latin typeface="Times New Roman" pitchFamily="18" charset="0"/>
              </a:rPr>
              <a:t>UV,VW,WX,XY</a:t>
            </a:r>
          </a:p>
          <a:p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YZ</a:t>
            </a:r>
            <a:r>
              <a:rPr lang="cs-CZ" i="1">
                <a:latin typeface="Times New Roman" pitchFamily="18" charset="0"/>
              </a:rPr>
              <a:t>   </a:t>
            </a:r>
            <a:r>
              <a:rPr lang="cs-CZ"/>
              <a:t>jsou tak konjugované s neznámou</a:t>
            </a:r>
          </a:p>
          <a:p>
            <a:r>
              <a:rPr lang="cs-CZ"/>
              <a:t>permutací 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>
                <a:latin typeface="Times New Roman" pitchFamily="18" charset="0"/>
              </a:rPr>
              <a:t>, </a:t>
            </a:r>
            <a:r>
              <a:rPr lang="cs-CZ"/>
              <a:t>a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/>
              <a:t>musí mít proto stejný</a:t>
            </a:r>
          </a:p>
          <a:p>
            <a:r>
              <a:rPr lang="cs-CZ"/>
              <a:t>cyklický typ.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4284663" y="60213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neměly 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6" grpId="1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  <p:bldP spid="95245" grpId="0"/>
      <p:bldP spid="95246" grpId="0"/>
      <p:bldP spid="95247" grpId="0"/>
      <p:bldP spid="95248" grpId="0"/>
      <p:bldP spid="95249" grpId="0"/>
      <p:bldP spid="95250" grpId="0"/>
      <p:bldP spid="95251" grpId="0"/>
      <p:bldP spid="95252" grpId="0"/>
      <p:bldP spid="95253" grpId="0"/>
      <p:bldP spid="95254" grpId="0"/>
      <p:bldP spid="95255" grpId="0"/>
      <p:bldP spid="952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863600"/>
          </a:xfrm>
        </p:spPr>
        <p:txBody>
          <a:bodyPr/>
          <a:lstStyle/>
          <a:p>
            <a:r>
              <a:rPr lang="cs-CZ"/>
              <a:t>Chyba konstruktérů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365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Kde se při výpočtech stala chyba?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68313" y="1341438"/>
            <a:ext cx="808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zkoušel různé dny, aby vyloučil možnost, že si zvolil den, ve kterém </a:t>
            </a:r>
          </a:p>
          <a:p>
            <a:r>
              <a:rPr lang="cs-CZ"/>
              <a:t>došlo při šifrování klíče zprávy ke změně polohy prostředního rotoru. Problém </a:t>
            </a:r>
          </a:p>
          <a:p>
            <a:r>
              <a:rPr lang="cs-CZ"/>
              <a:t>ale stále zůstával.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19113" y="2270125"/>
            <a:ext cx="220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Připomeňme si, že  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52413" y="2636838"/>
            <a:ext cx="3341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73038" y="3054350"/>
            <a:ext cx="351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V =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166688" y="3486150"/>
            <a:ext cx="352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147638" y="3917950"/>
            <a:ext cx="355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07950" y="4349750"/>
            <a:ext cx="349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07950" y="4781550"/>
            <a:ext cx="3552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Z = 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latin typeface="Times New Roman" pitchFamily="18" charset="0"/>
              </a:rPr>
              <a:t>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4284663" y="2562225"/>
            <a:ext cx="44640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permutací  </a:t>
            </a:r>
            <a:r>
              <a:rPr lang="cs-CZ" sz="2000" i="1">
                <a:latin typeface="Times New Roman" pitchFamily="18" charset="0"/>
              </a:rPr>
              <a:t>A,B,C,D,E,F </a:t>
            </a:r>
            <a:r>
              <a:rPr lang="cs-CZ"/>
              <a:t> </a:t>
            </a:r>
          </a:p>
          <a:p>
            <a:r>
              <a:rPr lang="cs-CZ"/>
              <a:t>dávala velké množství stereotypních klíčů,</a:t>
            </a:r>
          </a:p>
          <a:p>
            <a:r>
              <a:rPr lang="cs-CZ"/>
              <a:t>poslední podezřelou volbou byla volba </a:t>
            </a:r>
          </a:p>
          <a:p>
            <a:r>
              <a:rPr lang="cs-CZ"/>
              <a:t>propojení do vstupního rotoru </a:t>
            </a:r>
            <a:r>
              <a:rPr lang="cs-CZ" sz="2000" i="1">
                <a:latin typeface="Times New Roman" pitchFamily="18" charset="0"/>
              </a:rPr>
              <a:t>H.</a:t>
            </a:r>
            <a:endParaRPr lang="cs-CZ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264025" y="4005263"/>
            <a:ext cx="4730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propojení v pořadí písmen na </a:t>
            </a:r>
          </a:p>
          <a:p>
            <a:r>
              <a:rPr lang="cs-CZ"/>
              <a:t>klávesnici nefungovala, Rejewski zkusil</a:t>
            </a:r>
          </a:p>
          <a:p>
            <a:r>
              <a:rPr lang="cs-CZ"/>
              <a:t>jiné pravidelné propojení na obvod vstupního</a:t>
            </a:r>
          </a:p>
          <a:p>
            <a:r>
              <a:rPr lang="cs-CZ"/>
              <a:t>rotoru, tentokrát v pořadí podle abecedy.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447675" y="5445125"/>
            <a:ext cx="843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Ze zdířky   </a:t>
            </a:r>
            <a:r>
              <a:rPr lang="cs-CZ" sz="2000">
                <a:latin typeface="Courier New" pitchFamily="49" charset="0"/>
              </a:rPr>
              <a:t>A </a:t>
            </a:r>
            <a:r>
              <a:rPr lang="cs-CZ"/>
              <a:t>na místo</a:t>
            </a:r>
            <a:r>
              <a:rPr lang="cs-CZ" sz="2000">
                <a:latin typeface="Courier New" pitchFamily="49" charset="0"/>
              </a:rPr>
              <a:t> A </a:t>
            </a:r>
            <a:r>
              <a:rPr lang="cs-CZ"/>
              <a:t>na vstupním rotoru, ze zdířky</a:t>
            </a:r>
            <a:r>
              <a:rPr lang="cs-CZ" sz="2000">
                <a:latin typeface="Courier New" pitchFamily="49" charset="0"/>
              </a:rPr>
              <a:t> B </a:t>
            </a:r>
            <a:r>
              <a:rPr lang="cs-CZ" sz="1600"/>
              <a:t>na místo</a:t>
            </a:r>
            <a:r>
              <a:rPr lang="cs-CZ" sz="2000">
                <a:latin typeface="Courier New" pitchFamily="49" charset="0"/>
              </a:rPr>
              <a:t> B, </a:t>
            </a:r>
            <a:r>
              <a:rPr lang="cs-CZ"/>
              <a:t>atd.</a:t>
            </a:r>
            <a:r>
              <a:rPr lang="cs-CZ" sz="2000">
                <a:latin typeface="Courier New" pitchFamily="49" charset="0"/>
              </a:rPr>
              <a:t>  </a:t>
            </a:r>
            <a:endParaRPr lang="cs-CZ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447675" y="5876925"/>
            <a:ext cx="855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znamenalo volbu </a:t>
            </a:r>
            <a:r>
              <a:rPr lang="cs-CZ" sz="2000" i="1">
                <a:latin typeface="Times New Roman" pitchFamily="18" charset="0"/>
              </a:rPr>
              <a:t> H  </a:t>
            </a:r>
            <a:r>
              <a:rPr lang="cs-CZ"/>
              <a:t>jako identické permutace, čili úplné vypuštění </a:t>
            </a:r>
            <a:r>
              <a:rPr lang="cs-CZ" sz="2000" i="1">
                <a:latin typeface="Times New Roman" pitchFamily="18" charset="0"/>
              </a:rPr>
              <a:t>H</a:t>
            </a:r>
            <a:r>
              <a:rPr lang="cs-CZ"/>
              <a:t>  z rovnic. 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468313" y="63754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fungovalo  !!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87" grpId="0"/>
      <p:bldP spid="97288" grpId="0"/>
      <p:bldP spid="97289" grpId="0"/>
      <p:bldP spid="97290" grpId="0"/>
      <p:bldP spid="97291" grpId="0"/>
      <p:bldP spid="97292" grpId="0"/>
      <p:bldP spid="97293" grpId="0"/>
      <p:bldP spid="97295" grpId="0"/>
      <p:bldP spid="97296" grpId="0"/>
      <p:bldP spid="97297" grpId="0"/>
      <p:bldP spid="97298" grpId="0"/>
      <p:bldP spid="972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            </a:t>
            </a:r>
            <a:r>
              <a:rPr lang="cs-CZ" sz="2800" i="1">
                <a:latin typeface="Times New Roman" pitchFamily="18" charset="0"/>
              </a:rPr>
              <a:t>A=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RLMP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NPHS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Konec výpočtů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2550" y="1773238"/>
            <a:ext cx="2617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V =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6688" y="2276475"/>
            <a:ext cx="2805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47638" y="2781300"/>
            <a:ext cx="2835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07950" y="3270250"/>
            <a:ext cx="2776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07950" y="3716338"/>
            <a:ext cx="2853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Z = </a:t>
            </a:r>
            <a:r>
              <a:rPr lang="cs-CZ" sz="2800" i="1" dirty="0" smtClean="0">
                <a:latin typeface="Times New Roman" pitchFamily="18" charset="0"/>
              </a:rPr>
              <a:t>P</a:t>
            </a:r>
            <a:r>
              <a:rPr lang="cs-CZ" sz="2800" baseline="30000" dirty="0" smtClean="0">
                <a:latin typeface="Times New Roman" pitchFamily="18" charset="0"/>
              </a:rPr>
              <a:t>6</a:t>
            </a:r>
            <a:r>
              <a:rPr lang="cs-CZ" sz="2800" i="1" dirty="0" smtClean="0">
                <a:latin typeface="Times New Roman" pitchFamily="18" charset="0"/>
              </a:rPr>
              <a:t>S</a:t>
            </a:r>
            <a:r>
              <a:rPr lang="en-US" sz="2800" i="1" smtClean="0">
                <a:latin typeface="Times New Roman" pitchFamily="18" charset="0"/>
              </a:rPr>
              <a:t>F</a:t>
            </a:r>
            <a:r>
              <a:rPr lang="cs-CZ" sz="2800" i="1" smtClean="0">
                <a:latin typeface="Times New Roman" pitchFamily="18" charset="0"/>
              </a:rPr>
              <a:t>S</a:t>
            </a:r>
            <a:r>
              <a:rPr lang="cs-CZ" sz="2800" baseline="30000" smtClean="0">
                <a:latin typeface="Times New Roman" pitchFamily="18" charset="0"/>
              </a:rPr>
              <a:t>-1</a:t>
            </a:r>
            <a:r>
              <a:rPr lang="cs-CZ" sz="2800" i="1" smtClean="0">
                <a:latin typeface="Times New Roman" pitchFamily="18" charset="0"/>
              </a:rPr>
              <a:t>P</a:t>
            </a:r>
            <a:r>
              <a:rPr lang="cs-CZ" sz="2800" baseline="30000" smtClean="0">
                <a:latin typeface="Times New Roman" pitchFamily="18" charset="0"/>
              </a:rPr>
              <a:t>-6</a:t>
            </a:r>
            <a:r>
              <a:rPr lang="cs-CZ" sz="2800" baseline="30000">
                <a:latin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690563" y="9017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volbě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447675" y="4506913"/>
            <a:ext cx="30861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měly součiny  </a:t>
            </a:r>
            <a:r>
              <a:rPr lang="cs-CZ" sz="2000" i="1">
                <a:latin typeface="Times New Roman" pitchFamily="18" charset="0"/>
              </a:rPr>
              <a:t>UV, VW, WX, </a:t>
            </a:r>
          </a:p>
          <a:p>
            <a:r>
              <a:rPr lang="cs-CZ" sz="2000" i="1">
                <a:latin typeface="Times New Roman" pitchFamily="18" charset="0"/>
              </a:rPr>
              <a:t>XY, YZ  </a:t>
            </a:r>
            <a:r>
              <a:rPr lang="cs-CZ"/>
              <a:t>stejný cyklický typ,</a:t>
            </a:r>
          </a:p>
          <a:p>
            <a:r>
              <a:rPr lang="cs-CZ"/>
              <a:t>výpočty prošly okamžikem </a:t>
            </a:r>
          </a:p>
          <a:p>
            <a:r>
              <a:rPr lang="cs-CZ"/>
              <a:t>pravdy.</a:t>
            </a:r>
            <a:endParaRPr lang="cs-CZ">
              <a:latin typeface="Times New Roman" pitchFamily="18" charset="0"/>
            </a:endParaRP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4211638" y="10731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rovnice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160838" y="14843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4119563" y="2060575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vypočítal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4211638" y="247808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4232275" y="3486150"/>
            <a:ext cx="156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4016375" y="3062288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dosadil výraz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4270375" y="41417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 rovnice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4232275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903663" y="508476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95288" y="5734050"/>
            <a:ext cx="8569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</a:t>
            </a:r>
          </a:p>
          <a:p>
            <a:r>
              <a:rPr lang="cs-CZ" sz="2400" i="1">
                <a:solidFill>
                  <a:srgbClr val="FF3300"/>
                </a:solidFill>
                <a:latin typeface="Times New Roman" pitchFamily="18" charset="0"/>
              </a:rPr>
              <a:t>           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UV </a:t>
            </a:r>
            <a:r>
              <a:rPr lang="cs-CZ" sz="2800"/>
              <a:t>(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.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4" grpId="0"/>
      <p:bldP spid="99335" grpId="0"/>
      <p:bldP spid="99336" grpId="0"/>
      <p:bldP spid="99337" grpId="0"/>
      <p:bldP spid="99338" grpId="0"/>
      <p:bldP spid="99339" grpId="0"/>
      <p:bldP spid="99340" grpId="0"/>
      <p:bldP spid="99342" grpId="0"/>
      <p:bldP spid="99343" grpId="0"/>
      <p:bldP spid="99344" grpId="0"/>
      <p:bldP spid="99345" grpId="0"/>
      <p:bldP spid="99346" grpId="0"/>
      <p:bldP spid="99347" grpId="0"/>
      <p:bldP spid="99348" grpId="0"/>
      <p:bldP spid="99349" grpId="0"/>
      <p:bldP spid="99350" grpId="0"/>
      <p:bldP spid="993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900113" y="2549525"/>
            <a:ext cx="409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VW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971550" y="3054350"/>
            <a:ext cx="399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WX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971550" y="3630613"/>
            <a:ext cx="3876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XY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31800" y="4437063"/>
            <a:ext cx="846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/>
              <a:t>Tato soustava měla jediné řešení pro výraz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 .</a:t>
            </a:r>
            <a:r>
              <a:rPr lang="cs-CZ" sz="2400" b="1"/>
              <a:t> </a:t>
            </a:r>
            <a:endParaRPr lang="en-US" sz="2400" b="1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68313" y="5795963"/>
            <a:ext cx="6888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A známe-li permutaci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>
                <a:latin typeface="Times New Roman" pitchFamily="18" charset="0"/>
              </a:rPr>
              <a:t>,</a:t>
            </a:r>
            <a:r>
              <a:rPr lang="cs-CZ" sz="2400" b="1"/>
              <a:t> existuje přesně </a:t>
            </a:r>
          </a:p>
          <a:p>
            <a:r>
              <a:rPr lang="cs-CZ" sz="2400" b="1"/>
              <a:t>26 možností pro propojení v pravém rotoru  </a:t>
            </a:r>
            <a:r>
              <a:rPr lang="cs-CZ" sz="2800" i="1">
                <a:latin typeface="Times New Roman" pitchFamily="18" charset="0"/>
              </a:rPr>
              <a:t>N.</a:t>
            </a:r>
            <a:endParaRPr lang="en-US">
              <a:latin typeface="Courier New" pitchFamily="49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673100" y="-26988"/>
            <a:ext cx="8229600" cy="85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26 možností pro </a:t>
            </a:r>
            <a:r>
              <a:rPr lang="cs-CZ" sz="4400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663575" y="836613"/>
            <a:ext cx="5300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Odtud získal několik desítek možností pro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P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/>
              <a:t> .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684213" y="1333500"/>
            <a:ext cx="309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získal další rovnice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900113" y="2046288"/>
            <a:ext cx="4052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447675" y="5132388"/>
            <a:ext cx="643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Tímto jediným řešením byl cyklus délky 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  <p:bldP spid="103429" grpId="0"/>
      <p:bldP spid="103430" grpId="0"/>
      <p:bldP spid="103431" grpId="0"/>
      <p:bldP spid="103432" grpId="0"/>
      <p:bldP spid="103434" grpId="0"/>
      <p:bldP spid="103436" grpId="0"/>
      <p:bldP spid="103437" grpId="0"/>
      <p:bldP spid="1034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Důsledky</a:t>
            </a:r>
            <a:endParaRPr lang="en-US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424863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Z odposlechnutých zpráv z dalších dní, kdy bylo pořadí rotorů jiné, Rejewski dokázal vybrat tu správnou z 26 možností pro </a:t>
            </a:r>
            <a:r>
              <a:rPr lang="cs-CZ" sz="2800" i="1">
                <a:latin typeface="Times New Roman" pitchFamily="18" charset="0"/>
              </a:rPr>
              <a:t>N</a:t>
            </a:r>
            <a:r>
              <a:rPr lang="cs-CZ" sz="2400"/>
              <a:t>, </a:t>
            </a:r>
            <a:r>
              <a:rPr lang="en-US" sz="2400"/>
              <a:t>vypo</a:t>
            </a:r>
            <a:r>
              <a:rPr lang="cs-CZ" sz="2400"/>
              <a:t>čítat propojení ve zbývajících rotorech a reflektoru, polohu zářezů na abecedních kroužcích a všechny ostatní detaily konstrukce Enigmy.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3470275"/>
            <a:ext cx="835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Koncem roku 1932 polská tajná služba sestrojila funkční repliku Enigmy a luštila s její pomocí šifrované depeše.</a:t>
            </a:r>
            <a:endParaRPr lang="en-US" sz="240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4437063"/>
            <a:ext cx="849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V červenci 1939 Polsko předalo kopie Enigmy a veškeré informace o jejím řešení britské a francouzské tajné službě.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Prvních šest písmen zprávy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11188" y="13096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55650" y="1885950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9750" y="2101850"/>
            <a:ext cx="669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84213" y="2317750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946150" y="20986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946150" y="2117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950913" y="2498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9461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      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 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9842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984250" y="3332163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96875" y="4959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Všude můžeme nahradit nehybné rotory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i="1">
                <a:solidFill>
                  <a:srgbClr val="FF3300"/>
                </a:solidFill>
              </a:rPr>
              <a:t>  </a:t>
            </a:r>
            <a:r>
              <a:rPr lang="cs-CZ"/>
              <a:t>jedním tlustým virtuálním (neznámým) reflektorem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i="1"/>
              <a:t>.</a:t>
            </a:r>
            <a:endParaRPr lang="cs-CZ"/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971550" y="21034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9715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9715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9715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47675" y="5876925"/>
            <a:ext cx="825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sice neznáme, z odposlechnutých zpráv z daného dne,</a:t>
            </a:r>
          </a:p>
          <a:p>
            <a:r>
              <a:rPr lang="cs-CZ"/>
              <a:t>pokud je jich dost, ale můžeme vyčíst složené permutace  </a:t>
            </a:r>
            <a:r>
              <a:rPr lang="cs-CZ" i="1">
                <a:latin typeface="Times New Roman" pitchFamily="18" charset="0"/>
              </a:rPr>
              <a:t>DA, EB </a:t>
            </a:r>
            <a:r>
              <a:rPr lang="cs-CZ"/>
              <a:t> a</a:t>
            </a:r>
            <a:r>
              <a:rPr lang="cs-CZ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49263" y="3933825"/>
            <a:ext cx="808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Tyto rovnice platí za předpokladu, že v průběhu šifrování prvních šesti písmen</a:t>
            </a:r>
          </a:p>
          <a:p>
            <a:r>
              <a:rPr lang="cs-CZ" dirty="0"/>
              <a:t>zprávy se nezměnila vzájemná poloha prostředního a tedy ani levého rotoru. </a:t>
            </a:r>
          </a:p>
          <a:p>
            <a:r>
              <a:rPr lang="cs-CZ" dirty="0"/>
              <a:t>To </a:t>
            </a:r>
            <a:r>
              <a:rPr lang="cs-CZ" dirty="0" smtClean="0"/>
              <a:t>nastávalo</a:t>
            </a:r>
            <a:r>
              <a:rPr lang="en-US" dirty="0" smtClean="0"/>
              <a:t> </a:t>
            </a:r>
            <a:r>
              <a:rPr lang="cs-CZ" dirty="0" smtClean="0"/>
              <a:t>v </a:t>
            </a:r>
            <a:r>
              <a:rPr lang="cs-CZ" dirty="0"/>
              <a:t>průměru v 21 z každých 26 dní. Tedy zhruba v  80</a:t>
            </a:r>
            <a:r>
              <a:rPr lang="en-US" dirty="0"/>
              <a:t>%</a:t>
            </a:r>
            <a:r>
              <a:rPr lang="cs-CZ" dirty="0"/>
              <a:t> 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/>
      <p:bldP spid="65540" grpId="1"/>
      <p:bldP spid="65541" grpId="0"/>
      <p:bldP spid="65541" grpId="1"/>
      <p:bldP spid="65546" grpId="0"/>
      <p:bldP spid="65546" grpId="1"/>
      <p:bldP spid="65547" grpId="0"/>
      <p:bldP spid="65547" grpId="1"/>
      <p:bldP spid="65551" grpId="0"/>
      <p:bldP spid="65551" grpId="1"/>
      <p:bldP spid="65552" grpId="0"/>
      <p:bldP spid="65552" grpId="1"/>
      <p:bldP spid="65555" grpId="0"/>
      <p:bldP spid="65555" grpId="1"/>
      <p:bldP spid="65556" grpId="0"/>
      <p:bldP spid="65556" grpId="1"/>
      <p:bldP spid="65559" grpId="0"/>
      <p:bldP spid="65559" grpId="1"/>
      <p:bldP spid="65560" grpId="0"/>
      <p:bldP spid="65560" grpId="1"/>
      <p:bldP spid="65563" grpId="0"/>
      <p:bldP spid="65563" grpId="1"/>
      <p:bldP spid="65564" grpId="0"/>
      <p:bldP spid="65564" grpId="1"/>
      <p:bldP spid="65567" grpId="0"/>
      <p:bldP spid="65576" grpId="0"/>
      <p:bldP spid="65577" grpId="0"/>
      <p:bldP spid="65578" grpId="0"/>
      <p:bldP spid="65579" grpId="0"/>
      <p:bldP spid="65580" grpId="0"/>
      <p:bldP spid="65581" grpId="0"/>
      <p:bldP spid="65582" grpId="0"/>
      <p:bldP spid="655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84213" y="1052513"/>
            <a:ext cx="769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popisující propojení v reflektoru má všechny cykly délky 2.  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5894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 platí  </a:t>
            </a:r>
            <a:r>
              <a:rPr lang="cs-CZ" sz="2000" i="1">
                <a:latin typeface="Times New Roman" pitchFamily="18" charset="0"/>
              </a:rPr>
              <a:t>RR = R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I</a:t>
            </a:r>
            <a:r>
              <a:rPr lang="cs-CZ"/>
              <a:t> , kde  </a:t>
            </a:r>
            <a:r>
              <a:rPr lang="cs-CZ" sz="2000" i="1">
                <a:latin typeface="Times New Roman" pitchFamily="18" charset="0"/>
              </a:rPr>
              <a:t>I </a:t>
            </a:r>
            <a:r>
              <a:rPr lang="cs-CZ"/>
              <a:t> je identická permutace.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84213" y="2060575"/>
            <a:ext cx="183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Neboli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baseline="30000"/>
              <a:t>-1</a:t>
            </a:r>
            <a:r>
              <a:rPr lang="cs-CZ" sz="2000" i="1">
                <a:latin typeface="Times New Roman" pitchFamily="18" charset="0"/>
              </a:rPr>
              <a:t> = R .</a:t>
            </a:r>
            <a:endParaRPr lang="cs-CZ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84213" y="2565400"/>
            <a:ext cx="77168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Všechny permutace 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jsou konjugované s permutací  </a:t>
            </a:r>
            <a:r>
              <a:rPr lang="cs-CZ" sz="2000" i="1">
                <a:latin typeface="Times New Roman" pitchFamily="18" charset="0"/>
              </a:rPr>
              <a:t>R, </a:t>
            </a:r>
            <a:r>
              <a:rPr lang="cs-CZ"/>
              <a:t>proto</a:t>
            </a:r>
          </a:p>
          <a:p>
            <a:r>
              <a:rPr lang="cs-CZ"/>
              <a:t>mají všechny tyto permutace také všechny cykly délky 2.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671513" y="3284538"/>
            <a:ext cx="8293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   </a:t>
            </a:r>
            <a:r>
              <a:rPr lang="cs-CZ" sz="2000" i="1">
                <a:latin typeface="Times New Roman" pitchFamily="18" charset="0"/>
              </a:rPr>
              <a:t>A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B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C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D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E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F</a:t>
            </a:r>
            <a:r>
              <a:rPr lang="cs-CZ" baseline="30000"/>
              <a:t>2</a:t>
            </a:r>
            <a:r>
              <a:rPr lang="cs-CZ" sz="2000" i="1" baseline="30000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= I , </a:t>
            </a:r>
            <a:r>
              <a:rPr lang="cs-CZ"/>
              <a:t>neboli každá z těchto permutací </a:t>
            </a:r>
          </a:p>
          <a:p>
            <a:r>
              <a:rPr lang="cs-CZ"/>
              <a:t>je inverzní k sobě samé.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63575" y="4005263"/>
            <a:ext cx="7588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Prvních šest písmen libovolné zprávy je šifrová podoba otevřeného textu </a:t>
            </a:r>
          </a:p>
          <a:p>
            <a:r>
              <a:rPr lang="cs-CZ"/>
              <a:t>tvaru  </a:t>
            </a:r>
            <a:r>
              <a:rPr lang="cs-CZ" sz="2000">
                <a:latin typeface="Courier New" pitchFamily="49" charset="0"/>
              </a:rPr>
              <a:t>xyzxyz.</a:t>
            </a:r>
            <a:r>
              <a:rPr lang="cs-CZ"/>
              <a:t> 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63575" y="4667250"/>
            <a:ext cx="544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A  </a:t>
            </a:r>
            <a:r>
              <a:rPr lang="cs-CZ"/>
              <a:t>zašifruje písmeno</a:t>
            </a:r>
            <a:r>
              <a:rPr lang="cs-CZ" sz="1600"/>
              <a:t>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</a:t>
            </a:r>
            <a:r>
              <a:rPr lang="cs-CZ" sz="2000" i="1">
                <a:latin typeface="Times New Roman" pitchFamily="18" charset="0"/>
              </a:rPr>
              <a:t> A(x) = u</a:t>
            </a:r>
            <a:r>
              <a:rPr lang="cs-CZ"/>
              <a:t> ,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63575" y="5013325"/>
            <a:ext cx="615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permutace </a:t>
            </a:r>
            <a:r>
              <a:rPr lang="cs-CZ" sz="2000" i="1">
                <a:latin typeface="Times New Roman" pitchFamily="18" charset="0"/>
              </a:rPr>
              <a:t> D </a:t>
            </a:r>
            <a:r>
              <a:rPr lang="cs-CZ"/>
              <a:t>zašifruje totéž písmeno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 </a:t>
            </a:r>
            <a:r>
              <a:rPr lang="cs-CZ" sz="2000" i="1">
                <a:latin typeface="Times New Roman" pitchFamily="18" charset="0"/>
              </a:rPr>
              <a:t>D(x) = v. 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63575" y="5513388"/>
            <a:ext cx="2614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Tedy  platí   </a:t>
            </a:r>
            <a:r>
              <a:rPr lang="cs-CZ" sz="2000" i="1">
                <a:latin typeface="Times New Roman" pitchFamily="18" charset="0"/>
              </a:rPr>
              <a:t>DA(u) = v .</a:t>
            </a:r>
            <a:endParaRPr lang="cs-CZ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684213" y="5875338"/>
            <a:ext cx="7724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DA  </a:t>
            </a:r>
            <a:r>
              <a:rPr lang="cs-CZ"/>
              <a:t>zobrazuje první písmeno každé šifrové zprávy do čtvrtého</a:t>
            </a:r>
          </a:p>
          <a:p>
            <a:r>
              <a:rPr lang="cs-CZ"/>
              <a:t>písmene téže zprávy. Můžeme ji proto vyčíst z odposlechnutých zpráv.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  <p:bldP spid="66569" grpId="0"/>
      <p:bldP spid="66570" grpId="0"/>
      <p:bldP spid="66571" grpId="0"/>
      <p:bldP spid="66572" grpId="0"/>
      <p:bldP spid="66573" grpId="0"/>
      <p:bldP spid="665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Den manévrů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7675" y="1196975"/>
            <a:ext cx="8516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Podobně permutace  </a:t>
            </a:r>
            <a:r>
              <a:rPr lang="cs-CZ" sz="2000" i="1">
                <a:latin typeface="Times New Roman" pitchFamily="18" charset="0"/>
              </a:rPr>
              <a:t>EB  </a:t>
            </a:r>
            <a:r>
              <a:rPr lang="cs-CZ"/>
              <a:t>zobrazuje druhé písmeno každé šifrové zprávy do pátého písmene téže zprávy.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516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A stejně tak  permutace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zobrazuje třetí písmeno každé šifrové zprávy do šestého písmene téže zprávy.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39775" y="2697163"/>
            <a:ext cx="1528763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AUQ AMN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BNH CHL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BCT CGJ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CIK BZT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DDB VDV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EJP IPS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GPB ZSV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GPB ZSV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HNO THD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HNO THD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HXV TTI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IKG JKF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IKG JKF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IND JHU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JWF MIC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JWF MIC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320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2479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538413" y="2717800"/>
            <a:ext cx="1528762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17. KHB XJV</a:t>
            </a:r>
          </a:p>
          <a:p>
            <a:r>
              <a:rPr lang="cs-CZ" sz="1600">
                <a:latin typeface="Courier New" pitchFamily="49" charset="0"/>
              </a:rPr>
              <a:t>18. KHB XJV</a:t>
            </a:r>
          </a:p>
          <a:p>
            <a:r>
              <a:rPr lang="cs-CZ" sz="1600">
                <a:latin typeface="Courier New" pitchFamily="49" charset="0"/>
              </a:rPr>
              <a:t>19. LDR HDE</a:t>
            </a:r>
          </a:p>
          <a:p>
            <a:r>
              <a:rPr lang="cs-CZ" sz="1600">
                <a:latin typeface="Courier New" pitchFamily="49" charset="0"/>
              </a:rPr>
              <a:t>20. LDR HDE</a:t>
            </a:r>
          </a:p>
          <a:p>
            <a:r>
              <a:rPr lang="cs-CZ" sz="1600">
                <a:latin typeface="Courier New" pitchFamily="49" charset="0"/>
              </a:rPr>
              <a:t>21. MAW UXP</a:t>
            </a:r>
          </a:p>
          <a:p>
            <a:r>
              <a:rPr lang="cs-CZ" sz="1600">
                <a:latin typeface="Courier New" pitchFamily="49" charset="0"/>
              </a:rPr>
              <a:t>22. MAW UXP</a:t>
            </a:r>
          </a:p>
          <a:p>
            <a:r>
              <a:rPr lang="cs-CZ" sz="1600">
                <a:latin typeface="Courier New" pitchFamily="49" charset="0"/>
              </a:rPr>
              <a:t>23. NXD QTU</a:t>
            </a:r>
          </a:p>
          <a:p>
            <a:r>
              <a:rPr lang="cs-CZ" sz="1600">
                <a:latin typeface="Courier New" pitchFamily="49" charset="0"/>
              </a:rPr>
              <a:t>24. NXD QTU</a:t>
            </a:r>
          </a:p>
          <a:p>
            <a:r>
              <a:rPr lang="cs-CZ" sz="1600">
                <a:latin typeface="Courier New" pitchFamily="49" charset="0"/>
              </a:rPr>
              <a:t>25. NLU QFZ</a:t>
            </a:r>
          </a:p>
          <a:p>
            <a:r>
              <a:rPr lang="cs-CZ" sz="1600">
                <a:latin typeface="Courier New" pitchFamily="49" charset="0"/>
              </a:rPr>
              <a:t>26. OBU DLZ</a:t>
            </a:r>
          </a:p>
          <a:p>
            <a:r>
              <a:rPr lang="cs-CZ" sz="1600">
                <a:latin typeface="Courier New" pitchFamily="49" charset="0"/>
              </a:rPr>
              <a:t>27. PVJ FEG</a:t>
            </a:r>
          </a:p>
          <a:p>
            <a:r>
              <a:rPr lang="cs-CZ" sz="1600">
                <a:latin typeface="Courier New" pitchFamily="49" charset="0"/>
              </a:rPr>
              <a:t>28. QGA LYB</a:t>
            </a:r>
          </a:p>
          <a:p>
            <a:r>
              <a:rPr lang="cs-CZ" sz="1600">
                <a:latin typeface="Courier New" pitchFamily="49" charset="0"/>
              </a:rPr>
              <a:t>29. QGA LYB</a:t>
            </a:r>
          </a:p>
          <a:p>
            <a:r>
              <a:rPr lang="cs-CZ" sz="1600">
                <a:latin typeface="Courier New" pitchFamily="49" charset="0"/>
              </a:rPr>
              <a:t>30. RJL WPX</a:t>
            </a:r>
          </a:p>
          <a:p>
            <a:r>
              <a:rPr lang="cs-CZ" sz="1600">
                <a:latin typeface="Courier New" pitchFamily="49" charset="0"/>
              </a:rPr>
              <a:t>31. RJL WPX</a:t>
            </a:r>
          </a:p>
          <a:p>
            <a:r>
              <a:rPr lang="cs-CZ" sz="1600">
                <a:latin typeface="Courier New" pitchFamily="49" charset="0"/>
              </a:rPr>
              <a:t>32. RJL WPX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483100" y="2736850"/>
            <a:ext cx="1528763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33. RJL WPX</a:t>
            </a:r>
          </a:p>
          <a:p>
            <a:r>
              <a:rPr lang="cs-CZ" sz="1600">
                <a:latin typeface="Courier New" pitchFamily="49" charset="0"/>
              </a:rPr>
              <a:t>34. RFC WQQ</a:t>
            </a:r>
          </a:p>
          <a:p>
            <a:r>
              <a:rPr lang="cs-CZ" sz="1600">
                <a:latin typeface="Courier New" pitchFamily="49" charset="0"/>
              </a:rPr>
              <a:t>35. SYX SCW</a:t>
            </a:r>
          </a:p>
          <a:p>
            <a:r>
              <a:rPr lang="cs-CZ" sz="1600">
                <a:latin typeface="Courier New" pitchFamily="49" charset="0"/>
              </a:rPr>
              <a:t>36. SYX SCW</a:t>
            </a:r>
          </a:p>
          <a:p>
            <a:r>
              <a:rPr lang="cs-CZ" sz="1600">
                <a:latin typeface="Courier New" pitchFamily="49" charset="0"/>
              </a:rPr>
              <a:t>37. SYX SCW</a:t>
            </a:r>
          </a:p>
          <a:p>
            <a:r>
              <a:rPr lang="cs-CZ" sz="1600">
                <a:latin typeface="Courier New" pitchFamily="49" charset="0"/>
              </a:rPr>
              <a:t>38. SYX SCW</a:t>
            </a:r>
          </a:p>
          <a:p>
            <a:r>
              <a:rPr lang="cs-CZ" sz="1600">
                <a:latin typeface="Courier New" pitchFamily="49" charset="0"/>
              </a:rPr>
              <a:t>39. SYX SCW</a:t>
            </a:r>
          </a:p>
          <a:p>
            <a:r>
              <a:rPr lang="cs-CZ" sz="1600">
                <a:latin typeface="Courier New" pitchFamily="49" charset="0"/>
              </a:rPr>
              <a:t>40. SJM SPO</a:t>
            </a:r>
          </a:p>
          <a:p>
            <a:r>
              <a:rPr lang="cs-CZ" sz="1600">
                <a:latin typeface="Courier New" pitchFamily="49" charset="0"/>
              </a:rPr>
              <a:t>41. SJM SPO</a:t>
            </a:r>
          </a:p>
          <a:p>
            <a:r>
              <a:rPr lang="cs-CZ" sz="1600">
                <a:latin typeface="Courier New" pitchFamily="49" charset="0"/>
              </a:rPr>
              <a:t>42. SJM SPO</a:t>
            </a:r>
          </a:p>
          <a:p>
            <a:r>
              <a:rPr lang="cs-CZ" sz="1600">
                <a:latin typeface="Courier New" pitchFamily="49" charset="0"/>
              </a:rPr>
              <a:t>43. SUG SMF</a:t>
            </a:r>
          </a:p>
          <a:p>
            <a:r>
              <a:rPr lang="cs-CZ" sz="1600">
                <a:latin typeface="Courier New" pitchFamily="49" charset="0"/>
              </a:rPr>
              <a:t>44. SUG SMF</a:t>
            </a:r>
          </a:p>
          <a:p>
            <a:r>
              <a:rPr lang="cs-CZ" sz="1600">
                <a:latin typeface="Courier New" pitchFamily="49" charset="0"/>
              </a:rPr>
              <a:t>45. TMN EBY</a:t>
            </a:r>
          </a:p>
          <a:p>
            <a:r>
              <a:rPr lang="cs-CZ" sz="1600">
                <a:latin typeface="Courier New" pitchFamily="49" charset="0"/>
              </a:rPr>
              <a:t>46. TMN EBY</a:t>
            </a:r>
          </a:p>
          <a:p>
            <a:r>
              <a:rPr lang="cs-CZ" sz="1600">
                <a:latin typeface="Courier New" pitchFamily="49" charset="0"/>
              </a:rPr>
              <a:t>47. TAA EXB</a:t>
            </a:r>
          </a:p>
          <a:p>
            <a:r>
              <a:rPr lang="cs-CZ" sz="1600">
                <a:latin typeface="Courier New" pitchFamily="49" charset="0"/>
              </a:rPr>
              <a:t>48. USE NWH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356350" y="2736850"/>
            <a:ext cx="1528763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49. VII PZK</a:t>
            </a:r>
          </a:p>
          <a:p>
            <a:r>
              <a:rPr lang="cs-CZ" sz="1600">
                <a:latin typeface="Courier New" pitchFamily="49" charset="0"/>
              </a:rPr>
              <a:t>50. VII PZK</a:t>
            </a:r>
          </a:p>
          <a:p>
            <a:r>
              <a:rPr lang="cs-CZ" sz="1600">
                <a:latin typeface="Courier New" pitchFamily="49" charset="0"/>
              </a:rPr>
              <a:t>51. VQZ PVR</a:t>
            </a:r>
          </a:p>
          <a:p>
            <a:r>
              <a:rPr lang="cs-CZ" sz="1600">
                <a:latin typeface="Courier New" pitchFamily="49" charset="0"/>
              </a:rPr>
              <a:t>52. VQZ PVR</a:t>
            </a:r>
          </a:p>
          <a:p>
            <a:r>
              <a:rPr lang="cs-CZ" sz="1600">
                <a:latin typeface="Courier New" pitchFamily="49" charset="0"/>
              </a:rPr>
              <a:t>53. WTM RAO</a:t>
            </a:r>
          </a:p>
          <a:p>
            <a:r>
              <a:rPr lang="cs-CZ" sz="1600">
                <a:latin typeface="Courier New" pitchFamily="49" charset="0"/>
              </a:rPr>
              <a:t>54. WTM RAO</a:t>
            </a:r>
          </a:p>
          <a:p>
            <a:r>
              <a:rPr lang="cs-CZ" sz="1600">
                <a:latin typeface="Courier New" pitchFamily="49" charset="0"/>
              </a:rPr>
              <a:t>55. WTM RAO</a:t>
            </a:r>
          </a:p>
          <a:p>
            <a:r>
              <a:rPr lang="cs-CZ" sz="1600">
                <a:latin typeface="Courier New" pitchFamily="49" charset="0"/>
              </a:rPr>
              <a:t>56. WKI RKK</a:t>
            </a:r>
          </a:p>
          <a:p>
            <a:r>
              <a:rPr lang="cs-CZ" sz="1600">
                <a:latin typeface="Courier New" pitchFamily="49" charset="0"/>
              </a:rPr>
              <a:t>57. XRS GNM</a:t>
            </a:r>
          </a:p>
          <a:p>
            <a:r>
              <a:rPr lang="cs-CZ" sz="1600">
                <a:latin typeface="Courier New" pitchFamily="49" charset="0"/>
              </a:rPr>
              <a:t>58. XRS GNM</a:t>
            </a:r>
          </a:p>
          <a:p>
            <a:r>
              <a:rPr lang="cs-CZ" sz="1600">
                <a:latin typeface="Courier New" pitchFamily="49" charset="0"/>
              </a:rPr>
              <a:t>59. XOI GUK</a:t>
            </a:r>
          </a:p>
          <a:p>
            <a:r>
              <a:rPr lang="cs-CZ" sz="1600">
                <a:latin typeface="Courier New" pitchFamily="49" charset="0"/>
              </a:rPr>
              <a:t>60. XYW GCP</a:t>
            </a:r>
          </a:p>
          <a:p>
            <a:r>
              <a:rPr lang="cs-CZ" sz="1600">
                <a:latin typeface="Courier New" pitchFamily="49" charset="0"/>
              </a:rPr>
              <a:t>61. YPC OSQ</a:t>
            </a:r>
          </a:p>
          <a:p>
            <a:r>
              <a:rPr lang="cs-CZ" sz="1600">
                <a:latin typeface="Courier New" pitchFamily="49" charset="0"/>
              </a:rPr>
              <a:t>62. ZZY YRA</a:t>
            </a:r>
          </a:p>
          <a:p>
            <a:r>
              <a:rPr lang="cs-CZ" sz="1600">
                <a:latin typeface="Courier New" pitchFamily="49" charset="0"/>
              </a:rPr>
              <a:t>63. ZEF YOC</a:t>
            </a:r>
          </a:p>
          <a:p>
            <a:r>
              <a:rPr lang="cs-CZ" sz="1600">
                <a:latin typeface="Courier New" pitchFamily="49" charset="0"/>
              </a:rPr>
              <a:t>64. ZSJ YWG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  <p:bldP spid="68618" grpId="0"/>
      <p:bldP spid="68619" grpId="0"/>
      <p:bldP spid="686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19113" y="1289050"/>
            <a:ext cx="7473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tabulky začátků odposlechnutých zpráv tak můžeme vyčíst všechny tři</a:t>
            </a:r>
          </a:p>
          <a:p>
            <a:r>
              <a:rPr lang="cs-CZ" i="1"/>
              <a:t>charakteristiky dne,</a:t>
            </a:r>
            <a:r>
              <a:rPr lang="cs-CZ"/>
              <a:t> složené permutace  </a:t>
            </a:r>
            <a:r>
              <a:rPr lang="cs-CZ" sz="2000" i="1">
                <a:latin typeface="Times New Roman" pitchFamily="18" charset="0"/>
              </a:rPr>
              <a:t>DA, EB, FC.</a:t>
            </a:r>
            <a:endParaRPr lang="cs-CZ" i="1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92138" y="22240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Jejich cyklický zápis je: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92138" y="2867025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92138" y="35147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92138" y="4162425"/>
            <a:ext cx="583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 .</a:t>
            </a:r>
            <a:endParaRPr lang="cs-CZ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3" grpId="0"/>
      <p:bldP spid="706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cs-CZ" sz="4000"/>
              <a:t>Co způsobilo šifrování klíče zprávy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76238" y="1052513"/>
            <a:ext cx="594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odposlechu známe charakteristiky dne  </a:t>
            </a:r>
            <a:r>
              <a:rPr lang="cs-CZ" sz="2000" i="1">
                <a:latin typeface="Times New Roman" pitchFamily="18" charset="0"/>
              </a:rPr>
              <a:t>DA, EB  </a:t>
            </a:r>
            <a:r>
              <a:rPr lang="cs-CZ"/>
              <a:t>a </a:t>
            </a:r>
            <a:r>
              <a:rPr lang="cs-CZ" sz="2000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6238" y="1557338"/>
            <a:ext cx="338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Vezmeme rovnice pro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 D </a:t>
            </a:r>
            <a:r>
              <a:rPr lang="cs-CZ" sz="2000"/>
              <a:t> </a:t>
            </a:r>
            <a:endParaRPr lang="cs-CZ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762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38150" y="1989138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3550" y="3068638"/>
            <a:ext cx="516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vynásobíme je (musíme dávat pozor na pořadí)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76238" y="3500438"/>
            <a:ext cx="840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DA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76238" y="4005263"/>
            <a:ext cx="661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DA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76238" y="4581525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dostaneme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23863" y="4940300"/>
            <a:ext cx="6821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EB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0050" y="5357813"/>
            <a:ext cx="701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FC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47663" y="5956300"/>
            <a:ext cx="776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Šifrování klíče zpráv tak umožnilo sestavit soustavu tří rovnic o třech </a:t>
            </a:r>
          </a:p>
          <a:p>
            <a:r>
              <a:rPr lang="cs-CZ" b="1"/>
              <a:t>neznámých obsahující informaci o vnitřní konstrukci přístroje.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10" grpId="0"/>
      <p:bldP spid="72711" grpId="0"/>
      <p:bldP spid="72712" grpId="0"/>
      <p:bldP spid="72713" grpId="0"/>
      <p:bldP spid="72714" grpId="0"/>
      <p:bldP spid="72715" grpId="0"/>
      <p:bldP spid="72716" grpId="0"/>
      <p:bldP spid="72717" grpId="0"/>
      <p:bldP spid="727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 sz="4000"/>
              <a:t>Ještě jedno tvrzení o permutacích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1050925"/>
            <a:ext cx="78279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Každá charakteristika dne </a:t>
            </a:r>
            <a:r>
              <a:rPr lang="cs-CZ" sz="2000" i="1">
                <a:latin typeface="Times New Roman" pitchFamily="18" charset="0"/>
              </a:rPr>
              <a:t> DA, EB  </a:t>
            </a:r>
            <a:r>
              <a:rPr lang="cs-CZ"/>
              <a:t>a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 obsahuje vždy sudý počet cyklů</a:t>
            </a:r>
          </a:p>
          <a:p>
            <a:r>
              <a:rPr lang="cs-CZ"/>
              <a:t>libovolné délky.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19113" y="1698625"/>
            <a:ext cx="82724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není náhoda. Připomeňme si, že každá z permutací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  </a:t>
            </a:r>
            <a:r>
              <a:rPr lang="cs-CZ"/>
              <a:t>obsahuje </a:t>
            </a:r>
          </a:p>
          <a:p>
            <a:r>
              <a:rPr lang="cs-CZ"/>
              <a:t>pouze cykly délky 2.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9113" y="2513013"/>
            <a:ext cx="260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následující tvrzení.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73075" y="2994025"/>
            <a:ext cx="834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Věta.  </a:t>
            </a:r>
            <a:r>
              <a:rPr lang="cs-CZ"/>
              <a:t>Permutaci </a:t>
            </a:r>
            <a:r>
              <a:rPr lang="cs-CZ" b="1"/>
              <a:t>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b="1"/>
              <a:t>  </a:t>
            </a:r>
            <a:r>
              <a:rPr lang="cs-CZ"/>
              <a:t>na množně  </a:t>
            </a:r>
            <a:r>
              <a:rPr lang="cs-CZ" sz="2000" i="1">
                <a:latin typeface="Times New Roman" pitchFamily="18" charset="0"/>
              </a:rPr>
              <a:t>Z</a:t>
            </a:r>
            <a:r>
              <a:rPr lang="cs-CZ" b="1"/>
              <a:t>   </a:t>
            </a:r>
            <a:r>
              <a:rPr lang="cs-CZ"/>
              <a:t>lze vyjádřit jako složení     </a:t>
            </a:r>
            <a:r>
              <a:rPr lang="cs-CZ" sz="2000" i="1">
                <a:latin typeface="Times New Roman" pitchFamily="18" charset="0"/>
              </a:rPr>
              <a:t>K 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  </a:t>
            </a:r>
          </a:p>
          <a:p>
            <a:r>
              <a:rPr lang="cs-CZ"/>
              <a:t>dvou permutací 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>
                <a:latin typeface="Times New Roman" pitchFamily="18" charset="0"/>
              </a:rPr>
              <a:t>, </a:t>
            </a:r>
            <a:r>
              <a:rPr lang="cs-CZ"/>
              <a:t>které mají obě pouze cykly délky dva, právě když má</a:t>
            </a:r>
          </a:p>
          <a:p>
            <a:r>
              <a:rPr lang="cs-CZ"/>
              <a:t>permutace  </a:t>
            </a:r>
            <a:r>
              <a:rPr lang="cs-CZ" sz="2000" i="1">
                <a:latin typeface="Times New Roman" pitchFamily="18" charset="0"/>
              </a:rPr>
              <a:t>K  </a:t>
            </a:r>
            <a:r>
              <a:rPr lang="cs-CZ"/>
              <a:t>sudý počet  cyklů libovolné délky.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47675" y="4240213"/>
            <a:ext cx="74358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důkazu lze postupovat podobně jako jsme postupovali při zkoumání </a:t>
            </a:r>
          </a:p>
          <a:p>
            <a:r>
              <a:rPr lang="cs-CZ"/>
              <a:t>řešitelnosti rovnice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i="1">
                <a:latin typeface="Times New Roman" pitchFamily="18" charset="0"/>
              </a:rPr>
              <a:t> = X</a:t>
            </a:r>
            <a:r>
              <a:rPr lang="cs-CZ" sz="2000" baseline="30000"/>
              <a:t>-1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.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47675" y="5105400"/>
            <a:ext cx="8185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grafů si opět také ukážeme, jak najít všechny možné dvojice permutací</a:t>
            </a:r>
          </a:p>
          <a:p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cs-CZ"/>
              <a:t>  splňujících tyto podmínky.</a:t>
            </a:r>
            <a:endParaRPr lang="cs-CZ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/>
      <p:bldP spid="73733" grpId="0"/>
      <p:bldP spid="73734" grpId="0"/>
      <p:bldP spid="73735" grpId="0"/>
      <p:bldP spid="737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50900"/>
          </a:xfrm>
        </p:spPr>
        <p:txBody>
          <a:bodyPr/>
          <a:lstStyle/>
          <a:p>
            <a:r>
              <a:rPr lang="cs-CZ"/>
              <a:t>Grafické zdůvodnění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19113" y="1266825"/>
            <a:ext cx="593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Nakreslíme si obě permutace 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do stejného obrázku.</a:t>
            </a:r>
            <a:endParaRPr lang="cs-CZ">
              <a:solidFill>
                <a:schemeClr val="hlink"/>
              </a:solidFill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971550" y="2016125"/>
            <a:ext cx="517525" cy="6207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76375" y="1989138"/>
            <a:ext cx="865188" cy="714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2339975" y="2060575"/>
            <a:ext cx="576263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 flipV="1">
            <a:off x="2916238" y="2708275"/>
            <a:ext cx="71437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V="1">
            <a:off x="2627313" y="3429000"/>
            <a:ext cx="360362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V="1">
            <a:off x="1762125" y="4105275"/>
            <a:ext cx="863600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971550" y="3789363"/>
            <a:ext cx="79216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3924300" y="2347913"/>
            <a:ext cx="647700" cy="5032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4572000" y="2347913"/>
            <a:ext cx="7921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 flipV="1">
            <a:off x="5360988" y="2374900"/>
            <a:ext cx="434975" cy="4778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V="1">
            <a:off x="4284663" y="3644900"/>
            <a:ext cx="115093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V="1">
            <a:off x="5435600" y="2852738"/>
            <a:ext cx="288925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 flipV="1">
            <a:off x="3940175" y="2851150"/>
            <a:ext cx="344488" cy="793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1042988" y="2633663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80150" y="2439988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/>
              <a:t>. . . . . . . . . . . .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63575" y="4529138"/>
            <a:ext cx="7943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tomu, že se barvy jednotlivých dvojšipek musí v každém cyklu</a:t>
            </a:r>
          </a:p>
          <a:p>
            <a:r>
              <a:rPr lang="cs-CZ"/>
              <a:t>střídat (z každého bodu musí vycházet právě jedna šipka každé barvy), musí</a:t>
            </a:r>
          </a:p>
          <a:p>
            <a:r>
              <a:rPr lang="cs-CZ"/>
              <a:t>být v každém cyklu sudý počet bodů (a také hran).  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19113" y="5514975"/>
            <a:ext cx="338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Přidáme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/>
              <a:t>(</a:t>
            </a:r>
            <a:r>
              <a:rPr lang="cs-CZ">
                <a:solidFill>
                  <a:srgbClr val="FF0000"/>
                </a:solidFill>
              </a:rPr>
              <a:t>červeně</a:t>
            </a:r>
            <a:r>
              <a:rPr lang="cs-CZ"/>
              <a:t>)</a:t>
            </a:r>
            <a:r>
              <a:rPr lang="cs-CZ" sz="2000">
                <a:latin typeface="Times New Roman" pitchFamily="18" charset="0"/>
              </a:rPr>
              <a:t> .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H="1">
            <a:off x="1042988" y="2060575"/>
            <a:ext cx="122555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H="1" flipV="1">
            <a:off x="2339975" y="2133600"/>
            <a:ext cx="576263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V="1">
            <a:off x="1763713" y="3429000"/>
            <a:ext cx="11525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1476375" y="1989138"/>
            <a:ext cx="1366838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flipH="1">
            <a:off x="2598738" y="2708275"/>
            <a:ext cx="244475" cy="13827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 flipH="1" flipV="1">
            <a:off x="1042988" y="3789363"/>
            <a:ext cx="1512887" cy="287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27088" y="2636838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 flipV="1">
            <a:off x="3995738" y="2420938"/>
            <a:ext cx="12969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>
            <a:off x="5292725" y="2420938"/>
            <a:ext cx="71438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 flipH="1" flipV="1">
            <a:off x="3995738" y="2852738"/>
            <a:ext cx="13684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 flipH="1">
            <a:off x="4356100" y="2349500"/>
            <a:ext cx="287338" cy="1223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 flipH="1" flipV="1">
            <a:off x="4643438" y="2349500"/>
            <a:ext cx="1081087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 flipV="1">
            <a:off x="4356100" y="2887663"/>
            <a:ext cx="13335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519113" y="5919788"/>
            <a:ext cx="859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cyklus sudé délky ve společném grafu obou permutací </a:t>
            </a:r>
            <a:r>
              <a:rPr lang="cs-CZ" sz="2000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i="1"/>
              <a:t> </a:t>
            </a:r>
            <a:r>
              <a:rPr lang="cs-CZ"/>
              <a:t>se tak</a:t>
            </a:r>
            <a:r>
              <a:rPr lang="cs-CZ" i="1"/>
              <a:t> </a:t>
            </a:r>
            <a:r>
              <a:rPr lang="cs-CZ"/>
              <a:t>rozpadne</a:t>
            </a:r>
          </a:p>
          <a:p>
            <a:r>
              <a:rPr lang="cs-CZ"/>
              <a:t>do dvou cyklů poloviční (stejné) délky v grafu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 animBg="1"/>
      <p:bldP spid="74757" grpId="0" animBg="1"/>
      <p:bldP spid="74758" grpId="0" animBg="1"/>
      <p:bldP spid="74759" grpId="0" animBg="1"/>
      <p:bldP spid="74760" grpId="0" animBg="1"/>
      <p:bldP spid="74761" grpId="0" animBg="1"/>
      <p:bldP spid="74762" grpId="0" animBg="1"/>
      <p:bldP spid="74763" grpId="0" animBg="1"/>
      <p:bldP spid="74764" grpId="0" animBg="1"/>
      <p:bldP spid="74765" grpId="0" animBg="1"/>
      <p:bldP spid="74766" grpId="0" animBg="1"/>
      <p:bldP spid="74767" grpId="0" animBg="1"/>
      <p:bldP spid="74768" grpId="0" animBg="1"/>
      <p:bldP spid="74769" grpId="0"/>
      <p:bldP spid="74770" grpId="0"/>
      <p:bldP spid="74771" grpId="0"/>
      <p:bldP spid="74772" grpId="0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2581</Words>
  <Application>Microsoft Office PowerPoint</Application>
  <PresentationFormat>Předvádění na obrazovce (4:3)</PresentationFormat>
  <Paragraphs>431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Výchozí návrh</vt:lpstr>
      <vt:lpstr>Ukázky aplikací matematiky</vt:lpstr>
      <vt:lpstr>Dynamický model</vt:lpstr>
      <vt:lpstr>Prvních šest písmen zprávy</vt:lpstr>
      <vt:lpstr>Charakteristiky dne</vt:lpstr>
      <vt:lpstr>Den manévrů</vt:lpstr>
      <vt:lpstr>Charakteristiky dne</vt:lpstr>
      <vt:lpstr>Co způsobilo šifrování klíče zprávy</vt:lpstr>
      <vt:lpstr>Ještě jedno tvrzení o permutacích</vt:lpstr>
      <vt:lpstr>Grafické zdůvodnění</vt:lpstr>
      <vt:lpstr>Opačná implikace</vt:lpstr>
      <vt:lpstr>Počet možností</vt:lpstr>
      <vt:lpstr>Nastupuje psychologie</vt:lpstr>
      <vt:lpstr>Chyby operátorů</vt:lpstr>
      <vt:lpstr>Která volba je správná?</vt:lpstr>
      <vt:lpstr>Klíče zpráv při manévrech</vt:lpstr>
      <vt:lpstr>Odhad permutace H</vt:lpstr>
      <vt:lpstr>Řešení</vt:lpstr>
      <vt:lpstr>Okamžik pravdy</vt:lpstr>
      <vt:lpstr>Chyba konstruktérů</vt:lpstr>
      <vt:lpstr>Konec výpočtů</vt:lpstr>
      <vt:lpstr>Snímek 21</vt:lpstr>
      <vt:lpstr>Důsledky</vt:lpstr>
    </vt:vector>
  </TitlesOfParts>
  <Company>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Jiri Tuma</cp:lastModifiedBy>
  <cp:revision>24</cp:revision>
  <dcterms:created xsi:type="dcterms:W3CDTF">2008-02-26T07:12:08Z</dcterms:created>
  <dcterms:modified xsi:type="dcterms:W3CDTF">2014-03-04T18:16:02Z</dcterms:modified>
</cp:coreProperties>
</file>