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C62-1FB0-4138-AD1C-7E7A2AD0CA4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 smtClean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 smtClean="0"/>
              <a:t>13.3.</a:t>
            </a:r>
            <a:r>
              <a:rPr lang="cs-CZ" dirty="0" smtClean="0"/>
              <a:t>201</a:t>
            </a:r>
            <a:r>
              <a:rPr lang="en-US" dirty="0" smtClean="0"/>
              <a:t>9</a:t>
            </a:r>
            <a:r>
              <a:rPr lang="cs-CZ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698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Dejme tomu, že nějaká obsluha zvolila v daný den klíč zprávy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aaa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</a:rPr>
              <a:t>.</a:t>
            </a:r>
            <a:endParaRPr lang="cs-CZ" dirty="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musí permutace  </a:t>
            </a:r>
            <a:r>
              <a:rPr lang="cs-CZ" sz="2000" i="1" dirty="0">
                <a:latin typeface="Times New Roman" pitchFamily="18" charset="0"/>
              </a:rPr>
              <a:t>A</a:t>
            </a:r>
            <a:r>
              <a:rPr lang="cs-CZ" dirty="0"/>
              <a:t>  zobrazovat písmeno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a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dirty="0"/>
              <a:t>do písmene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s</a:t>
            </a:r>
            <a:r>
              <a:rPr lang="cs-CZ" sz="2000" dirty="0" smtClean="0">
                <a:latin typeface="Courier New" pitchFamily="49" charset="0"/>
              </a:rPr>
              <a:t>, </a:t>
            </a:r>
            <a:r>
              <a:rPr lang="cs-CZ" dirty="0"/>
              <a:t>a proto šifrovou</a:t>
            </a:r>
          </a:p>
          <a:p>
            <a:r>
              <a:rPr lang="cs-CZ" dirty="0"/>
              <a:t>podobou klíče zprávy  </a:t>
            </a:r>
            <a:r>
              <a:rPr lang="en-US" sz="2000" dirty="0" err="1" smtClean="0">
                <a:latin typeface="Courier New" pitchFamily="49" charset="0"/>
              </a:rPr>
              <a:t>aaa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cs-CZ" dirty="0" smtClean="0"/>
              <a:t>musí </a:t>
            </a:r>
            <a:r>
              <a:rPr lang="cs-CZ" dirty="0"/>
              <a:t>být některá z počátečních šestic začínajících na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 smtClean="0">
                <a:latin typeface="Courier New" pitchFamily="49" charset="0"/>
              </a:rPr>
              <a:t>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7993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V úvahu tak přicházejí počáteční šestice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 smtClean="0">
                <a:latin typeface="Courier New" pitchFamily="49" charset="0"/>
              </a:rPr>
              <a:t>syx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scw</a:t>
            </a:r>
            <a:r>
              <a:rPr lang="cs-CZ" sz="2000" dirty="0" smtClean="0">
                <a:latin typeface="Courier New" pitchFamily="49" charset="0"/>
              </a:rPr>
              <a:t>, </a:t>
            </a:r>
            <a:r>
              <a:rPr lang="cs-CZ" sz="2000" dirty="0">
                <a:latin typeface="Courier New" pitchFamily="49" charset="0"/>
              </a:rPr>
              <a:t>40. </a:t>
            </a:r>
            <a:r>
              <a:rPr lang="en-US" sz="2000" dirty="0" err="1" smtClean="0">
                <a:latin typeface="Courier New" pitchFamily="49" charset="0"/>
              </a:rPr>
              <a:t>sjm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spo</a:t>
            </a:r>
            <a:r>
              <a:rPr lang="cs-CZ" sz="2000" dirty="0" smtClean="0">
                <a:latin typeface="Courier New" pitchFamily="49" charset="0"/>
              </a:rPr>
              <a:t>,</a:t>
            </a:r>
            <a:endParaRPr lang="cs-CZ" sz="2000" dirty="0">
              <a:latin typeface="Courier New" pitchFamily="49" charset="0"/>
            </a:endParaRPr>
          </a:p>
          <a:p>
            <a:r>
              <a:rPr lang="cs-CZ" sz="2000" dirty="0">
                <a:latin typeface="Courier New" pitchFamily="49" charset="0"/>
              </a:rPr>
              <a:t>43. </a:t>
            </a:r>
            <a:r>
              <a:rPr lang="en-US" sz="2000" dirty="0" err="1">
                <a:latin typeface="Courier New" pitchFamily="49" charset="0"/>
              </a:rPr>
              <a:t>s</a:t>
            </a:r>
            <a:r>
              <a:rPr lang="en-US" sz="2000" dirty="0" err="1" smtClean="0">
                <a:latin typeface="Courier New" pitchFamily="49" charset="0"/>
              </a:rPr>
              <a:t>ug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smf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</a:rPr>
              <a:t>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7636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Písmeno  </a:t>
            </a:r>
            <a:r>
              <a:rPr lang="en-US" sz="2000" dirty="0" smtClean="0">
                <a:latin typeface="Courier New" pitchFamily="49" charset="0"/>
              </a:rPr>
              <a:t>a</a:t>
            </a:r>
            <a:r>
              <a:rPr lang="cs-CZ" dirty="0" smtClean="0"/>
              <a:t>  </a:t>
            </a:r>
            <a:r>
              <a:rPr lang="cs-CZ" dirty="0"/>
              <a:t>musí totiž ležet spolu s druhým písmenem každé zprávy v různých</a:t>
            </a:r>
          </a:p>
          <a:p>
            <a:r>
              <a:rPr lang="cs-CZ" dirty="0"/>
              <a:t>cyklech téže délky charakteristiky </a:t>
            </a:r>
            <a:r>
              <a:rPr lang="cs-CZ" sz="2000" i="1" dirty="0">
                <a:latin typeface="Times New Roman" pitchFamily="18" charset="0"/>
              </a:rPr>
              <a:t>EB .</a:t>
            </a:r>
            <a:r>
              <a:rPr lang="cs-CZ" dirty="0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467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To ale splňuje pouze 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 smtClean="0">
                <a:latin typeface="Courier New" pitchFamily="49" charset="0"/>
              </a:rPr>
              <a:t>syx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scw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tuto šestici platí také, že 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leží s třetím písmenem</a:t>
            </a:r>
            <a:r>
              <a:rPr lang="cs-CZ" sz="2000">
                <a:latin typeface="Courier New" pitchFamily="49" charset="0"/>
              </a:rPr>
              <a:t> X </a:t>
            </a:r>
            <a:r>
              <a:rPr lang="cs-CZ"/>
              <a:t>v různých</a:t>
            </a:r>
          </a:p>
          <a:p>
            <a:r>
              <a:rPr lang="cs-CZ"/>
              <a:t>cyklech stejné délky charakteristiky  </a:t>
            </a:r>
            <a:r>
              <a:rPr lang="cs-CZ" sz="2000" i="1">
                <a:latin typeface="Times New Roman" pitchFamily="18" charset="0"/>
              </a:rPr>
              <a:t>FC</a:t>
            </a:r>
            <a:r>
              <a:rPr lang="cs-CZ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2190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 smtClean="0">
                <a:latin typeface="Courier New" pitchFamily="49" charset="0"/>
              </a:rPr>
              <a:t>syx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scw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cs-CZ" dirty="0" smtClean="0"/>
              <a:t>je </a:t>
            </a:r>
            <a:r>
              <a:rPr lang="cs-CZ" dirty="0"/>
              <a:t>tak stále možným kandidátem na šifrovou podobu klíče</a:t>
            </a:r>
          </a:p>
          <a:p>
            <a:r>
              <a:rPr lang="cs-CZ" dirty="0"/>
              <a:t>zprávy   </a:t>
            </a:r>
            <a:r>
              <a:rPr lang="cs-CZ" sz="2000" dirty="0">
                <a:latin typeface="Courier New" pitchFamily="49" charset="0"/>
              </a:rPr>
              <a:t>AAA  </a:t>
            </a:r>
            <a:r>
              <a:rPr lang="cs-CZ" dirty="0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dirty="0" err="1">
                <a:latin typeface="Courier New" pitchFamily="49" charset="0"/>
              </a:rPr>
              <a:t>a</a:t>
            </a:r>
            <a:r>
              <a:rPr lang="en-US" sz="1600" dirty="0" err="1" smtClean="0">
                <a:latin typeface="Courier New" pitchFamily="49" charset="0"/>
              </a:rPr>
              <a:t>uq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amn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sss</a:t>
            </a:r>
            <a:endParaRPr lang="en-US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</a:t>
            </a:r>
            <a:r>
              <a:rPr lang="en-US" sz="1600" dirty="0" err="1" smtClean="0">
                <a:latin typeface="Courier New" pitchFamily="49" charset="0"/>
              </a:rPr>
              <a:t>nh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chl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rfv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</a:t>
            </a:r>
            <a:r>
              <a:rPr lang="en-US" sz="1600" dirty="0" err="1" smtClean="0">
                <a:latin typeface="Courier New" pitchFamily="49" charset="0"/>
              </a:rPr>
              <a:t>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cgj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rtz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 err="1" smtClean="0">
                <a:latin typeface="Courier New" pitchFamily="49" charset="0"/>
              </a:rPr>
              <a:t>ik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bzt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wer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db </a:t>
            </a:r>
            <a:r>
              <a:rPr lang="en-US" sz="1600" dirty="0" err="1" smtClean="0">
                <a:latin typeface="Courier New" pitchFamily="49" charset="0"/>
              </a:rPr>
              <a:t>vdv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ikl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e</a:t>
            </a:r>
            <a:r>
              <a:rPr lang="en-US" sz="1600" dirty="0" err="1" smtClean="0">
                <a:latin typeface="Courier New" pitchFamily="49" charset="0"/>
              </a:rPr>
              <a:t>jp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ips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vbn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</a:t>
            </a:r>
            <a:r>
              <a:rPr lang="en-US" sz="1600" dirty="0" err="1" smtClean="0">
                <a:latin typeface="Courier New" pitchFamily="49" charset="0"/>
              </a:rPr>
              <a:t>pb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zsv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 smtClean="0">
                <a:latin typeface="Courier New" pitchFamily="49" charset="0"/>
              </a:rPr>
              <a:t>gpb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zsv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</a:t>
            </a:r>
            <a:r>
              <a:rPr lang="en-US" sz="1600" dirty="0" err="1" smtClean="0">
                <a:latin typeface="Courier New" pitchFamily="49" charset="0"/>
              </a:rPr>
              <a:t>no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thd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 smtClean="0">
                <a:latin typeface="Courier New" pitchFamily="49" charset="0"/>
              </a:rPr>
              <a:t>hno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thd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</a:t>
            </a:r>
            <a:r>
              <a:rPr lang="en-US" sz="1600" dirty="0" err="1" smtClean="0">
                <a:latin typeface="Courier New" pitchFamily="49" charset="0"/>
              </a:rPr>
              <a:t>xv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tti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fgh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err="1" smtClean="0">
                <a:latin typeface="Courier New" pitchFamily="49" charset="0"/>
              </a:rPr>
              <a:t>kg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jkf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 smtClean="0">
                <a:latin typeface="Courier New" pitchFamily="49" charset="0"/>
              </a:rPr>
              <a:t>ikg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jkf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err="1" smtClean="0">
                <a:latin typeface="Courier New" pitchFamily="49" charset="0"/>
              </a:rPr>
              <a:t>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jhu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dfg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</a:t>
            </a:r>
            <a:r>
              <a:rPr lang="en-US" sz="1600" dirty="0" err="1" smtClean="0">
                <a:latin typeface="Courier New" pitchFamily="49" charset="0"/>
              </a:rPr>
              <a:t>wf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mic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 smtClean="0">
                <a:latin typeface="Courier New" pitchFamily="49" charset="0"/>
              </a:rPr>
              <a:t>jwf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mic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k</a:t>
            </a:r>
            <a:r>
              <a:rPr lang="en-US" sz="1600" dirty="0" err="1" smtClean="0">
                <a:latin typeface="Courier New" pitchFamily="49" charset="0"/>
              </a:rPr>
              <a:t>hb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xjv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khb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xjv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</a:t>
            </a:r>
            <a:r>
              <a:rPr lang="en-US" sz="1600" dirty="0" err="1" smtClean="0">
                <a:latin typeface="Courier New" pitchFamily="49" charset="0"/>
              </a:rPr>
              <a:t>dr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hde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ldr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hde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</a:t>
            </a:r>
            <a:r>
              <a:rPr lang="en-US" sz="1600" dirty="0" smtClean="0">
                <a:latin typeface="Courier New" pitchFamily="49" charset="0"/>
              </a:rPr>
              <a:t>aw </a:t>
            </a:r>
            <a:r>
              <a:rPr lang="en-US" sz="1600" dirty="0" err="1" smtClean="0">
                <a:latin typeface="Courier New" pitchFamily="49" charset="0"/>
              </a:rPr>
              <a:t>uxp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maw </a:t>
            </a:r>
            <a:r>
              <a:rPr lang="en-US" sz="1600" dirty="0" err="1" smtClean="0">
                <a:latin typeface="Courier New" pitchFamily="49" charset="0"/>
              </a:rPr>
              <a:t>uxp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nxd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qtu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nxd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qtu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nlu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qfz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ghj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obu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dlz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jjj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pvj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feg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tzu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qga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lyb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</a:rPr>
              <a:t>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nxd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qtu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</a:rPr>
              <a:t>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rfc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wqq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bnm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</a:rPr>
              <a:t>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</a:rPr>
              <a:t>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sug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smf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sug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smf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tmn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eby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tmn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eby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taa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exb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pyx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use </a:t>
            </a:r>
            <a:r>
              <a:rPr lang="en-US" sz="1600" dirty="0" err="1" smtClean="0">
                <a:latin typeface="Courier New" pitchFamily="49" charset="0"/>
              </a:rPr>
              <a:t>nwh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zui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ii </a:t>
            </a:r>
            <a:r>
              <a:rPr lang="en-US" sz="1600" dirty="0" err="1" smtClean="0">
                <a:latin typeface="Courier New" pitchFamily="49" charset="0"/>
              </a:rPr>
              <a:t>pzk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vii </a:t>
            </a:r>
            <a:r>
              <a:rPr lang="en-US" sz="1600" dirty="0" err="1" smtClean="0">
                <a:latin typeface="Courier New" pitchFamily="49" charset="0"/>
              </a:rPr>
              <a:t>pzk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vqz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pvr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vqz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pvr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wtm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wtm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wtm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wki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rkk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cde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xrs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gnm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xrs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gnm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xoi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guk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qwe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xyw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gcp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qay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ypc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osq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mmm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zzy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yra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uvw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zef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yoc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uio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zsj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ywg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uuu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Protože v komerční verzi přístroje  byly klávesy propojené na obvod vstupního </a:t>
            </a:r>
          </a:p>
          <a:p>
            <a:r>
              <a:rPr lang="cs-CZ" dirty="0"/>
              <a:t>rotoru podle jejich pořadí na klávesnici, </a:t>
            </a:r>
            <a:r>
              <a:rPr lang="cs-CZ" dirty="0" err="1"/>
              <a:t>Rejewski</a:t>
            </a:r>
            <a:r>
              <a:rPr lang="cs-CZ" dirty="0"/>
              <a:t> si řekl, že tomuto propojení </a:t>
            </a:r>
          </a:p>
          <a:p>
            <a:r>
              <a:rPr lang="cs-CZ" dirty="0"/>
              <a:t>konstruktéři nepřikládali kryptologický význam, a zkusil dosadit toto propojení</a:t>
            </a:r>
          </a:p>
          <a:p>
            <a:r>
              <a:rPr lang="cs-CZ" sz="2000" i="1" dirty="0">
                <a:latin typeface="Times New Roman" pitchFamily="18" charset="0"/>
              </a:rPr>
              <a:t>H</a:t>
            </a:r>
            <a:r>
              <a:rPr lang="cs-CZ" dirty="0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F=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5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Z =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61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53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6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en-US" sz="2800" i="1" smtClean="0">
                <a:latin typeface="Times New Roman" pitchFamily="18" charset="0"/>
              </a:rPr>
              <a:t>F</a:t>
            </a:r>
            <a:r>
              <a:rPr lang="cs-CZ" sz="2800" i="1" smtClean="0">
                <a:latin typeface="Times New Roman" pitchFamily="18" charset="0"/>
              </a:rPr>
              <a:t>S</a:t>
            </a:r>
            <a:r>
              <a:rPr lang="cs-CZ" sz="2800" baseline="30000" smtClean="0">
                <a:latin typeface="Times New Roman" pitchFamily="18" charset="0"/>
              </a:rPr>
              <a:t>-1</a:t>
            </a:r>
            <a:r>
              <a:rPr lang="cs-CZ" sz="2800" i="1" smtClean="0">
                <a:latin typeface="Times New Roman" pitchFamily="18" charset="0"/>
              </a:rPr>
              <a:t>P</a:t>
            </a:r>
            <a:r>
              <a:rPr lang="cs-CZ" sz="2800" baseline="30000" smtClean="0">
                <a:latin typeface="Times New Roman" pitchFamily="18" charset="0"/>
              </a:rPr>
              <a:t>-6</a:t>
            </a:r>
            <a:r>
              <a:rPr lang="cs-CZ" sz="2800" baseline="30000">
                <a:latin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A známe-li </a:t>
            </a:r>
            <a:r>
              <a:rPr lang="cs-CZ" sz="2400" b="1"/>
              <a:t>permutaci </a:t>
            </a:r>
            <a:r>
              <a:rPr lang="cs-CZ" sz="2800" i="1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smtClean="0">
                <a:latin typeface="Times New Roman" pitchFamily="18" charset="0"/>
              </a:rPr>
              <a:t>-1</a:t>
            </a:r>
            <a:r>
              <a:rPr lang="cs-CZ" sz="2800" i="1" smtClean="0">
                <a:latin typeface="Times New Roman" pitchFamily="18" charset="0"/>
              </a:rPr>
              <a:t>P</a:t>
            </a:r>
            <a:r>
              <a:rPr lang="cs-CZ" sz="2800" i="1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smtClean="0">
                <a:latin typeface="Times New Roman" pitchFamily="18" charset="0"/>
              </a:rPr>
              <a:t>,</a:t>
            </a:r>
            <a:r>
              <a:rPr lang="cs-CZ" sz="2400" b="1" smtClean="0"/>
              <a:t> </a:t>
            </a:r>
            <a:r>
              <a:rPr lang="cs-CZ" sz="2400" b="1" dirty="0"/>
              <a:t>existuje přesně </a:t>
            </a:r>
          </a:p>
          <a:p>
            <a:r>
              <a:rPr lang="cs-CZ" sz="2400" b="1" dirty="0"/>
              <a:t>26 možností pro propojení v pravém rotoru  </a:t>
            </a:r>
            <a:r>
              <a:rPr lang="cs-CZ" sz="2800" i="1" dirty="0">
                <a:latin typeface="Times New Roman" pitchFamily="18" charset="0"/>
              </a:rPr>
              <a:t>N.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VW = 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UV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Odhalování denních klíčů</a:t>
            </a:r>
            <a:endParaRPr lang="cs-CZ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Sestrojením funkční repliky </a:t>
            </a:r>
            <a:r>
              <a:rPr lang="cs-CZ" sz="2400" dirty="0" err="1" smtClean="0"/>
              <a:t>Enigmy</a:t>
            </a:r>
            <a:r>
              <a:rPr lang="cs-CZ" sz="2400" dirty="0" smtClean="0"/>
              <a:t> se dramaticky změnila situace. </a:t>
            </a:r>
            <a:r>
              <a:rPr lang="cs-CZ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564904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oncem </a:t>
            </a:r>
            <a:r>
              <a:rPr lang="cs-CZ" sz="2400" dirty="0"/>
              <a:t>roku 1932 </a:t>
            </a:r>
            <a:r>
              <a:rPr lang="cs-CZ" sz="2400" dirty="0" smtClean="0"/>
              <a:t>měla polská </a:t>
            </a:r>
            <a:r>
              <a:rPr lang="cs-CZ" sz="2400" dirty="0"/>
              <a:t>tajná služba </a:t>
            </a:r>
            <a:r>
              <a:rPr lang="cs-CZ" sz="2400" dirty="0" smtClean="0"/>
              <a:t>k dispozici denní klíče za měsíce září-říjen 1932, ale ne samotný šifrovací přístroj.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717032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Od počátku roku 1933 měla naopak k dispozici šifrovací přístroj, ale neměla denní klíče. </a:t>
            </a:r>
            <a:endParaRPr 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0800000" flipV="1">
            <a:off x="403225" y="4808976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Bylo třeba vytvořit metody, jak z odposlechnutých zpráv v daném dni odhalit nastavení přístroje pro tento den.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3225" y="5949280"/>
            <a:ext cx="849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To byl ustavičný boj.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Pořadí a základní nastavení rotorů</a:t>
            </a:r>
            <a:endParaRPr lang="cs-CZ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Možných pořadí rotorů bylo 6.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348880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Pro dané pořadí bylo celkem 26</a:t>
            </a:r>
            <a:r>
              <a:rPr lang="cs-CZ" sz="2400" baseline="30000" dirty="0" smtClean="0">
                <a:latin typeface="Times New Roman" pitchFamily="18" charset="0"/>
              </a:rPr>
              <a:t>3</a:t>
            </a:r>
            <a:r>
              <a:rPr lang="cs-CZ" sz="2400" dirty="0" smtClean="0"/>
              <a:t>=17576  možných základních nastavení (natočení).</a:t>
            </a:r>
            <a:endParaRPr lang="en-US" sz="24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6238" y="3697868"/>
            <a:ext cx="661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14809" y="4201924"/>
            <a:ext cx="682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2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-2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2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00050" y="4705980"/>
            <a:ext cx="7018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8530" y="3212976"/>
            <a:ext cx="172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 rovností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5373216"/>
            <a:ext cx="8350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plyne, že cyklické typy charakteristik dne nezávisí na permutaci 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/>
              <a:t> popisující (neznámé) propojení v propojovací desce.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Cyklometr</a:t>
            </a:r>
            <a:endParaRPr lang="en-US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 smtClean="0"/>
              <a:t>Vytvořili katalog cyklických typů charakteristik pro všech 105 456 možných nastavení rotorů.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53650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079337" y="2276872"/>
            <a:ext cx="352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Katalog vytvořili pomocí </a:t>
            </a:r>
          </a:p>
          <a:p>
            <a:r>
              <a:rPr lang="cs-CZ" sz="2400" dirty="0" smtClean="0"/>
              <a:t>přístroje, který si sestrojili.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48064" y="3284984"/>
            <a:ext cx="311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 katalogem trvalo najít</a:t>
            </a:r>
          </a:p>
          <a:p>
            <a:r>
              <a:rPr lang="cs-CZ" sz="2400" dirty="0" smtClean="0"/>
              <a:t> základní nastavení </a:t>
            </a:r>
          </a:p>
          <a:p>
            <a:r>
              <a:rPr lang="cs-CZ" sz="2400" dirty="0" smtClean="0"/>
              <a:t> několik minut.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32040" y="4653136"/>
            <a:ext cx="3839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Sestavení katalogu trvalo rok.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5301208"/>
            <a:ext cx="4028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 jeho dokončení Němci </a:t>
            </a:r>
          </a:p>
          <a:p>
            <a:r>
              <a:rPr lang="cs-CZ" sz="2400" dirty="0" smtClean="0"/>
              <a:t>změnili reflektor a vše muselo 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ačít znovu od počátku.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naj</a:t>
            </a:r>
            <a:r>
              <a:rPr lang="cs-CZ" dirty="0" err="1" smtClean="0"/>
              <a:t>ít</a:t>
            </a:r>
            <a:r>
              <a:rPr lang="cs-CZ" dirty="0" smtClean="0"/>
              <a:t> propojení </a:t>
            </a:r>
            <a:r>
              <a:rPr lang="en-US" dirty="0" smtClean="0"/>
              <a:t>v </a:t>
            </a:r>
            <a:r>
              <a:rPr lang="en-US" dirty="0" err="1" smtClean="0"/>
              <a:t>desce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2138" y="2132857"/>
            <a:ext cx="7375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2138" y="2636913"/>
            <a:ext cx="7346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67544" y="4509120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67544" y="5085184"/>
            <a:ext cx="6336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-5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2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-2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2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7544" y="5733255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-6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latin typeface="Times New Roman" pitchFamily="18" charset="0"/>
              </a:rPr>
              <a:t>  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1560" y="3212976"/>
            <a:ext cx="597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1340768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Z odposlechnutých zpráv najdeme charakteristiky dne:</a:t>
            </a:r>
            <a:endParaRPr lang="cs-CZ" sz="28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148478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5928" y="357301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1520" y="3789040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200" dirty="0" smtClean="0"/>
              <a:t>Připo</a:t>
            </a:r>
            <a:r>
              <a:rPr lang="cs-CZ" sz="2800" dirty="0" smtClean="0"/>
              <a:t>meňme, že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Prvních šest permutací bez desky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1520" y="5229200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smtClean="0">
                <a:latin typeface="Times New Roman" pitchFamily="18" charset="0"/>
              </a:rPr>
              <a:t>D´A</a:t>
            </a:r>
            <a:r>
              <a:rPr lang="cs-CZ" sz="2000" i="1" dirty="0" smtClean="0">
                <a:latin typeface="Times New Roman" pitchFamily="18" charset="0"/>
              </a:rPr>
              <a:t>´</a:t>
            </a:r>
            <a:r>
              <a:rPr lang="cs-CZ" sz="2000" i="1" smtClean="0">
                <a:latin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</a:rPr>
              <a:t>= </a:t>
            </a:r>
            <a:r>
              <a:rPr lang="cs-CZ" sz="2000" dirty="0" smtClean="0">
                <a:latin typeface="Courier New" pitchFamily="49" charset="0"/>
              </a:rPr>
              <a:t>(</a:t>
            </a:r>
            <a:r>
              <a:rPr lang="cs-CZ" sz="2000" dirty="0" err="1" smtClean="0">
                <a:latin typeface="Courier New" pitchFamily="49" charset="0"/>
              </a:rPr>
              <a:t>ahjxgcyodv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r</a:t>
            </a:r>
            <a:r>
              <a:rPr lang="cs-CZ" sz="2000" dirty="0" err="1">
                <a:latin typeface="Courier New" pitchFamily="49" charset="0"/>
              </a:rPr>
              <a:t>w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eikmqnubft</a:t>
            </a:r>
            <a:r>
              <a:rPr lang="cs-CZ" sz="2000" dirty="0" smtClean="0">
                <a:latin typeface="Courier New" pitchFamily="49" charset="0"/>
              </a:rPr>
              <a:t>), (p),(</a:t>
            </a:r>
            <a:r>
              <a:rPr lang="cs-CZ" sz="2000" dirty="0" err="1" smtClean="0">
                <a:latin typeface="Courier New" pitchFamily="49" charset="0"/>
              </a:rPr>
              <a:t>l</a:t>
            </a:r>
            <a:r>
              <a:rPr lang="cs-CZ" sz="2000" dirty="0" err="1">
                <a:latin typeface="Courier New" pitchFamily="49" charset="0"/>
              </a:rPr>
              <a:t>z</a:t>
            </a:r>
            <a:r>
              <a:rPr lang="cs-CZ" sz="2000" dirty="0" smtClean="0">
                <a:latin typeface="Courier New" pitchFamily="49" charset="0"/>
              </a:rPr>
              <a:t>),(s)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2276872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S</a:t>
            </a:r>
            <a:r>
              <a:rPr lang="cs-CZ" sz="2400" i="1" dirty="0" smtClean="0"/>
              <a:t> </a:t>
            </a:r>
            <a:r>
              <a:rPr lang="cs-CZ" sz="2400" dirty="0" smtClean="0"/>
              <a:t>nalezeným nastavením rotorů spočteme šifrování prvního a čtvrtého  písmene klíče zprávy bez kabelů v propojovací desce:</a:t>
            </a:r>
            <a:endParaRPr lang="cs-CZ" sz="2400" i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340768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Pro nalezené cyklické typy charakteristik dne najdeme </a:t>
            </a:r>
          </a:p>
          <a:p>
            <a:r>
              <a:rPr lang="cs-CZ" sz="2400" dirty="0" smtClean="0"/>
              <a:t>příslušné pořadí a natočení rotorů</a:t>
            </a:r>
            <a:endParaRPr lang="cs-CZ" sz="24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3356992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 smtClean="0">
                <a:latin typeface="Times New Roman" pitchFamily="18" charset="0"/>
              </a:rPr>
              <a:t>A´ =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 smtClean="0">
                <a:latin typeface="Courier New" pitchFamily="49" charset="0"/>
              </a:rPr>
              <a:t>at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bj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cq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di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ev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fh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gu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ko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lr</a:t>
            </a:r>
            <a:r>
              <a:rPr lang="cs-CZ" dirty="0" smtClean="0">
                <a:latin typeface="Courier New" pitchFamily="49" charset="0"/>
              </a:rPr>
              <a:t>)(my)(</a:t>
            </a:r>
            <a:r>
              <a:rPr lang="cs-CZ" dirty="0" err="1" smtClean="0">
                <a:latin typeface="Courier New" pitchFamily="49" charset="0"/>
              </a:rPr>
              <a:t>ps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ux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wz</a:t>
            </a:r>
            <a:r>
              <a:rPr lang="cs-CZ" dirty="0" smtClean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3861048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 smtClean="0">
                <a:latin typeface="Times New Roman" pitchFamily="18" charset="0"/>
              </a:rPr>
              <a:t>D´</a:t>
            </a:r>
            <a:r>
              <a:rPr lang="en-US" i="1" dirty="0" smtClean="0">
                <a:latin typeface="Times New Roman" pitchFamily="18" charset="0"/>
              </a:rPr>
              <a:t>=</a:t>
            </a:r>
            <a:r>
              <a:rPr lang="cs-CZ" i="1" dirty="0" smtClean="0">
                <a:latin typeface="Times New Roman" pitchFamily="18" charset="0"/>
              </a:rPr>
              <a:t>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 smtClean="0">
                <a:latin typeface="Courier New" pitchFamily="49" charset="0"/>
              </a:rPr>
              <a:t>ae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bx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cn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dk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fj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gu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ht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lw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mo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ps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qy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rz</a:t>
            </a:r>
            <a:r>
              <a:rPr lang="cs-CZ" dirty="0" smtClean="0">
                <a:latin typeface="Courier New" pitchFamily="49" charset="0"/>
              </a:rPr>
              <a:t>)(</a:t>
            </a:r>
            <a:r>
              <a:rPr lang="cs-CZ" dirty="0" err="1" smtClean="0">
                <a:latin typeface="Courier New" pitchFamily="49" charset="0"/>
              </a:rPr>
              <a:t>iv</a:t>
            </a:r>
            <a:r>
              <a:rPr lang="cs-CZ" dirty="0" smtClean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4509120"/>
            <a:ext cx="7940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Spočteme složenou permutaci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propojení v desce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41277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Pokud jsme v katalogu skutečně našli správné nastavení rotorů, platí:</a:t>
            </a:r>
            <a:endParaRPr lang="cs-CZ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529" y="6021288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 smtClean="0">
                <a:latin typeface="Times New Roman" pitchFamily="18" charset="0"/>
              </a:rPr>
              <a:t>S </a:t>
            </a:r>
            <a:r>
              <a:rPr lang="cs-CZ" sz="2000" i="1" dirty="0">
                <a:latin typeface="Times New Roman" pitchFamily="18" charset="0"/>
              </a:rPr>
              <a:t>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 smtClean="0">
                <a:latin typeface="Courier New" pitchFamily="49" charset="0"/>
              </a:rPr>
              <a:t>ap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bl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cz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fh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jk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qu</a:t>
            </a:r>
            <a:r>
              <a:rPr lang="cs-CZ" sz="2000" dirty="0" smtClean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552" y="1916832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 smtClean="0">
                <a:latin typeface="Times New Roman" pitchFamily="18" charset="0"/>
              </a:rPr>
              <a:t>D´A´</a:t>
            </a:r>
            <a:r>
              <a:rPr lang="cs-CZ" sz="28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3528" y="2996952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-4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3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 smtClean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2492896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eboť</a:t>
            </a:r>
            <a:endParaRPr lang="cs-CZ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To je potvrzené stejným cyklickým typem permutací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cs-CZ" sz="2400" i="1" dirty="0" smtClean="0"/>
              <a:t>  </a:t>
            </a:r>
            <a:r>
              <a:rPr lang="cs-CZ" sz="2400" dirty="0" smtClean="0"/>
              <a:t>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D´A´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4077072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Zbývá najít  permutaci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/>
              <a:t>, která musí mít šest cyklů délky 2: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5517232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takže</a:t>
            </a:r>
            <a:r>
              <a:rPr lang="cs-CZ" sz="2000" dirty="0" smtClean="0">
                <a:latin typeface="Courier New" pitchFamily="49" charset="0"/>
              </a:rPr>
              <a:t>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4653136"/>
            <a:ext cx="77161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 smtClean="0">
                <a:latin typeface="Times New Roman" pitchFamily="18" charset="0"/>
              </a:rPr>
              <a:t> DA   </a:t>
            </a:r>
            <a:r>
              <a:rPr lang="cs-CZ" sz="2000" i="1" dirty="0">
                <a:latin typeface="Times New Roman" pitchFamily="18" charset="0"/>
              </a:rPr>
              <a:t>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 smtClean="0">
                <a:latin typeface="Courier New" pitchFamily="49" charset="0"/>
              </a:rPr>
              <a:t>)</a:t>
            </a:r>
          </a:p>
          <a:p>
            <a:r>
              <a:rPr lang="cs-CZ" sz="2000" i="1" dirty="0" smtClean="0">
                <a:latin typeface="Times New Roman" pitchFamily="18" charset="0"/>
              </a:rPr>
              <a:t>D‘A‘ = </a:t>
            </a:r>
            <a:r>
              <a:rPr lang="cs-CZ" sz="2000" dirty="0" smtClean="0">
                <a:latin typeface="Courier New" pitchFamily="49" charset="0"/>
              </a:rPr>
              <a:t>(p),(s),(</a:t>
            </a:r>
            <a:r>
              <a:rPr lang="cs-CZ" sz="2000" dirty="0" err="1" smtClean="0">
                <a:latin typeface="Courier New" pitchFamily="49" charset="0"/>
              </a:rPr>
              <a:t>lz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rw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dvahjxgcyo</a:t>
            </a:r>
            <a:r>
              <a:rPr lang="cs-CZ" sz="2000" dirty="0" smtClean="0">
                <a:latin typeface="Courier New" pitchFamily="49" charset="0"/>
              </a:rPr>
              <a:t>),(</a:t>
            </a:r>
            <a:r>
              <a:rPr lang="cs-CZ" sz="2000" dirty="0" err="1" smtClean="0">
                <a:latin typeface="Courier New" pitchFamily="49" charset="0"/>
              </a:rPr>
              <a:t>eikmqnubft</a:t>
            </a:r>
            <a:r>
              <a:rPr lang="cs-CZ" sz="2000" dirty="0" smtClean="0">
                <a:latin typeface="Courier New" pitchFamily="49" charset="0"/>
              </a:rPr>
              <a:t>)</a:t>
            </a:r>
            <a:endParaRPr lang="cs-CZ" sz="2000" i="1" dirty="0" smtClean="0">
              <a:latin typeface="Times New Roman" pitchFamily="18" charset="0"/>
            </a:endParaRPr>
          </a:p>
          <a:p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724128" y="5517232"/>
            <a:ext cx="31683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6000" dirty="0" smtClean="0"/>
              <a:t>HURÁÁÁ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 smtClean="0">
                <a:latin typeface="Times New Roman" pitchFamily="18" charset="0"/>
              </a:rPr>
              <a:t>A</a:t>
            </a:r>
            <a:r>
              <a:rPr lang="cs-CZ" sz="2800" i="1" dirty="0">
                <a:latin typeface="Times New Roman" pitchFamily="18" charset="0"/>
              </a:rPr>
              <a:t>=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H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en-US" sz="2800" i="1" dirty="0" smtClean="0">
                <a:latin typeface="Times New Roman" pitchFamily="18" charset="0"/>
              </a:rPr>
              <a:t>(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N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en-US" sz="2800" i="1" dirty="0" smtClean="0">
                <a:latin typeface="Times New Roman" pitchFamily="18" charset="0"/>
              </a:rPr>
              <a:t>)</a:t>
            </a:r>
            <a:r>
              <a:rPr lang="cs-CZ" sz="2800" i="1" dirty="0" smtClean="0">
                <a:latin typeface="Times New Roman" pitchFamily="18" charset="0"/>
              </a:rPr>
              <a:t>M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L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RLM </a:t>
            </a:r>
            <a:r>
              <a:rPr lang="en-US" sz="2800" i="1" dirty="0" smtClean="0">
                <a:latin typeface="Times New Roman" pitchFamily="18" charset="0"/>
              </a:rPr>
              <a:t>(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-1</a:t>
            </a:r>
            <a:r>
              <a:rPr lang="cs-CZ" sz="2800" i="1" dirty="0" smtClean="0">
                <a:latin typeface="Times New Roman" pitchFamily="18" charset="0"/>
              </a:rPr>
              <a:t>NP</a:t>
            </a:r>
            <a:r>
              <a:rPr lang="en-US" sz="2800" i="1" dirty="0" smtClean="0">
                <a:latin typeface="Times New Roman" pitchFamily="18" charset="0"/>
              </a:rPr>
              <a:t>)</a:t>
            </a:r>
            <a:r>
              <a:rPr lang="cs-CZ" sz="2800" i="1" dirty="0" smtClean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</a:t>
            </a:r>
            <a:r>
              <a:rPr lang="cs-CZ" dirty="0" smtClean="0"/>
              <a:t>nastávalo</a:t>
            </a:r>
            <a:r>
              <a:rPr lang="en-US" dirty="0" smtClean="0"/>
              <a:t> </a:t>
            </a:r>
            <a:r>
              <a:rPr lang="cs-CZ" dirty="0" smtClean="0"/>
              <a:t>v </a:t>
            </a:r>
            <a:r>
              <a:rPr lang="cs-CZ" dirty="0"/>
              <a:t>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auq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amn</a:t>
            </a:r>
            <a:endParaRPr lang="cs-CZ" sz="1600" dirty="0" smtClean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bnh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chl</a:t>
            </a:r>
            <a:endParaRPr lang="cs-CZ" sz="1600" dirty="0" smtClean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cik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ddb </a:t>
            </a:r>
            <a:r>
              <a:rPr lang="en-US" sz="1600" dirty="0" err="1" smtClean="0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ejp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gpb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gpb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hno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thd</a:t>
            </a:r>
            <a:r>
              <a:rPr lang="cs-CZ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hno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hxv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ikg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ikg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jwf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</a:t>
            </a:r>
            <a:r>
              <a:rPr lang="en-US" sz="1600" dirty="0" err="1" smtClean="0">
                <a:latin typeface="Courier New" pitchFamily="49" charset="0"/>
              </a:rPr>
              <a:t>hb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 smtClean="0">
                <a:latin typeface="Courier New" pitchFamily="49" charset="0"/>
              </a:rPr>
              <a:t>khb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</a:t>
            </a:r>
            <a:r>
              <a:rPr lang="en-US" sz="1600" dirty="0" err="1" smtClean="0">
                <a:latin typeface="Courier New" pitchFamily="49" charset="0"/>
              </a:rPr>
              <a:t>dr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 smtClean="0">
                <a:latin typeface="Courier New" pitchFamily="49" charset="0"/>
              </a:rPr>
              <a:t>ldr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hde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</a:t>
            </a:r>
            <a:r>
              <a:rPr lang="en-US" sz="1600" dirty="0" smtClean="0">
                <a:latin typeface="Courier New" pitchFamily="49" charset="0"/>
              </a:rPr>
              <a:t>aw </a:t>
            </a:r>
            <a:r>
              <a:rPr lang="en-US" sz="1600" dirty="0" err="1" smtClean="0">
                <a:latin typeface="Courier New" pitchFamily="49" charset="0"/>
              </a:rPr>
              <a:t>uxp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 smtClean="0">
                <a:latin typeface="Courier New" pitchFamily="49" charset="0"/>
              </a:rPr>
              <a:t>maw </a:t>
            </a:r>
            <a:r>
              <a:rPr lang="en-US" sz="1600" dirty="0" err="1" smtClean="0">
                <a:latin typeface="Courier New" pitchFamily="49" charset="0"/>
              </a:rPr>
              <a:t>uxp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 err="1" smtClean="0">
                <a:latin typeface="Courier New" pitchFamily="49" charset="0"/>
              </a:rPr>
              <a:t>xd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qtu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 smtClean="0">
                <a:latin typeface="Courier New" pitchFamily="49" charset="0"/>
              </a:rPr>
              <a:t>nxd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qtu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 err="1" smtClean="0">
                <a:latin typeface="Courier New" pitchFamily="49" charset="0"/>
              </a:rPr>
              <a:t>lu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qfz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</a:t>
            </a:r>
            <a:r>
              <a:rPr lang="en-US" sz="1600" dirty="0" err="1" smtClean="0">
                <a:latin typeface="Courier New" pitchFamily="49" charset="0"/>
              </a:rPr>
              <a:t>bu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dlz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 smtClean="0">
                <a:latin typeface="Courier New" pitchFamily="49" charset="0"/>
              </a:rPr>
              <a:t>pvj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feg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</a:t>
            </a:r>
            <a:r>
              <a:rPr lang="en-US" sz="1600" dirty="0" err="1" smtClean="0">
                <a:latin typeface="Courier New" pitchFamily="49" charset="0"/>
              </a:rPr>
              <a:t>ga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lyb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 smtClean="0">
                <a:latin typeface="Courier New" pitchFamily="49" charset="0"/>
              </a:rPr>
              <a:t>qga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lyb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</a:rPr>
              <a:t>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 smtClean="0">
                <a:latin typeface="Courier New" pitchFamily="49" charset="0"/>
              </a:rPr>
              <a:t>rjl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wpx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</a:rPr>
              <a:t>fc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</a:rPr>
              <a:t>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 smtClean="0">
                <a:latin typeface="Courier New" pitchFamily="49" charset="0"/>
              </a:rPr>
              <a:t>syx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</a:rPr>
              <a:t>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 smtClean="0">
                <a:latin typeface="Courier New" pitchFamily="49" charset="0"/>
              </a:rPr>
              <a:t>sjm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 smtClean="0">
                <a:latin typeface="Courier New" pitchFamily="49" charset="0"/>
              </a:rPr>
              <a:t>sjm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</a:rPr>
              <a:t>ug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 smtClean="0">
                <a:latin typeface="Courier New" pitchFamily="49" charset="0"/>
              </a:rPr>
              <a:t>sug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</a:t>
            </a:r>
            <a:r>
              <a:rPr lang="en-US" sz="1600" dirty="0" err="1" smtClean="0">
                <a:latin typeface="Courier New" pitchFamily="49" charset="0"/>
              </a:rPr>
              <a:t>mn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 smtClean="0">
                <a:latin typeface="Courier New" pitchFamily="49" charset="0"/>
              </a:rPr>
              <a:t>tmn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</a:t>
            </a:r>
            <a:r>
              <a:rPr lang="en-US" sz="1600" dirty="0" err="1" smtClean="0">
                <a:latin typeface="Courier New" pitchFamily="49" charset="0"/>
              </a:rPr>
              <a:t>aa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</a:t>
            </a:r>
            <a:r>
              <a:rPr lang="en-US" sz="1600" dirty="0" smtClean="0">
                <a:latin typeface="Courier New" pitchFamily="49" charset="0"/>
              </a:rPr>
              <a:t>se </a:t>
            </a:r>
            <a:r>
              <a:rPr lang="en-US" sz="1600" dirty="0" err="1" smtClean="0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ii </a:t>
            </a:r>
            <a:r>
              <a:rPr lang="en-US" sz="1600" dirty="0" err="1" smtClean="0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 smtClean="0">
                <a:latin typeface="Courier New" pitchFamily="49" charset="0"/>
              </a:rPr>
              <a:t>vii </a:t>
            </a:r>
            <a:r>
              <a:rPr lang="en-US" sz="1600" dirty="0" err="1" smtClean="0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</a:t>
            </a:r>
            <a:r>
              <a:rPr lang="en-US" sz="1600" dirty="0" err="1" smtClean="0">
                <a:latin typeface="Courier New" pitchFamily="49" charset="0"/>
              </a:rPr>
              <a:t>qz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 smtClean="0">
                <a:latin typeface="Courier New" pitchFamily="49" charset="0"/>
              </a:rPr>
              <a:t>vqz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 err="1" smtClean="0">
                <a:latin typeface="Courier New" pitchFamily="49" charset="0"/>
              </a:rPr>
              <a:t>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 smtClean="0">
                <a:latin typeface="Courier New" pitchFamily="49" charset="0"/>
              </a:rPr>
              <a:t>wtm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 smtClean="0">
                <a:latin typeface="Courier New" pitchFamily="49" charset="0"/>
              </a:rPr>
              <a:t>wtm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 err="1" smtClean="0">
                <a:latin typeface="Courier New" pitchFamily="49" charset="0"/>
              </a:rPr>
              <a:t>ki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 smtClean="0">
                <a:latin typeface="Courier New" pitchFamily="49" charset="0"/>
              </a:rPr>
              <a:t>xrs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</a:rPr>
              <a:t>oi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</a:rPr>
              <a:t>yw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</a:t>
            </a:r>
            <a:r>
              <a:rPr lang="en-US" sz="1600" dirty="0" err="1" smtClean="0">
                <a:latin typeface="Courier New" pitchFamily="49" charset="0"/>
              </a:rPr>
              <a:t>pc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 err="1" smtClean="0">
                <a:latin typeface="Courier New" pitchFamily="49" charset="0"/>
              </a:rPr>
              <a:t>zy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 err="1" smtClean="0">
                <a:latin typeface="Courier New" pitchFamily="49" charset="0"/>
              </a:rPr>
              <a:t>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 err="1" smtClean="0">
                <a:latin typeface="Courier New" pitchFamily="49" charset="0"/>
              </a:rPr>
              <a:t>sj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Věta.  </a:t>
            </a:r>
            <a:r>
              <a:rPr lang="cs-CZ" dirty="0"/>
              <a:t>Permutaci </a:t>
            </a:r>
            <a:r>
              <a:rPr lang="cs-CZ" b="1" dirty="0"/>
              <a:t> </a:t>
            </a:r>
            <a:r>
              <a:rPr lang="cs-CZ" sz="2000" i="1" dirty="0">
                <a:latin typeface="Times New Roman" pitchFamily="18" charset="0"/>
              </a:rPr>
              <a:t>K</a:t>
            </a:r>
            <a:r>
              <a:rPr lang="cs-CZ" b="1" dirty="0"/>
              <a:t>  </a:t>
            </a:r>
            <a:r>
              <a:rPr lang="cs-CZ" dirty="0"/>
              <a:t>na </a:t>
            </a:r>
            <a:r>
              <a:rPr lang="cs-CZ" dirty="0" smtClean="0"/>
              <a:t>množ</a:t>
            </a:r>
            <a:r>
              <a:rPr lang="en-US" dirty="0" err="1" smtClean="0"/>
              <a:t>i</a:t>
            </a:r>
            <a:r>
              <a:rPr lang="cs-CZ" dirty="0" smtClean="0"/>
              <a:t>ně  </a:t>
            </a:r>
            <a:r>
              <a:rPr lang="cs-CZ" sz="2000" i="1" dirty="0">
                <a:latin typeface="Times New Roman" pitchFamily="18" charset="0"/>
              </a:rPr>
              <a:t>Z</a:t>
            </a:r>
            <a:r>
              <a:rPr lang="cs-CZ" b="1" dirty="0"/>
              <a:t>   </a:t>
            </a:r>
            <a:r>
              <a:rPr lang="cs-CZ" dirty="0"/>
              <a:t>lze vyjádřit jako složení     </a:t>
            </a:r>
            <a:r>
              <a:rPr lang="cs-CZ" sz="2000" i="1" dirty="0">
                <a:latin typeface="Times New Roman" pitchFamily="18" charset="0"/>
              </a:rPr>
              <a:t>K =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 dirty="0">
                <a:latin typeface="Times New Roman" pitchFamily="18" charset="0"/>
              </a:rPr>
              <a:t>  </a:t>
            </a:r>
          </a:p>
          <a:p>
            <a:r>
              <a:rPr lang="cs-CZ" dirty="0"/>
              <a:t>dvou permutací 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latin typeface="Times New Roman" pitchFamily="18" charset="0"/>
              </a:rPr>
              <a:t>,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dirty="0"/>
              <a:t>které mají obě pouze cykly délky dva, právě když má</a:t>
            </a:r>
          </a:p>
          <a:p>
            <a:r>
              <a:rPr lang="cs-CZ" dirty="0"/>
              <a:t>permutace  </a:t>
            </a:r>
            <a:r>
              <a:rPr lang="cs-CZ" sz="2000" i="1" dirty="0">
                <a:latin typeface="Times New Roman" pitchFamily="18" charset="0"/>
              </a:rPr>
              <a:t>K  </a:t>
            </a:r>
            <a:r>
              <a:rPr lang="cs-CZ" dirty="0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3003</Words>
  <Application>Microsoft Office PowerPoint</Application>
  <PresentationFormat>Předvádění na obrazovce (4:3)</PresentationFormat>
  <Paragraphs>515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Ukázky aplikací matematiky</vt:lpstr>
      <vt:lpstr>Statický model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  <vt:lpstr>Chyba konstruktérů</vt:lpstr>
      <vt:lpstr>Konec výpočtů</vt:lpstr>
      <vt:lpstr>Snímek 22</vt:lpstr>
      <vt:lpstr>Odhalování denních klíčů</vt:lpstr>
      <vt:lpstr>Pořadí a základní nastavení rotorů</vt:lpstr>
      <vt:lpstr>Cyklometr</vt:lpstr>
      <vt:lpstr>Jak najít propojení v desce?</vt:lpstr>
      <vt:lpstr>Prvních šest permutací bez desky</vt:lpstr>
      <vt:lpstr>Výpočet propojení v desce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Jiri Tuma</dc:creator>
  <cp:lastModifiedBy>Jiri Tuma</cp:lastModifiedBy>
  <cp:revision>62</cp:revision>
  <dcterms:created xsi:type="dcterms:W3CDTF">2019-03-12T08:26:11Z</dcterms:created>
  <dcterms:modified xsi:type="dcterms:W3CDTF">2019-03-14T13:59:32Z</dcterms:modified>
</cp:coreProperties>
</file>